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638" r:id="rId3"/>
    <p:sldId id="1082" r:id="rId4"/>
    <p:sldId id="1153" r:id="rId5"/>
    <p:sldId id="1322" r:id="rId6"/>
    <p:sldId id="1341" r:id="rId7"/>
    <p:sldId id="1127" r:id="rId8"/>
    <p:sldId id="1340" r:id="rId9"/>
    <p:sldId id="874" r:id="rId10"/>
    <p:sldId id="1172" r:id="rId11"/>
    <p:sldId id="1173" r:id="rId12"/>
    <p:sldId id="1104" r:id="rId13"/>
    <p:sldId id="1052" r:id="rId14"/>
    <p:sldId id="1053" r:id="rId15"/>
    <p:sldId id="1054" r:id="rId16"/>
    <p:sldId id="1161" r:id="rId17"/>
    <p:sldId id="1056" r:id="rId18"/>
    <p:sldId id="1057" r:id="rId19"/>
    <p:sldId id="1058" r:id="rId20"/>
    <p:sldId id="1162" r:id="rId21"/>
    <p:sldId id="1060" r:id="rId22"/>
    <p:sldId id="1061" r:id="rId23"/>
    <p:sldId id="1062" r:id="rId24"/>
    <p:sldId id="1163" r:id="rId25"/>
    <p:sldId id="1064" r:id="rId26"/>
    <p:sldId id="1065" r:id="rId27"/>
    <p:sldId id="1066" r:id="rId28"/>
    <p:sldId id="1324" r:id="rId29"/>
    <p:sldId id="1325" r:id="rId30"/>
    <p:sldId id="1326" r:id="rId31"/>
    <p:sldId id="1327" r:id="rId32"/>
    <p:sldId id="1328" r:id="rId33"/>
    <p:sldId id="1329" r:id="rId34"/>
    <p:sldId id="1330" r:id="rId35"/>
    <p:sldId id="1331" r:id="rId36"/>
    <p:sldId id="1154" r:id="rId37"/>
    <p:sldId id="1155" r:id="rId38"/>
    <p:sldId id="1129" r:id="rId39"/>
    <p:sldId id="1148" r:id="rId40"/>
    <p:sldId id="1156" r:id="rId41"/>
    <p:sldId id="1157" r:id="rId42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99FF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outlineViewPr>
    <p:cViewPr>
      <p:scale>
        <a:sx n="33" d="100"/>
        <a:sy n="33" d="100"/>
      </p:scale>
      <p:origin x="0" y="-1414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8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24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Lucerne Water Co., Cal Water Service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CA1710005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 County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27, 2021</a:t>
            </a:r>
          </a:p>
        </p:txBody>
      </p:sp>
      <p:pic>
        <p:nvPicPr>
          <p:cNvPr id="5" name="Picture 4" descr="Image of Jar testing.">
            <a:extLst>
              <a:ext uri="{FF2B5EF4-FFF2-40B4-BE49-F238E27FC236}">
                <a16:creationId xmlns:a16="http://schemas.microsoft.com/office/drawing/2014/main" id="{6D34ECCC-300F-4D17-9A45-CC64E5DFD0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Lucerne Water Co., Jar Test 9 - 16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858354"/>
              </p:ext>
            </p:extLst>
          </p:nvPr>
        </p:nvGraphicFramePr>
        <p:xfrm>
          <a:off x="110837" y="1432628"/>
          <a:ext cx="11738657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1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53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95808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4749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59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907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02034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32469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0.51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272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2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87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46.4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89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348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Lucerne Water Co., Jar Test 17 - 24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299696"/>
              </p:ext>
            </p:extLst>
          </p:nvPr>
        </p:nvGraphicFramePr>
        <p:xfrm>
          <a:off x="110837" y="1432628"/>
          <a:ext cx="11738657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1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53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95808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4749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59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907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02034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32469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0.52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272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39.1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2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40.6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87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89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314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Acid (H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DE9FD-8D90-4329-8D0F-130E1A6692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  </a:t>
            </a:r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5B5871FB-D165-4405-A995-7DDE69BC1E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A00126-05FD-4ED7-A571-976D3180B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9890" y="23686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0.81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B12BA-7AA0-47F2-8066-62CBBD0A7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54267" y="236866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0.83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5C700E-AA26-4E1B-B133-5797A7C34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69463" y="236866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0.61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7D83AD-B8C8-42D4-AA00-CDD3DAABF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40400" y="236866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</p:spTree>
    <p:extLst>
      <p:ext uri="{BB962C8B-B14F-4D97-AF65-F5344CB8AC3E}">
        <p14:creationId xmlns:p14="http://schemas.microsoft.com/office/powerpoint/2010/main" val="2315476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F7CBFF-D088-4099-9FA9-C6D2694C6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65" y="5186423"/>
            <a:ext cx="11284085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012EDCEE-F639-472B-A6F7-83CD058387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71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E715B6-35BE-481E-AB0C-7773A292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06658A13-3CFE-4CC8-8EB5-6244C82B27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AE8025-D78D-4E39-913B-C115B5F65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7345" y="23686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0.81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5C064-20BB-4B1C-80F8-6DFE407C7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87433" y="236866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0.83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462408-54FE-4965-A9DA-9F01A3406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71809" y="236866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0.61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4EEB2-6FB8-4E90-ACA7-695218EB0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51623" y="236866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</p:spTree>
    <p:extLst>
      <p:ext uri="{BB962C8B-B14F-4D97-AF65-F5344CB8AC3E}">
        <p14:creationId xmlns:p14="http://schemas.microsoft.com/office/powerpoint/2010/main" val="2092114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SansSerif" panose="00000400000000000000" pitchFamily="2" charset="2"/>
              </a:rPr>
              <a:t>Jars 5-8 Test</a:t>
            </a:r>
            <a:br>
              <a:rPr lang="en-US" sz="4800" dirty="0">
                <a:latin typeface="SansSerif" panose="00000400000000000000" pitchFamily="2" charset="2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SansSerif" panose="00000400000000000000" pitchFamily="2" charset="2"/>
              </a:rPr>
            </a:br>
            <a:r>
              <a:rPr lang="en-US" sz="4800" dirty="0">
                <a:latin typeface="SansSerif" panose="00000400000000000000" pitchFamily="2" charset="2"/>
              </a:rPr>
              <a:t>Flash Mix 30 Sec (200 RPM)</a:t>
            </a:r>
            <a:br>
              <a:rPr lang="en-US" sz="4800" dirty="0">
                <a:latin typeface="SansSerif" panose="00000400000000000000" pitchFamily="2" charset="2"/>
              </a:rPr>
            </a:br>
            <a:r>
              <a:rPr lang="en-US" sz="4800" dirty="0">
                <a:latin typeface="SansSerif" panose="00000400000000000000" pitchFamily="2" charset="2"/>
              </a:rPr>
              <a:t>Floc Mix 5 min (30 RPM)</a:t>
            </a:r>
            <a:br>
              <a:rPr lang="en-US" sz="4800" dirty="0">
                <a:latin typeface="SansSerif" panose="00000400000000000000" pitchFamily="2" charset="2"/>
              </a:rPr>
            </a:br>
            <a:br>
              <a:rPr lang="en-US" sz="4800" dirty="0">
                <a:latin typeface="SansSerif" panose="00000400000000000000" pitchFamily="2" charset="2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Acid (H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SansSerif" panose="00000400000000000000" pitchFamily="2" charset="2"/>
              </a:rPr>
            </a:br>
            <a:endParaRPr lang="en-US" sz="4800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42726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45F2F-4FDC-41E9-9D89-63BFF5A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84316B99-1225-46A3-8C19-56A73DBF57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64582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26F594-7CD1-47E7-9C23-EFA7B70AE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1932" y="23686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0.58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7B3C2D-17DE-4301-8936-A1D0FAB4E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72020" y="236866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C7BB2C-E8F6-4973-8E74-6DE7B2713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56396" y="236866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3756BF-9F51-4F8B-BB1C-FB83EE8B6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36210" y="236866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</p:spTree>
    <p:extLst>
      <p:ext uri="{BB962C8B-B14F-4D97-AF65-F5344CB8AC3E}">
        <p14:creationId xmlns:p14="http://schemas.microsoft.com/office/powerpoint/2010/main" val="2519972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45" y="5186423"/>
            <a:ext cx="11293811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EA37666F-14AA-4086-A397-AE9C3A518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22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69CB-9C5F-40FB-AF37-FB2620A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6019443C-EB89-445B-B61E-2F63327F05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2E1139-FBCD-4D41-9A05-4E774204F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1932" y="7706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0.58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393730-CEEC-4800-80D8-A04AD9142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72020" y="77066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93372F-4C9B-4FB3-B002-7372EE67D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80685" y="77066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BB2756-E45D-41F1-A031-B3E4B9098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78253" y="77066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</p:spTree>
    <p:extLst>
      <p:ext uri="{BB962C8B-B14F-4D97-AF65-F5344CB8AC3E}">
        <p14:creationId xmlns:p14="http://schemas.microsoft.com/office/powerpoint/2010/main" val="24293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Lucerne Water Co.</a:t>
            </a:r>
            <a:b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Water: Clear Lake</a:t>
            </a:r>
            <a:b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Treatment</a:t>
            </a:r>
          </a:p>
        </p:txBody>
      </p:sp>
      <p:pic>
        <p:nvPicPr>
          <p:cNvPr id="4" name="Picture 3" descr="Image of Clear Lake: Intake pumps">
            <a:extLst>
              <a:ext uri="{FF2B5EF4-FFF2-40B4-BE49-F238E27FC236}">
                <a16:creationId xmlns:a16="http://schemas.microsoft.com/office/drawing/2014/main" id="{A8D8BD37-2CA8-406F-BB79-FF275BFEF5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8" name="Picture 7" descr="Treatment Schematic - Conventional treatment with membrane filtration followed by AOP (UV/H2O2).">
            <a:extLst>
              <a:ext uri="{FF2B5EF4-FFF2-40B4-BE49-F238E27FC236}">
                <a16:creationId xmlns:a16="http://schemas.microsoft.com/office/drawing/2014/main" id="{67D26E18-A3F7-437E-AD3D-E221BB26C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344" y="380198"/>
            <a:ext cx="7190227" cy="266009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899222-E1F4-4153-94AF-AC5E395AB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12023" y="896645"/>
            <a:ext cx="727969" cy="632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SansSerif" panose="00000400000000000000" pitchFamily="2" charset="2"/>
              </a:rPr>
              <a:t>Jars 9-12 Test</a:t>
            </a:r>
            <a:br>
              <a:rPr lang="en-US" sz="4800" dirty="0">
                <a:latin typeface="SansSerif" panose="00000400000000000000" pitchFamily="2" charset="2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SansSerif" panose="00000400000000000000" pitchFamily="2" charset="2"/>
              </a:rPr>
            </a:br>
            <a:r>
              <a:rPr lang="en-US" sz="4800" dirty="0">
                <a:latin typeface="SansSerif" panose="00000400000000000000" pitchFamily="2" charset="2"/>
              </a:rPr>
              <a:t>Flash Mix 30 Sec (200 RPM)</a:t>
            </a:r>
            <a:br>
              <a:rPr lang="en-US" sz="4800" dirty="0">
                <a:latin typeface="SansSerif" panose="00000400000000000000" pitchFamily="2" charset="2"/>
              </a:rPr>
            </a:br>
            <a:r>
              <a:rPr lang="en-US" sz="4800" dirty="0">
                <a:latin typeface="SansSerif" panose="00000400000000000000" pitchFamily="2" charset="2"/>
              </a:rPr>
              <a:t>Floc Mix 5 min (30 RPM)</a:t>
            </a:r>
            <a:br>
              <a:rPr lang="en-US" sz="4800" dirty="0">
                <a:latin typeface="SansSerif" panose="00000400000000000000" pitchFamily="2" charset="2"/>
              </a:rPr>
            </a:br>
            <a:br>
              <a:rPr lang="en-US" sz="4800" dirty="0">
                <a:latin typeface="SansSerif" panose="00000400000000000000" pitchFamily="2" charset="2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Acid (H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82584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1DF6B-8BF5-4F71-A61D-15592DBC7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45F60003-B106-4629-868C-DCEB1CF6E4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0D870C-2626-45A1-B646-6C8DD88AF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4377" y="12145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70B29A-A544-4B07-9908-96942CFB8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94465" y="121456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7F22A3-4E95-4DB4-A51F-B9B9BC94B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03130" y="121456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56949-EB2B-4A36-BF38-CFA107218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51618" y="121456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</p:spTree>
    <p:extLst>
      <p:ext uri="{BB962C8B-B14F-4D97-AF65-F5344CB8AC3E}">
        <p14:creationId xmlns:p14="http://schemas.microsoft.com/office/powerpoint/2010/main" val="2795072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1A97BA-7607-4886-A52A-92B0873E1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72" y="5186423"/>
            <a:ext cx="11381362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D40B6537-A42B-45CA-958E-5515A1168E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62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BE3C5-DDEA-4928-8529-AD41ABE0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06F4DFAA-6A10-478F-9CF8-DA3239D22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C14651-ABD2-4D7D-9820-FF8CA3247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7645" y="148091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E840DC-75B9-4EA8-97F2-2497CAAA3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09878" y="14809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DF0D52-02CE-44C0-A129-9095B4B78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91910" y="14809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8DA35F-0CD6-4F37-BE74-1FC391145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36210" y="14809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</p:spTree>
    <p:extLst>
      <p:ext uri="{BB962C8B-B14F-4D97-AF65-F5344CB8AC3E}">
        <p14:creationId xmlns:p14="http://schemas.microsoft.com/office/powerpoint/2010/main" val="4229082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Acid (H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02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4EBDF127-DAFE-410D-A661-68E57D31E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26BC80-57B2-4B0D-9699-293F3B737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3978" y="148091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82A2C-2D4A-4B1B-93FC-F0FB0250F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51921" y="14809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298DB6-A855-4319-9666-1849140CF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20888" y="14809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43FDCF-212C-4056-B113-6F13B5CCE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32023" y="14809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</p:spTree>
    <p:extLst>
      <p:ext uri="{BB962C8B-B14F-4D97-AF65-F5344CB8AC3E}">
        <p14:creationId xmlns:p14="http://schemas.microsoft.com/office/powerpoint/2010/main" val="2372170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3736" y="5186423"/>
            <a:ext cx="11653736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AA135E87-C260-4D36-ADFB-98C5E12D05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22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BCB8FD0D-5E37-4469-B549-41B64CD6E2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0CFB26-FB4F-41A1-9242-6D42A96C3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5302" y="148091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8C446-1B7A-4AE6-8E16-6F81DF5CA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41202" y="14809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AEC39-FCFC-4925-81B4-64A85E5EF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32615" y="14809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ACFF23-A968-40E4-82CB-A3F06CC9E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01706" y="148090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</p:spTree>
    <p:extLst>
      <p:ext uri="{BB962C8B-B14F-4D97-AF65-F5344CB8AC3E}">
        <p14:creationId xmlns:p14="http://schemas.microsoft.com/office/powerpoint/2010/main" val="1832755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Acid (H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16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8" name="Picture 7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575C14DC-0816-44E2-80AC-19D1823425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ABA030-87F7-46D0-BBB8-3F6E2AA50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0710" y="9482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BBAD73-A320-4850-A3A9-C64F808B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05189" y="94822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A7611-C457-47CF-B9BC-6F6B675FF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11507" y="94822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5DF382-7A22-4702-BEA8-A5102380B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58152" y="94822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</p:spTree>
    <p:extLst>
      <p:ext uri="{BB962C8B-B14F-4D97-AF65-F5344CB8AC3E}">
        <p14:creationId xmlns:p14="http://schemas.microsoft.com/office/powerpoint/2010/main" val="3777609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7E55FA-D5E4-455A-A9B4-DDE5A142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8" y="1162975"/>
            <a:ext cx="3577591" cy="4613357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Lucerne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Co. Characteristics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27,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66F9-351A-4300-91F3-6C677896C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617926" cy="4363844"/>
          </a:xfr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9.10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4.8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80.3%,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0.095/cm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0.44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85.2%,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0.069/cm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775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923" y="5186423"/>
            <a:ext cx="11585643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654D890C-077A-44D3-BBE7-18FAB88AD6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5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</a:t>
            </a:r>
          </a:p>
        </p:txBody>
      </p:sp>
      <p:pic>
        <p:nvPicPr>
          <p:cNvPr id="6" name="Picture 5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62EDC26D-2963-4A13-B638-C80A665239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692DBB-3C07-44FB-B580-3962810A5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1933" y="130335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C055A6-29D8-4BAA-AA3D-5080D52D9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16412" y="13033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156296-11D9-4EAD-8295-30A299A41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7319" y="13033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957DAA-B03F-48D2-BBFB-CDA5F22A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36209" y="13033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</p:spTree>
    <p:extLst>
      <p:ext uri="{BB962C8B-B14F-4D97-AF65-F5344CB8AC3E}">
        <p14:creationId xmlns:p14="http://schemas.microsoft.com/office/powerpoint/2010/main" val="3202443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Applied Acid (H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 +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076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523F79EF-CE63-4BEF-9BA9-7B2A103E4E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B321B4-B21E-4BAB-B67F-7490B2A92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8665" y="130335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19.0%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0.52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D67D28-FCCD-4BB9-8A4A-8A3ABBD07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89778" y="13033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3CC62B-0E24-4A36-8A80-AFE92DB03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80685" y="13033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90598B-6AE6-4F57-B0DF-4342810E9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09575" y="13033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</p:spTree>
    <p:extLst>
      <p:ext uri="{BB962C8B-B14F-4D97-AF65-F5344CB8AC3E}">
        <p14:creationId xmlns:p14="http://schemas.microsoft.com/office/powerpoint/2010/main" val="13255649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0467" y="5186423"/>
            <a:ext cx="11585643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FD436679-B983-4F07-82CE-8DE9B6C5C7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35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0D546DE6-CC42-4BDE-AD38-B919966F19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4DA294-0A98-41B0-AAFB-0810828C7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1932" y="130335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19.0%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0.52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AADEDD-BD48-4F2F-873B-4D0733A6C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96311" y="13033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25362-DB22-4E5E-B1E2-1DC6CDBD7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9361" y="13033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53C625-11AE-4152-A29B-885DF0B2B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49273" y="13033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</p:spTree>
    <p:extLst>
      <p:ext uri="{BB962C8B-B14F-4D97-AF65-F5344CB8AC3E}">
        <p14:creationId xmlns:p14="http://schemas.microsoft.com/office/powerpoint/2010/main" val="1664115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20331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399466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8927237" cy="435133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23.62% Al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12.5% Al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 mg/L as 9800 = Reduction 1.18 mg/L as CaCO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2280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593129"/>
            <a:ext cx="6254496" cy="489974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9.10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 34.8 mg/L as product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7.70 with acetic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2CA77EB1-0150-475F-95BB-D395F9A554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68368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3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728E-6724-4D78-98A5-7DEB92E48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69" y="1"/>
            <a:ext cx="10731631" cy="119720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 pH and Alkalinity Changes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Added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4A9626E-CE0F-4F02-A717-256DC75A3E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233743"/>
              </p:ext>
            </p:extLst>
          </p:nvPr>
        </p:nvGraphicFramePr>
        <p:xfrm>
          <a:off x="315555" y="1391992"/>
          <a:ext cx="11571645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8315">
                  <a:extLst>
                    <a:ext uri="{9D8B030D-6E8A-4147-A177-3AD203B41FA5}">
                      <a16:colId xmlns:a16="http://schemas.microsoft.com/office/drawing/2014/main" val="2922330515"/>
                    </a:ext>
                  </a:extLst>
                </a:gridCol>
                <a:gridCol w="1753509">
                  <a:extLst>
                    <a:ext uri="{9D8B030D-6E8A-4147-A177-3AD203B41FA5}">
                      <a16:colId xmlns:a16="http://schemas.microsoft.com/office/drawing/2014/main" val="1272562029"/>
                    </a:ext>
                  </a:extLst>
                </a:gridCol>
                <a:gridCol w="2386220">
                  <a:extLst>
                    <a:ext uri="{9D8B030D-6E8A-4147-A177-3AD203B41FA5}">
                      <a16:colId xmlns:a16="http://schemas.microsoft.com/office/drawing/2014/main" val="2383033347"/>
                    </a:ext>
                  </a:extLst>
                </a:gridCol>
                <a:gridCol w="2566994">
                  <a:extLst>
                    <a:ext uri="{9D8B030D-6E8A-4147-A177-3AD203B41FA5}">
                      <a16:colId xmlns:a16="http://schemas.microsoft.com/office/drawing/2014/main" val="3789132708"/>
                    </a:ext>
                  </a:extLst>
                </a:gridCol>
                <a:gridCol w="2476607">
                  <a:extLst>
                    <a:ext uri="{9D8B030D-6E8A-4147-A177-3AD203B41FA5}">
                      <a16:colId xmlns:a16="http://schemas.microsoft.com/office/drawing/2014/main" val="1300635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Constituents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  </a:t>
                      </a:r>
                    </a:p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system (measured)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*Loss of CO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open system (calculated)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pH, no loss of CO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 system (calculated)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Alkalinity as</a:t>
                      </a:r>
                    </a:p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CaCO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mg/L</a:t>
                      </a:r>
                    </a:p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(calculated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078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 pH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084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82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20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089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25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702011"/>
                  </a:ext>
                </a:extLst>
              </a:tr>
              <a:tr h="366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30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558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40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850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50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130.0 (130 measured)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88458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75EE2E7-1AE9-450A-8459-218DD1FBB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5555" y="6177721"/>
            <a:ext cx="1176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*This is the calculated amount of 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loss from a closed system pH to calculated the measured open system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61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Lucerne Water Co.,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740603"/>
              </p:ext>
            </p:extLst>
          </p:nvPr>
        </p:nvGraphicFramePr>
        <p:xfrm>
          <a:off x="110837" y="1432628"/>
          <a:ext cx="11181559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393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34311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404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49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52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0702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364486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272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39.1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2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31.9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0.44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87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42.0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89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3371</Words>
  <Application>Microsoft Office PowerPoint</Application>
  <PresentationFormat>Widescreen</PresentationFormat>
  <Paragraphs>767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SansSerif</vt:lpstr>
      <vt:lpstr>Office Theme</vt:lpstr>
      <vt:lpstr>Lucerne Water Co., Cal Water Service CA1710005 Lake County Jar Test</vt:lpstr>
      <vt:lpstr>Lucerne Water Co. Source Water: Clear Lake Conventional Treatment</vt:lpstr>
      <vt:lpstr>Lucerne Water Co. Characteristics July 27, 2021</vt:lpstr>
      <vt:lpstr>UVT/UVA, pathlength 10 mm</vt:lpstr>
      <vt:lpstr>Applied Coagulants for Jar Testing</vt:lpstr>
      <vt:lpstr>Laboratory Charge Analyzer</vt:lpstr>
      <vt:lpstr>Coagulant Information</vt:lpstr>
      <vt:lpstr>Source Water pH and Alkalinity Changes  when H2SO4 is Added</vt:lpstr>
      <vt:lpstr>Lucerne Water Co., Jar Test 1 - 8 Results Flash Mix 200 RPM (30 sec); Floc Mix 30 RPM (5 min)</vt:lpstr>
      <vt:lpstr>Lucerne Water Co., Jar Test 9 - 16 Results Flash Mix 200 RPM (30 sec); Floc Mix 30 RPM (5 min)</vt:lpstr>
      <vt:lpstr>Lucerne Water Co., Jar Test 17 - 24 Results Flash Mix 200 RPM (30 sec); Floc Mix 30 RPM (5 min)</vt:lpstr>
      <vt:lpstr>Jars 1-4 Test Post KMnO4 Flash Mix 30 Sec (200 RPM) Floc Mix 5 min (30 RPM)  Applied Acid (H2SO4) + Applied Coagulant  9800 </vt:lpstr>
      <vt:lpstr>Jars 1-4:  End of 5-minute flocculation (30 RPM) duration.   </vt:lpstr>
      <vt:lpstr>Jars 1-4: After 5 min of settling, 25 mL is syringed for filterability and %UVT/UVA. </vt:lpstr>
      <vt:lpstr>Jars 1-4: After 25-minutes of settling, settled water turbidity is taken. </vt:lpstr>
      <vt:lpstr>Jars 5-8 Test Post KMnO4 Flash Mix 30 Sec (200 RPM) Floc Mix 5 min (30 RPM)  Applied Acid (H2SO4) + Applied Coagulant  9800 </vt:lpstr>
      <vt:lpstr>Jars 5-8:  End of 5-minute flocculation (30 RPM) duration. </vt:lpstr>
      <vt:lpstr>Jars 5-8: After 5 min of settling, 25 mL is syringed for filterability and %UVT/UVA.</vt:lpstr>
      <vt:lpstr>Jars 5-8: After 25-minutes of settling, settled water turbidity is taken.</vt:lpstr>
      <vt:lpstr>Jars 9-12 Test Post KMnO4 Flash Mix 30 Sec (200 RPM) Floc Mix 5 min (30 RPM)  Applied Acid (H2SO4) + Applied Coagulant  9800 </vt:lpstr>
      <vt:lpstr>Jars 9-12:  End of 5-minute flocculation (30 RPM) duration.</vt:lpstr>
      <vt:lpstr>Jars 9-12: After 5 min of settling, 25 mL is syringed for filterability and %UVT/UVA.</vt:lpstr>
      <vt:lpstr>Jars 9-12: After 25-minutes of settling, settled water turbidity is taken. </vt:lpstr>
      <vt:lpstr>Jars 13-16 Test Post KMnO4 Flash Mix 30 Sec (200 RPM) Floc Mix 5 min (30 RPM)  Applied Acid (H2SO4) + Applied Coagulant  9800 </vt:lpstr>
      <vt:lpstr>Jars 13-16:  End of 5-minute flocculation (30 RPM) duration.</vt:lpstr>
      <vt:lpstr>Jars 13-16: After 5 min of settling, 25 mL is syringed for filterability and %UVT/UVA.</vt:lpstr>
      <vt:lpstr>Jars 13-16: After 25-minutes of settling, settled water turbidity is taken.</vt:lpstr>
      <vt:lpstr>Jars 17-20 Test Post KMnO4 Flash Mix 30 Sec (200 RPM) Floc Mix 5 min (30 RPM)  Applied Acid (H2SO4) + Applied Coagulant  9800 </vt:lpstr>
      <vt:lpstr>Jars 17-20:  End of 5-minute flocculation (30 RPM) duration.</vt:lpstr>
      <vt:lpstr>Jars 17-20: After 5 min of settling, 25 mL is syringed for filterability and %UVT/UVA.</vt:lpstr>
      <vt:lpstr>Jars 17-20: After 25-minutes of settling, settled water turbidity is taken.</vt:lpstr>
      <vt:lpstr>Jars 21-24 Test Post KMnO4 Flash Mix 30 Sec (200 RPM) Floc Mix 5 min (30 RPM)  Applied Acid (H2SO4) + Applied Coagulant  9800 </vt:lpstr>
      <vt:lpstr>Jars 21-24:  End of 5-minute flocculation (30 RPM) duration.</vt:lpstr>
      <vt:lpstr>Jars 21-24: After 5 min of settling, 25 mL is syringed for filterability and %UVT/UVA.</vt:lpstr>
      <vt:lpstr>Jars 21-24: After 25-minutes of settling, settled water turbidity is taken.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Lucerne Water Co., CA Water Service CA1710005 Lake County Jar Test</dc:title>
  <dc:creator>Guy Schott</dc:creator>
  <cp:lastModifiedBy>Schott, Guy@Waterboards</cp:lastModifiedBy>
  <cp:revision>40</cp:revision>
  <dcterms:created xsi:type="dcterms:W3CDTF">2020-09-08T00:46:05Z</dcterms:created>
  <dcterms:modified xsi:type="dcterms:W3CDTF">2021-08-10T15:13:00Z</dcterms:modified>
</cp:coreProperties>
</file>