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638" r:id="rId3"/>
    <p:sldId id="1082" r:id="rId4"/>
    <p:sldId id="1153" r:id="rId5"/>
    <p:sldId id="1322" r:id="rId6"/>
    <p:sldId id="1127" r:id="rId7"/>
    <p:sldId id="1522" r:id="rId8"/>
    <p:sldId id="874" r:id="rId9"/>
    <p:sldId id="1342" r:id="rId10"/>
    <p:sldId id="1343" r:id="rId11"/>
    <p:sldId id="1344" r:id="rId12"/>
    <p:sldId id="1345" r:id="rId13"/>
    <p:sldId id="1346" r:id="rId14"/>
    <p:sldId id="1347" r:id="rId15"/>
    <p:sldId id="1348" r:id="rId16"/>
    <p:sldId id="1104" r:id="rId17"/>
    <p:sldId id="1052" r:id="rId18"/>
    <p:sldId id="1053" r:id="rId19"/>
    <p:sldId id="1054" r:id="rId20"/>
    <p:sldId id="1161" r:id="rId21"/>
    <p:sldId id="1056" r:id="rId22"/>
    <p:sldId id="1057" r:id="rId23"/>
    <p:sldId id="1058" r:id="rId24"/>
    <p:sldId id="1162" r:id="rId25"/>
    <p:sldId id="1060" r:id="rId26"/>
    <p:sldId id="1061" r:id="rId27"/>
    <p:sldId id="1062" r:id="rId28"/>
    <p:sldId id="1163" r:id="rId29"/>
    <p:sldId id="1064" r:id="rId30"/>
    <p:sldId id="1065" r:id="rId31"/>
    <p:sldId id="1066" r:id="rId32"/>
    <p:sldId id="1324" r:id="rId33"/>
    <p:sldId id="1325" r:id="rId34"/>
    <p:sldId id="1326" r:id="rId35"/>
    <p:sldId id="1327" r:id="rId36"/>
    <p:sldId id="1328" r:id="rId37"/>
    <p:sldId id="1329" r:id="rId38"/>
    <p:sldId id="1330" r:id="rId39"/>
    <p:sldId id="1331" r:id="rId40"/>
    <p:sldId id="1349" r:id="rId41"/>
    <p:sldId id="1350" r:id="rId42"/>
    <p:sldId id="1351" r:id="rId43"/>
    <p:sldId id="1352" r:id="rId44"/>
    <p:sldId id="1353" r:id="rId45"/>
    <p:sldId id="1354" r:id="rId46"/>
    <p:sldId id="1355" r:id="rId47"/>
    <p:sldId id="1356" r:id="rId48"/>
    <p:sldId id="1154" r:id="rId49"/>
    <p:sldId id="1155" r:id="rId50"/>
    <p:sldId id="1129" r:id="rId51"/>
    <p:sldId id="1148" r:id="rId52"/>
    <p:sldId id="1156" r:id="rId53"/>
    <p:sldId id="1157" r:id="rId54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2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Co., Cal Water Service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CA1710005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30, 2021</a:t>
            </a:r>
          </a:p>
        </p:txBody>
      </p:sp>
      <p:pic>
        <p:nvPicPr>
          <p:cNvPr id="6" name="Picture 5" descr="Image of jar testing.">
            <a:extLst>
              <a:ext uri="{FF2B5EF4-FFF2-40B4-BE49-F238E27FC236}">
                <a16:creationId xmlns:a16="http://schemas.microsoft.com/office/drawing/2014/main" id="{5BFA218C-BFE2-4AC6-902B-36E443D04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9 - 12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20 RPM (15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742806"/>
              </p:ext>
            </p:extLst>
          </p:nvPr>
        </p:nvGraphicFramePr>
        <p:xfrm>
          <a:off x="110837" y="1432628"/>
          <a:ext cx="1184235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31">
                  <a:extLst>
                    <a:ext uri="{9D8B030D-6E8A-4147-A177-3AD203B41FA5}">
                      <a16:colId xmlns:a16="http://schemas.microsoft.com/office/drawing/2014/main" val="3118429124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354252682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237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6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16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*PAC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6AD5ED-ABF7-49A1-A6F1-3F463999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816" y="4590850"/>
            <a:ext cx="11660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*PAC was well mixed when added compared to previous results resulting in good reduction of indirect DOC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followed by PAC were added first and then floc for 2 minutes at 20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Coagulants were added then flash mix for 30 seconds at 200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Flocculation for 15 minutes at 20 RPM</a:t>
            </a:r>
          </a:p>
        </p:txBody>
      </p:sp>
    </p:spTree>
    <p:extLst>
      <p:ext uri="{BB962C8B-B14F-4D97-AF65-F5344CB8AC3E}">
        <p14:creationId xmlns:p14="http://schemas.microsoft.com/office/powerpoint/2010/main" val="334298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13 - 16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20 RPM (15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093310"/>
              </p:ext>
            </p:extLst>
          </p:nvPr>
        </p:nvGraphicFramePr>
        <p:xfrm>
          <a:off x="110837" y="1432628"/>
          <a:ext cx="1184235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31">
                  <a:extLst>
                    <a:ext uri="{9D8B030D-6E8A-4147-A177-3AD203B41FA5}">
                      <a16:colId xmlns:a16="http://schemas.microsoft.com/office/drawing/2014/main" val="3118429124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354252682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237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6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16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6AD5ED-ABF7-49A1-A6F1-3F463999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816" y="4590850"/>
            <a:ext cx="11660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added first followed by coagulants then PAC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Flash mix for 30 seconds at 200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Flocculation for 15 minutes at 20 RPM</a:t>
            </a:r>
          </a:p>
        </p:txBody>
      </p:sp>
    </p:spTree>
    <p:extLst>
      <p:ext uri="{BB962C8B-B14F-4D97-AF65-F5344CB8AC3E}">
        <p14:creationId xmlns:p14="http://schemas.microsoft.com/office/powerpoint/2010/main" val="24069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17 - 20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20 RPM (15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444904"/>
              </p:ext>
            </p:extLst>
          </p:nvPr>
        </p:nvGraphicFramePr>
        <p:xfrm>
          <a:off x="110837" y="1432628"/>
          <a:ext cx="1184235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31">
                  <a:extLst>
                    <a:ext uri="{9D8B030D-6E8A-4147-A177-3AD203B41FA5}">
                      <a16:colId xmlns:a16="http://schemas.microsoft.com/office/drawing/2014/main" val="3118429124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354252682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237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6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16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6AD5ED-ABF7-49A1-A6F1-3F463999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816" y="4590850"/>
            <a:ext cx="116609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added first followed by flocculation for 2 minutes at 20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Added: H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followed by PAC and then coagulants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Flash mix for 30 seconds at 200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Flocculation for 15 minutes at 20 RPM</a:t>
            </a:r>
          </a:p>
        </p:txBody>
      </p:sp>
    </p:spTree>
    <p:extLst>
      <p:ext uri="{BB962C8B-B14F-4D97-AF65-F5344CB8AC3E}">
        <p14:creationId xmlns:p14="http://schemas.microsoft.com/office/powerpoint/2010/main" val="73403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21 - 24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20 RPM (15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44101"/>
              </p:ext>
            </p:extLst>
          </p:nvPr>
        </p:nvGraphicFramePr>
        <p:xfrm>
          <a:off x="110837" y="1432628"/>
          <a:ext cx="1184235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31">
                  <a:extLst>
                    <a:ext uri="{9D8B030D-6E8A-4147-A177-3AD203B41FA5}">
                      <a16:colId xmlns:a16="http://schemas.microsoft.com/office/drawing/2014/main" val="3118429124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354252682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237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6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16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 marL="5582" marR="5582" marT="55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6AD5ED-ABF7-49A1-A6F1-3F463999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816" y="4590850"/>
            <a:ext cx="11660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Jar 24 – 9800 was added first followed by PAC.  Settled water increased significantly.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added first followed by flocculation for 2 minutes at 20 RPM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Added: 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Jars 2-3, followed by PAC to Jar 3 only.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coagulants to Jars 1 – 4, followed by PAC to Jar 4.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Flash mix for 30 seconds at 200 RPM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Flocculation for 15 minutes at 20 RPM</a:t>
            </a:r>
          </a:p>
        </p:txBody>
      </p:sp>
    </p:spTree>
    <p:extLst>
      <p:ext uri="{BB962C8B-B14F-4D97-AF65-F5344CB8AC3E}">
        <p14:creationId xmlns:p14="http://schemas.microsoft.com/office/powerpoint/2010/main" val="228574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25 - 28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20 RPM (15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02840"/>
              </p:ext>
            </p:extLst>
          </p:nvPr>
        </p:nvGraphicFramePr>
        <p:xfrm>
          <a:off x="110837" y="1432628"/>
          <a:ext cx="1184235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31">
                  <a:extLst>
                    <a:ext uri="{9D8B030D-6E8A-4147-A177-3AD203B41FA5}">
                      <a16:colId xmlns:a16="http://schemas.microsoft.com/office/drawing/2014/main" val="3118429124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354252682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237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6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16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6AD5ED-ABF7-49A1-A6F1-3F463999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816" y="4590850"/>
            <a:ext cx="116609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added first followed by flocculation for 2 minutes at 20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Added: H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followed by PAC and then coagulants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Flash mix for 30 seconds at 200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Flocculation for 15 minutes at 20 RPM</a:t>
            </a:r>
          </a:p>
        </p:txBody>
      </p:sp>
    </p:spTree>
    <p:extLst>
      <p:ext uri="{BB962C8B-B14F-4D97-AF65-F5344CB8AC3E}">
        <p14:creationId xmlns:p14="http://schemas.microsoft.com/office/powerpoint/2010/main" val="215640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29 - 32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20 RPM (15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71309"/>
              </p:ext>
            </p:extLst>
          </p:nvPr>
        </p:nvGraphicFramePr>
        <p:xfrm>
          <a:off x="110837" y="1432628"/>
          <a:ext cx="1184235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31">
                  <a:extLst>
                    <a:ext uri="{9D8B030D-6E8A-4147-A177-3AD203B41FA5}">
                      <a16:colId xmlns:a16="http://schemas.microsoft.com/office/drawing/2014/main" val="3118429124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354252682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237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6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16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6AD5ED-ABF7-49A1-A6F1-3F463999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816" y="4590850"/>
            <a:ext cx="11660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added first followed by flocculation for 2 minutes at 20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 H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Jars 1 and 3; Add PAC to Jars 3 and 4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 coagulant to Jars 1-4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 H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Jars 1 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Flash mix for 30 seconds at 200 RPM; Flocculation for 15 minutes at 20 RPM</a:t>
            </a:r>
          </a:p>
        </p:txBody>
      </p:sp>
    </p:spTree>
    <p:extLst>
      <p:ext uri="{BB962C8B-B14F-4D97-AF65-F5344CB8AC3E}">
        <p14:creationId xmlns:p14="http://schemas.microsoft.com/office/powerpoint/2010/main" val="206304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PAC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E9FD-8D90-4329-8D0F-130E1A6692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15-minute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  </a:t>
            </a:r>
          </a:p>
        </p:txBody>
      </p:sp>
      <p:pic>
        <p:nvPicPr>
          <p:cNvPr id="10" name="Picture 9" descr="An image containing four 1-liter jars at the end of 15-minute flocculation (20 RPM) duration. ">
            <a:extLst>
              <a:ext uri="{FF2B5EF4-FFF2-40B4-BE49-F238E27FC236}">
                <a16:creationId xmlns:a16="http://schemas.microsoft.com/office/drawing/2014/main" id="{FBF89AF6-1ADB-4A64-9900-023DF64EC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F1D72A-1787-4EB2-9856-57CDCD669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3256" y="245742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F6392-2496-44EC-929B-37A5D0233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1820" y="245741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06234-3CA7-4B4D-9ACD-9DCE504C4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3953" y="245740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BCF69-07CE-4956-BBAF-C3AA04212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0702" y="245739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</p:spTree>
    <p:extLst>
      <p:ext uri="{BB962C8B-B14F-4D97-AF65-F5344CB8AC3E}">
        <p14:creationId xmlns:p14="http://schemas.microsoft.com/office/powerpoint/2010/main" val="231547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F7CBFF-D088-4099-9FA9-C6D2694C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79" y="5186423"/>
            <a:ext cx="1172857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532AA9F-D022-4E66-9345-4DD77CD1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1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715B6-35BE-481E-AB0C-7773A292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4008526-008F-44CA-87C9-5D2539C9D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C954FB-7474-45E4-A954-C7C7778DF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3256" y="23799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A6580-52C8-41B9-AFBD-97D2A28BF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1820" y="23798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D54EB-152C-45F8-8139-630022376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3953" y="2379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FBF5A-3650-4A23-9237-40741C977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0702" y="2379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</p:spTree>
    <p:extLst>
      <p:ext uri="{BB962C8B-B14F-4D97-AF65-F5344CB8AC3E}">
        <p14:creationId xmlns:p14="http://schemas.microsoft.com/office/powerpoint/2010/main" val="209211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4" name="Picture 3" descr="Image of Clear Lake: Intake pumps">
            <a:extLst>
              <a:ext uri="{FF2B5EF4-FFF2-40B4-BE49-F238E27FC236}">
                <a16:creationId xmlns:a16="http://schemas.microsoft.com/office/drawing/2014/main" id="{A8D8BD37-2CA8-406F-BB79-FF275BFEF5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Picture 7" descr="Treatment Schematic - Conventional treatment with membrane filtration followed by AOP (UV/H2O2).">
            <a:extLst>
              <a:ext uri="{FF2B5EF4-FFF2-40B4-BE49-F238E27FC236}">
                <a16:creationId xmlns:a16="http://schemas.microsoft.com/office/drawing/2014/main" id="{67D26E18-A3F7-437E-AD3D-E221BB26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44" y="380198"/>
            <a:ext cx="7190227" cy="26600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899222-E1F4-4153-94AF-AC5E395AB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2023" y="896645"/>
            <a:ext cx="727969" cy="632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ansSerif" panose="00000400000000000000" pitchFamily="2" charset="2"/>
              </a:rPr>
              <a:t>Jars 5-8 Test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Flash Mix 30 Sec (200 RPM)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Floc Mix 15 min (20 RPM)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PAC +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SansSerif" panose="00000400000000000000" pitchFamily="2" charset="2"/>
              </a:rPr>
            </a:br>
            <a:endParaRPr lang="en-US" sz="48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272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15-minute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9" name="Picture 8" descr="An image containing four 1-liter jars at the end of 15-minute flocculation (20 RPM) duration. ">
            <a:extLst>
              <a:ext uri="{FF2B5EF4-FFF2-40B4-BE49-F238E27FC236}">
                <a16:creationId xmlns:a16="http://schemas.microsoft.com/office/drawing/2014/main" id="{D9AD01BE-57A0-4C5B-BD7B-CFEE52796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38C005-C6EA-45BE-97D5-011B298C7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3256" y="23799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1707A-6783-40A4-96F1-D4E9FA46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8755" y="23799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40571-EB84-46ED-8415-F819589BF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9664" y="1775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98D19-B60F-40DE-8AE7-718AA642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5163" y="0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7" y="5186423"/>
            <a:ext cx="11635273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18B321D-7BAD-49C1-9FED-FD3371401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C32ED0B-24CB-4B52-800A-F1AEE3983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C3CF21-CDA4-4A08-AFE3-1CE7E87F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581" y="23799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D7658-D3CE-4A8A-ABDB-B8E1D7C11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50080" y="23799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D4BDF-E274-47E0-B8BD-33F4ADE61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0989" y="1775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4A3A5-EB3F-4DC6-A649-F94F4E4D7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6488" y="0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ansSerif" panose="00000400000000000000" pitchFamily="2" charset="2"/>
              </a:rPr>
              <a:t>Jars 9-12 Test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Flash Mix 30 Sec (200 RPM)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Floc Mix 15 min (20 RPM)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PAC +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2584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1DF6B-8BF5-4F71-A61D-15592DBC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15-minute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9" name="Picture 8" descr="An image containing four 1-liter jars at the end of 15-minute flocculation (20 RPM) duration. ">
            <a:extLst>
              <a:ext uri="{FF2B5EF4-FFF2-40B4-BE49-F238E27FC236}">
                <a16:creationId xmlns:a16="http://schemas.microsoft.com/office/drawing/2014/main" id="{24747BB1-0E68-4D3E-8518-1187E642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3715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E4E4E9-85B9-4320-A1A6-6C760FA95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7545" y="11257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6CE8F-1DED-4D41-B0CB-24BC13D47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044" y="11257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3E5D5-D10E-4C3D-808F-DFBF37B9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3953" y="10653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85A94-DDAD-4981-A7D2-D0A8DCF4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9452" y="8877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2795072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A97BA-7607-4886-A52A-92B0873E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5186423"/>
            <a:ext cx="11607282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2CC355C-5390-4E06-B5FC-4F14022C6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2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BE3C5-DDEA-4928-8529-AD41ABE0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3C37841-4F84-4568-9A36-F8CC0FC90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D74F06-69D8-4C0A-9BDE-C717A1565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7545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B5B95-39CF-4BF1-9D1F-6164A1B9B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044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20EBF-AEA3-44C2-8F1A-C7B294AA5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3953" y="6214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93DC4-FEC8-43AE-80CB-5D83FF573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9452" y="4438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4229082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PAC +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2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15-minute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15-minute flocculation (20 RPM) duration. ">
            <a:extLst>
              <a:ext uri="{FF2B5EF4-FFF2-40B4-BE49-F238E27FC236}">
                <a16:creationId xmlns:a16="http://schemas.microsoft.com/office/drawing/2014/main" id="{B5863D9A-4365-464A-8456-4DABD657E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6A6759-FB6F-49D5-A428-85824EB53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7545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E9FE3-F95F-43DC-94DA-3110F8BE7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044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F095C-08EE-41B8-9291-530CE8CD7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3953" y="6214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2B8DB-8AD2-4169-B7B8-D56FDA8D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9452" y="4438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1.87 NTU</a:t>
            </a:r>
          </a:p>
        </p:txBody>
      </p:sp>
    </p:spTree>
    <p:extLst>
      <p:ext uri="{BB962C8B-B14F-4D97-AF65-F5344CB8AC3E}">
        <p14:creationId xmlns:p14="http://schemas.microsoft.com/office/powerpoint/2010/main" val="23721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3577591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Co.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30,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617926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7.9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79.7%,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0.098/cm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927" y="5186423"/>
            <a:ext cx="1169125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9F2957F-1918-43DC-BA82-6C5E4D275A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2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6763773-FCA6-4BD9-9864-EB3609730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AAA59-9511-4717-8463-B88B6EF51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525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31AAA-1E2E-4048-9A34-38A936099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2024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7BCB5-5432-47D4-A2ED-20A8EA769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2933" y="6214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B66CF-2100-471B-8A94-AFD2925C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8432" y="4438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1.87 NTU</a:t>
            </a:r>
          </a:p>
        </p:txBody>
      </p:sp>
    </p:spTree>
    <p:extLst>
      <p:ext uri="{BB962C8B-B14F-4D97-AF65-F5344CB8AC3E}">
        <p14:creationId xmlns:p14="http://schemas.microsoft.com/office/powerpoint/2010/main" val="1832755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PAC +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16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15-minute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11" name="Picture 10" descr="An image containing four 1-liter jars at the end of 15-minute flocculation (20 RPM) duration. ">
            <a:extLst>
              <a:ext uri="{FF2B5EF4-FFF2-40B4-BE49-F238E27FC236}">
                <a16:creationId xmlns:a16="http://schemas.microsoft.com/office/drawing/2014/main" id="{7A641817-A4F8-4CF8-9724-2A7A49797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208633-0EF5-4A49-8AD6-0C095AFF6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7545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586E5-5B54-4E3F-9F7F-FE834EF00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044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EC59C-8237-4766-8014-CE124518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3953" y="6214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AC458-9529-4C0E-8689-C4051D8E3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9452" y="4438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3777609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233" y="5186423"/>
            <a:ext cx="1149531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5681EB2-CCE4-4C23-ADF7-538E515DB0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5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1302887-512D-4C2A-80EC-49E8D8979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11273-C012-4AF2-8481-B7A7BDF12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20306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DE74C-DE6C-446E-A03C-C8BD015E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7232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5F6C2-97C8-4FF3-AD1A-FC12FAA7B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2931" y="6214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79122-DE6A-4572-AC8E-B891D7D67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6287" y="4438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3202443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PAC +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07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15-minute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15-minute flocculation (20 RPM) duration. ">
            <a:extLst>
              <a:ext uri="{FF2B5EF4-FFF2-40B4-BE49-F238E27FC236}">
                <a16:creationId xmlns:a16="http://schemas.microsoft.com/office/drawing/2014/main" id="{99659A8D-EF69-420F-8EE2-AEF5B79286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BE6DD-1D8B-4C5D-A13C-C39BF0A69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8061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9570F-C466-4D09-8EEB-A679404A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1621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70A17-F7D0-42B3-9A22-17EBCBFF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1607" y="6214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55C18A-0747-46C5-841C-AFF16F5F5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9553" y="4438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0.99 NTU</a:t>
            </a:r>
          </a:p>
        </p:txBody>
      </p:sp>
    </p:spTree>
    <p:extLst>
      <p:ext uri="{BB962C8B-B14F-4D97-AF65-F5344CB8AC3E}">
        <p14:creationId xmlns:p14="http://schemas.microsoft.com/office/powerpoint/2010/main" val="1325564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1" y="5186423"/>
            <a:ext cx="1149531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FD48972-0E36-4429-84AC-4F3D1167B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46294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5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02E340F-5D03-43C5-B2DE-C434BF6144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BA9F7B-36E9-4E22-8EBF-5DC49277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6321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0BA09-BDE0-480F-AD62-945E70A8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4271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12BB2-D519-4C5D-A239-4C349FA1C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2932" y="6214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95251-5C13-44D1-8549-C9F258A69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3941" y="4438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0.99 NTU</a:t>
            </a:r>
          </a:p>
        </p:txBody>
      </p:sp>
    </p:spTree>
    <p:extLst>
      <p:ext uri="{BB962C8B-B14F-4D97-AF65-F5344CB8AC3E}">
        <p14:creationId xmlns:p14="http://schemas.microsoft.com/office/powerpoint/2010/main" val="166411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39946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PAC +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02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15-minute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15-minute flocculation (20 RPM) duration. ">
            <a:extLst>
              <a:ext uri="{FF2B5EF4-FFF2-40B4-BE49-F238E27FC236}">
                <a16:creationId xmlns:a16="http://schemas.microsoft.com/office/drawing/2014/main" id="{8DAA35F9-DCB9-4B05-A392-3E4292B5A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1A0DFC-0D9B-4A07-8247-DEC6D41B6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362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7C2B2-085B-475C-87F0-0E7C2C1B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1922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B340EE-6A93-48F4-9C39-6B68373A5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1908" y="6214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B533A-876D-4E2B-B294-37473ABB6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9854" y="4438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401277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215" y="5186423"/>
            <a:ext cx="1159795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49B0E5D-0438-43C8-AE87-67D4F2CE1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32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32AD499-E2C9-4E2F-87FF-FE805CD06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ABD2FC-B392-406D-BD28-35E26963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362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8F5DE-6061-4C6C-8DBB-45A4B9D7D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1922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E025A-746B-4480-A910-1960D911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1908" y="62143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185F7-B4B1-4497-864E-070FE63E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9854" y="44387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4219562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PAC +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66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15-minute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15-minute flocculation (20 RPM) duration. ">
            <a:extLst>
              <a:ext uri="{FF2B5EF4-FFF2-40B4-BE49-F238E27FC236}">
                <a16:creationId xmlns:a16="http://schemas.microsoft.com/office/drawing/2014/main" id="{85057364-4CD5-4D54-91B0-4BFFAD16C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8CF7C-1BC2-4706-B507-33ACD37A9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2228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0CE5D-1E85-40F2-A10A-CCA2D97C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8851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D23DA-A7F9-48D0-85CF-1BB7E6883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0986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70E063-6FB8-4350-8CFA-4707E6FC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43121" y="68186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3275797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186423"/>
            <a:ext cx="11523306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2525265-71D8-4168-847C-1C5CF0F216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10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E05455D-0C05-4B8B-9224-F2D73D8B3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FE9589-DE82-48C1-BFC6-075F8F3B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8862" y="41552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06530-57B0-4392-A3FB-5BA64C781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5485" y="41552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73BAC-8A77-4BA4-8703-027CFB900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7620" y="41552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B1A96-1CBB-4D3E-8E09-291B63148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9755" y="41552"/>
            <a:ext cx="194559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3567543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927237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57810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Source: Clear Lake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Summary Highlights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882474"/>
              </p:ext>
            </p:extLst>
          </p:nvPr>
        </p:nvGraphicFramePr>
        <p:xfrm>
          <a:off x="110837" y="1561674"/>
          <a:ext cx="11587827" cy="4968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26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01852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65528">
                  <a:extLst>
                    <a:ext uri="{9D8B030D-6E8A-4147-A177-3AD203B41FA5}">
                      <a16:colId xmlns:a16="http://schemas.microsoft.com/office/drawing/2014/main" val="3591226561"/>
                    </a:ext>
                  </a:extLst>
                </a:gridCol>
                <a:gridCol w="1079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2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8517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1108404">
                  <a:extLst>
                    <a:ext uri="{9D8B030D-6E8A-4147-A177-3AD203B41FA5}">
                      <a16:colId xmlns:a16="http://schemas.microsoft.com/office/drawing/2014/main" val="4082113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30.9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32.4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45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3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0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5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2886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9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5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2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1 - 4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20 RPM (15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56460"/>
              </p:ext>
            </p:extLst>
          </p:nvPr>
        </p:nvGraphicFramePr>
        <p:xfrm>
          <a:off x="110837" y="1432628"/>
          <a:ext cx="1184235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3118429124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354252682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237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6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16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*PAC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6AD5ED-ABF7-49A1-A6F1-3F463999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816" y="4590850"/>
            <a:ext cx="116609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*It is suspected that PAC was not well mixed when added resulting in poor removal of DOC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PAC added first and then floc for 2 minutes at 20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Coagulants were added then flash mix for 30 seconds at 200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Flocculation for 15 minutes at 20 RPM</a:t>
            </a:r>
          </a:p>
        </p:txBody>
      </p:sp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5 - 8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20 RPM (15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04548"/>
              </p:ext>
            </p:extLst>
          </p:nvPr>
        </p:nvGraphicFramePr>
        <p:xfrm>
          <a:off x="110837" y="1432628"/>
          <a:ext cx="1184235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3118429124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354252682"/>
                    </a:ext>
                  </a:extLst>
                </a:gridCol>
                <a:gridCol w="128422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237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6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16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*PAC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6AD5ED-ABF7-49A1-A6F1-3F463999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816" y="4590850"/>
            <a:ext cx="116609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*It is suspected that PAC was not well mixed when added resulting poor removal of DOC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followed by PAC were added first and then floc for 2 minutes at 20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Coagulants were added then flash mix for 30 seconds at 200 RPM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Flocculation for 15 minutes at 20 RPM</a:t>
            </a:r>
          </a:p>
        </p:txBody>
      </p:sp>
    </p:spTree>
    <p:extLst>
      <p:ext uri="{BB962C8B-B14F-4D97-AF65-F5344CB8AC3E}">
        <p14:creationId xmlns:p14="http://schemas.microsoft.com/office/powerpoint/2010/main" val="129320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5490</Words>
  <Application>Microsoft Office PowerPoint</Application>
  <PresentationFormat>Widescreen</PresentationFormat>
  <Paragraphs>1366</Paragraphs>
  <Slides>53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SansSerif</vt:lpstr>
      <vt:lpstr>Office Theme</vt:lpstr>
      <vt:lpstr>Lucerne Water Co., Cal Water Service CA1710005 Lake County Jar Test</vt:lpstr>
      <vt:lpstr>Lucerne Water Co. Source Water: Clear Lake Conventional Treatment</vt:lpstr>
      <vt:lpstr>Lucerne Water Co. Characteristics July 30, 2021</vt:lpstr>
      <vt:lpstr>UVT/UVA, pathlength 10 mm</vt:lpstr>
      <vt:lpstr>Applied Coagulants for Jar Testing</vt:lpstr>
      <vt:lpstr>Coagulant Information</vt:lpstr>
      <vt:lpstr>Lucerne Water Co., Source: Clear Lake Summary Highlights</vt:lpstr>
      <vt:lpstr>Lucerne Water Co., Jar Test 1 - 4 Results Flash Mix 200 RPM (30 sec); Floc Mix 20 RPM (15 min)</vt:lpstr>
      <vt:lpstr>Lucerne Water Co., Jar Test 5 - 8 Results Flash Mix 200 RPM (30 sec); Floc Mix 20 RPM (15 min)</vt:lpstr>
      <vt:lpstr>Lucerne Water Co., Jar Test 9 - 12 Results Flash Mix 200 RPM (30 sec); Floc Mix 20 RPM (15 min)</vt:lpstr>
      <vt:lpstr>Lucerne Water Co., Jar Test 13 - 16 Results Flash Mix 200 RPM (30 sec); Floc Mix 20 RPM (15 min)</vt:lpstr>
      <vt:lpstr>Lucerne Water Co., Jar Test 17 - 20 Results Flash Mix 200 RPM (30 sec); Floc Mix 20 RPM (15 min)</vt:lpstr>
      <vt:lpstr>Lucerne Water Co., Jar Test 21 - 24 Results Flash Mix 200 RPM (30 sec); Floc Mix 20 RPM (15 min)</vt:lpstr>
      <vt:lpstr>Lucerne Water Co., Jar Test 25 - 28 Results Flash Mix 200 RPM (30 sec); Floc Mix 20 RPM (15 min)</vt:lpstr>
      <vt:lpstr>Lucerne Water Co., Jar Test 29 - 32 Results Flash Mix 200 RPM (30 sec); Floc Mix 20 RPM (15 min)</vt:lpstr>
      <vt:lpstr>Jars 1-4 Test  Flash Mix 30 Sec (200 RPM) Floc Mix 15 min (20 RPM)  Applied PAC + Applied Coagulant  9800 </vt:lpstr>
      <vt:lpstr>Jars 1-4:  End of 15-minute flocculation (20 RPM) duration.   </vt:lpstr>
      <vt:lpstr>Jars 1-4: After 5 min of settling, 25 mL is syringed for filterability and %UVT/UVA. </vt:lpstr>
      <vt:lpstr>Jars 1-4: After 25-minutes of settling, settled water turbidity is taken. </vt:lpstr>
      <vt:lpstr>Jars 5-8 Test  Flash Mix 30 Sec (200 RPM) Floc Mix 15 min (20 RPM)  Applied PAC + Acid (H2SO4) + Applied Coagulant  9800 </vt:lpstr>
      <vt:lpstr>Jars 5-8:  End of 15-minute flocculation (20 RPM) duration. </vt:lpstr>
      <vt:lpstr>Jars 5-8: After 5 min of settling, 25 mL is syringed for filterability and %UVT/UVA.</vt:lpstr>
      <vt:lpstr>Jars 5-8: After 25-minutes of settling, settled water turbidity is taken.</vt:lpstr>
      <vt:lpstr>Jars 9-12 Test  Flash Mix 30 Sec (200 RPM) Floc Mix 15 min (20 RPM)  Applied PAC + Acid (H2SO4) + Applied Coagulant  9800 </vt:lpstr>
      <vt:lpstr>Jars 9-12:  End of 15-minute flocculation (20 RPM) duration.</vt:lpstr>
      <vt:lpstr>Jars 9-12: After 5 min of settling, 25 mL is syringed for filterability and %UVT/UVA.</vt:lpstr>
      <vt:lpstr>Jars 9-12: After 25-minutes of settling, settled water turbidity is taken. </vt:lpstr>
      <vt:lpstr>Jars 13-16 Test  Flash Mix 30 Sec (200 RPM) Floc Mix 15 min (20 RPM)  Applied PAC + Acid (H2SO4) + Applied Coagulant  9800 </vt:lpstr>
      <vt:lpstr>Jars 13-16:  End of 15-minute flocculation (20 RPM) duration.</vt:lpstr>
      <vt:lpstr>Jars 13-16: After 5 min of settling, 25 mL is syringed for filterability and %UVT/UVA.</vt:lpstr>
      <vt:lpstr>Jars 13-16: After 25-minutes of settling, settled water turbidity is taken.</vt:lpstr>
      <vt:lpstr>Jars 17-20 Test  Flash Mix 30 Sec (200 RPM) Floc Mix 15 min (20 RPM) Applied KMnO4 + Applied PAC + Acid (H2SO4) + Applied Coagulant  9800 </vt:lpstr>
      <vt:lpstr>Jars 17-20:  End of 15-minute flocculation (20 RPM) duration.</vt:lpstr>
      <vt:lpstr>Jars 17-20: After 5 min of settling, 25 mL is syringed for filterability and %UVT/UVA.</vt:lpstr>
      <vt:lpstr>Jars 17-20: After 25-minutes of settling, settled water turbidity is taken.</vt:lpstr>
      <vt:lpstr>Jars 21-24 Test  Flash Mix 30 Sec (200 RPM) Floc Mix 15 min (20 RPM)  Applied KMnO4 + Applied PAC + Acid (H2SO4) + Applied Coagulant  9800 </vt:lpstr>
      <vt:lpstr>Jars 21-24:  End of 15-minute flocculation (20 RPM) duration.</vt:lpstr>
      <vt:lpstr>Jars 21-24: After 5 min of settling, 25 mL is syringed for filterability and %UVT/UVA.</vt:lpstr>
      <vt:lpstr>Jars 21-24: After 25-minutes of settling, settled water turbidity is taken.</vt:lpstr>
      <vt:lpstr>Jars 25-28 Test  Flash Mix 30 Sec (200 RPM) Floc Mix 15 min (20 RPM)  Applied KMnO4 + Applied PAC + Acid (H2SO4) + Applied Coagulant  9800 </vt:lpstr>
      <vt:lpstr>Jars 25-28:  End of 15-minute flocculation (20 RPM) duration.</vt:lpstr>
      <vt:lpstr>Jars 25-28: After 5 min of settling, 25 mL is syringed for filterability and %UVT/UVA.</vt:lpstr>
      <vt:lpstr>Jars 25-28: After 25-minutes of settling, settled water turbidity is taken.</vt:lpstr>
      <vt:lpstr>Jars 29-32 Test  Flash Mix 30 Sec (200 RPM) Floc Mix 15 min (20 RPM)  Applied KMnO4 + Applied PAC + Acid (H2SO4) + Applied Coagulant  9800 </vt:lpstr>
      <vt:lpstr>Jars 29-32:  End of 15-minute flocculation (20 RPM) duration.</vt:lpstr>
      <vt:lpstr>Jars 29-32: After 5 min of settling, 25 mL is syringed for filterability and %UVT/UVA.</vt:lpstr>
      <vt:lpstr>Jars 29-32: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Lucerne Water Co., Cal Water Service CA1710005 Lake County Jar Test</dc:title>
  <dc:creator>Schott, Guy@Waterboards</dc:creator>
  <cp:lastModifiedBy>Schott, Guy@Waterboards</cp:lastModifiedBy>
  <cp:revision>15</cp:revision>
  <dcterms:created xsi:type="dcterms:W3CDTF">2021-08-03T20:56:24Z</dcterms:created>
  <dcterms:modified xsi:type="dcterms:W3CDTF">2021-08-09T22:00:53Z</dcterms:modified>
</cp:coreProperties>
</file>