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737" r:id="rId2"/>
    <p:sldId id="1288" r:id="rId3"/>
    <p:sldId id="1524" r:id="rId4"/>
    <p:sldId id="1541" r:id="rId5"/>
    <p:sldId id="1591" r:id="rId6"/>
    <p:sldId id="1322" r:id="rId7"/>
    <p:sldId id="1567" r:id="rId8"/>
    <p:sldId id="293" r:id="rId9"/>
    <p:sldId id="294" r:id="rId10"/>
    <p:sldId id="1574" r:id="rId11"/>
    <p:sldId id="1127" r:id="rId12"/>
    <p:sldId id="874" r:id="rId13"/>
    <p:sldId id="1559" r:id="rId14"/>
    <p:sldId id="1568" r:id="rId15"/>
    <p:sldId id="1569" r:id="rId16"/>
    <p:sldId id="1570" r:id="rId17"/>
    <p:sldId id="1576" r:id="rId18"/>
    <p:sldId id="1546" r:id="rId19"/>
    <p:sldId id="1575" r:id="rId20"/>
    <p:sldId id="1394" r:id="rId21"/>
    <p:sldId id="1395" r:id="rId22"/>
    <p:sldId id="1500" r:id="rId23"/>
    <p:sldId id="1389" r:id="rId24"/>
    <p:sldId id="1390" r:id="rId25"/>
    <p:sldId id="1399" r:id="rId26"/>
    <p:sldId id="1547" r:id="rId27"/>
    <p:sldId id="1401" r:id="rId28"/>
    <p:sldId id="1402" r:id="rId29"/>
    <p:sldId id="1403" r:id="rId30"/>
    <p:sldId id="1563" r:id="rId31"/>
    <p:sldId id="1410" r:id="rId32"/>
    <p:sldId id="1411" r:id="rId33"/>
    <p:sldId id="1412" r:id="rId34"/>
    <p:sldId id="1564" r:id="rId35"/>
    <p:sldId id="1423" r:id="rId36"/>
    <p:sldId id="1424" r:id="rId37"/>
    <p:sldId id="1425" r:id="rId38"/>
    <p:sldId id="1551" r:id="rId39"/>
    <p:sldId id="1453" r:id="rId40"/>
    <p:sldId id="1454" r:id="rId41"/>
    <p:sldId id="1455" r:id="rId42"/>
    <p:sldId id="1571" r:id="rId43"/>
    <p:sldId id="1578" r:id="rId44"/>
    <p:sldId id="1579" r:id="rId45"/>
    <p:sldId id="1580" r:id="rId46"/>
    <p:sldId id="1572" r:id="rId47"/>
    <p:sldId id="1581" r:id="rId48"/>
    <p:sldId id="1582" r:id="rId49"/>
    <p:sldId id="1583" r:id="rId50"/>
    <p:sldId id="1573" r:id="rId51"/>
    <p:sldId id="1585" r:id="rId52"/>
    <p:sldId id="1586" r:id="rId53"/>
    <p:sldId id="1587" r:id="rId54"/>
    <p:sldId id="1577" r:id="rId55"/>
    <p:sldId id="1588" r:id="rId56"/>
    <p:sldId id="1589" r:id="rId57"/>
    <p:sldId id="1590" r:id="rId58"/>
    <p:sldId id="1154" r:id="rId59"/>
    <p:sldId id="1155" r:id="rId60"/>
    <p:sldId id="1129" r:id="rId61"/>
    <p:sldId id="1148" r:id="rId62"/>
    <p:sldId id="1156" r:id="rId63"/>
    <p:sldId id="1157" r:id="rId64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9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67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0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CA1710006, Lake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April 30, 2021</a:t>
            </a:r>
          </a:p>
        </p:txBody>
      </p:sp>
      <p:pic>
        <p:nvPicPr>
          <p:cNvPr id="6" name="Picture 5" descr="Image of 4 jars during coagulation.">
            <a:extLst>
              <a:ext uri="{FF2B5EF4-FFF2-40B4-BE49-F238E27FC236}">
                <a16:creationId xmlns:a16="http://schemas.microsoft.com/office/drawing/2014/main" id="{3F65040C-97CB-424A-AA63-9C62B61B4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"/>
            <a:ext cx="6904160" cy="999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524" y="999241"/>
            <a:ext cx="6612807" cy="54936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8.52 (post oxidation)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9800:  41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7.7 with acetic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1728420F-2C8E-4552-8CEA-AFCDC2A32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4951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462098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360309"/>
              </p:ext>
            </p:extLst>
          </p:nvPr>
        </p:nvGraphicFramePr>
        <p:xfrm>
          <a:off x="110837" y="1432628"/>
          <a:ext cx="1178579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52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308P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13 - 20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50475"/>
              </p:ext>
            </p:extLst>
          </p:nvPr>
        </p:nvGraphicFramePr>
        <p:xfrm>
          <a:off x="110837" y="1432628"/>
          <a:ext cx="11785793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2398595718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4017829798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1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58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818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7493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1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21 - 28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857980"/>
              </p:ext>
            </p:extLst>
          </p:nvPr>
        </p:nvGraphicFramePr>
        <p:xfrm>
          <a:off x="110837" y="1432628"/>
          <a:ext cx="11625532" cy="4881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15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57158">
                  <a:extLst>
                    <a:ext uri="{9D8B030D-6E8A-4147-A177-3AD203B41FA5}">
                      <a16:colId xmlns:a16="http://schemas.microsoft.com/office/drawing/2014/main" val="2398595718"/>
                    </a:ext>
                  </a:extLst>
                </a:gridCol>
                <a:gridCol w="1457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7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16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7794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15232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520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6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91.7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0.037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91.7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0.037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3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29 - 36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615915"/>
              </p:ext>
            </p:extLst>
          </p:nvPr>
        </p:nvGraphicFramePr>
        <p:xfrm>
          <a:off x="110837" y="1432628"/>
          <a:ext cx="11625532" cy="4881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15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57158">
                  <a:extLst>
                    <a:ext uri="{9D8B030D-6E8A-4147-A177-3AD203B41FA5}">
                      <a16:colId xmlns:a16="http://schemas.microsoft.com/office/drawing/2014/main" val="2398595718"/>
                    </a:ext>
                  </a:extLst>
                </a:gridCol>
                <a:gridCol w="1457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7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16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7794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15232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520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6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89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37 - 40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513972"/>
              </p:ext>
            </p:extLst>
          </p:nvPr>
        </p:nvGraphicFramePr>
        <p:xfrm>
          <a:off x="110837" y="1432628"/>
          <a:ext cx="1178579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52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CTC-00025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12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7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BEAE2CA1-A652-44ED-82F9-78DBF2C52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E9330E-6A00-4E4C-87E7-24C1D7C6B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126" y="23004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E7313-9C62-40FA-AF3E-5FC4A8A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1969" y="23004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7B20F-6AC8-422E-B975-E76499FE0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2667" y="23004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EEE1B8-7BCE-40A4-BFE8-F36420AF6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8614" y="23004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397375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03401"/>
            <a:ext cx="11139854" cy="10535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5" name="Picture 4" descr="Image of Clear Lake  and source intake.">
            <a:extLst>
              <a:ext uri="{FF2B5EF4-FFF2-40B4-BE49-F238E27FC236}">
                <a16:creationId xmlns:a16="http://schemas.microsoft.com/office/drawing/2014/main" id="{16629635-6A6C-4A41-93FF-BC50B3FD5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4" name="Picture 3" descr="Schematic of treatment pla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1508622"/>
            <a:ext cx="5455917" cy="15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745" y="5186423"/>
            <a:ext cx="11449455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8BF13BD6-836D-4865-9125-93CFA61C4B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AFB15EE-CD4E-4C7E-A5D0-F9D158A1D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9138CF-D7E9-4DC2-A04C-0C7923D10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2613" y="23004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C0D64-45D0-4248-8A67-27FC344B6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6492" y="23004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D0BB83-53C4-4230-A54D-263144B3E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8397" y="23004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DB71AD-E879-4F0F-AB7E-30A42EA7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1479" y="23004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1987747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BAB5A13-A420-46C7-89C4-07294235E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9DBF49-6BC1-47CC-913E-BC5582B73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0443" y="14520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762778-C7B8-4D2F-A253-B5039410E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6869" y="14677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3A2C02-E6BF-4D46-B903-7A8FE7C58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6098" y="14520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B66158-E054-498C-A713-CC23D9EBD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2524" y="14520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4205" y="5186423"/>
            <a:ext cx="11453567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CA19261-CA64-4FA3-A8B6-DF48040FED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D83C1C8-4814-497C-9353-8F83E4A20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A1F7AD-62A8-4E81-AEC1-AE9AD8B13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88028" y="39030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B3D0F7-DFCD-4E0F-BE33-07173BB14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4771" y="39187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3898CA-1F12-4188-AD9B-12E63FA9A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5463" y="39030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10CCDF-0336-4498-A702-10125F59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0485" y="39030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C-308P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27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E7C4B202-E32F-4E65-92CD-DB0042885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D7452B-606A-42DC-AAFA-7CA95124B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861" y="1186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4199B-1EF2-4B76-ABAE-CBF842139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9070" y="1186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24C7C-5C9F-4507-AC0F-752DB1B5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3632" y="1186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A156F-68D3-45D7-A90F-FBFBB8185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8839" y="1186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0.85 NTU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186423"/>
            <a:ext cx="11457992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8693230D-31F7-43FF-8701-02D385BCEC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8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16E8ECA-6D2F-4327-8C0A-D3798123A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5781A0-3077-4F8B-A2A8-9CF04EA6C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4885" y="9172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47071-36B6-45D3-8B92-C9C65F631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9776" y="9172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03DDA-354D-485B-AB53-03C1B8E0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4667" y="9172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EF685F-92B2-4F91-A438-97363F55E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0203" y="9172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0.85 NTU</a:t>
            </a:r>
          </a:p>
        </p:txBody>
      </p:sp>
    </p:spTree>
    <p:extLst>
      <p:ext uri="{BB962C8B-B14F-4D97-AF65-F5344CB8AC3E}">
        <p14:creationId xmlns:p14="http://schemas.microsoft.com/office/powerpoint/2010/main" val="193238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06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3806091-EADC-42F6-9CB7-03D5093CE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E2A06C-8034-4D5A-910B-AC0D2ECC0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917" y="11038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1EF5BF-FD0B-4C1F-9B49-21B1673EE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9356" y="11038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65B53C-3592-4B66-B6E8-6D8CAFBCF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4314" y="11038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65B09E-5FA3-40C2-A489-73F662A96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0329" y="11038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555" y="5186423"/>
            <a:ext cx="11457992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8C0CF887-2B22-4AE0-8FC9-D2466B7DB7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7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9406CC8-0431-4780-BC8F-7B56B5AB5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FDDAA-154A-4661-BD0F-C9204ECB4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5588" y="11038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F9E73-E638-41E9-B6F4-F02B42F4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9027" y="11038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6BCFCD-B646-4D90-BECE-A5F2299B7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3656" y="11038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DE739D-B60C-4561-A686-4E0217ADE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1035" y="11038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</p:spTree>
    <p:extLst>
      <p:ext uri="{BB962C8B-B14F-4D97-AF65-F5344CB8AC3E}">
        <p14:creationId xmlns:p14="http://schemas.microsoft.com/office/powerpoint/2010/main" val="301949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9810/9800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05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1E06566A-1874-4F8D-BD57-1B3D21EE60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B4937D-82EE-416F-9E55-6C0F36CF0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580" y="24101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AF45B-9F20-4D01-81C8-99FE69C74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0478" y="13837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966D1-B765-4B71-9489-6494C9E16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0961" y="13837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D9ADB-78ED-4CBB-89B3-FE14A5E4B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2503" y="1332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95745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909" y="5186423"/>
            <a:ext cx="11588621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239192FD-4941-45DC-84BC-1A06AF2EB2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5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22ADBDE-E6C7-4653-B2B8-8C189021C3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E62101-795E-44B5-B83E-C049A13C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8428" y="20515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80DD6-4012-44A1-AE66-1D754B2B3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5326" y="10251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B902C-EA8D-4EDA-A363-6402352E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85809" y="10251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427B7-5705-4BE9-AA72-B82A452A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1141" y="9742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2024713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1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FAD83F5B-D167-4ECD-9A6C-2979B7CAD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42D219-84DF-41F5-A4DF-3DDD1455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8346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C5FE3-4B8B-4389-B15A-50F35B996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5243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1EAA1-7239-47EE-A8D0-76349C5F2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0174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2E11F-57FE-4D2F-9C80-149E2206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0376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0.86 NTU</a:t>
            </a:r>
          </a:p>
        </p:txBody>
      </p:sp>
    </p:spTree>
    <p:extLst>
      <p:ext uri="{BB962C8B-B14F-4D97-AF65-F5344CB8AC3E}">
        <p14:creationId xmlns:p14="http://schemas.microsoft.com/office/powerpoint/2010/main" val="127150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CWD Source &amp; Treated Water Characteristics, April 30, 2021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(post KMnO4 &amp; O3)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8.56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153 mg/L as CaCO3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20.1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74.9%,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0.125/cm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0.83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D-UVT: 84.6%,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0.072/cm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8.01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145 mg/L as CaCO3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0.12 NTU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92.2%,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5186423"/>
            <a:ext cx="11439329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EF3BC238-6DCB-416D-95F7-BF629F902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6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670ECBC-C85B-4A13-B40D-7FD151BF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8F7298-0DFF-44F1-A65E-56127921B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2403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0.94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B80F6-D12F-4801-AFCF-A9D1C294C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9300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FB7C9F-059B-4A98-85FA-016672D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4231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AEC58-926D-4D99-84DE-BEC8EEF1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4433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0.86 NTU</a:t>
            </a:r>
          </a:p>
        </p:txBody>
      </p:sp>
    </p:spTree>
    <p:extLst>
      <p:ext uri="{BB962C8B-B14F-4D97-AF65-F5344CB8AC3E}">
        <p14:creationId xmlns:p14="http://schemas.microsoft.com/office/powerpoint/2010/main" val="2410587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26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6" name="Picture 5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004AE6C3-8202-4687-9368-F4155A3AE4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6F037E-1C58-4FB0-9D94-C4520CD2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6457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E09C83-6D9F-41A4-95BE-5376A0A1B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0678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0.76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F29510-1AF8-4E12-A0E5-9415386B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3519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64481A-E3DC-406D-BB36-C436988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5061" y="20514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</p:spTree>
    <p:extLst>
      <p:ext uri="{BB962C8B-B14F-4D97-AF65-F5344CB8AC3E}">
        <p14:creationId xmlns:p14="http://schemas.microsoft.com/office/powerpoint/2010/main" val="276107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37448350-F29F-48FC-9072-388CD69A0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225" y="425950"/>
            <a:ext cx="11654116" cy="744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06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80C7031-B104-446F-80EE-E12FE922A0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5D3456-6F10-4431-A427-71F8771D1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1943" y="24100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2DF811-ED98-4D8C-B675-236EA16B1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2728" y="24100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0.76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2DB5AE-0B95-4C72-8D27-B8C134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9028" y="24100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ECD25-405A-4E5E-9EDA-7EA4D046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0570" y="24100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</p:spTree>
    <p:extLst>
      <p:ext uri="{BB962C8B-B14F-4D97-AF65-F5344CB8AC3E}">
        <p14:creationId xmlns:p14="http://schemas.microsoft.com/office/powerpoint/2010/main" val="1469278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28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B04F2986-93E5-47E8-84FA-ACACB3CC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FCB181-D678-41C1-9A14-D9E0DFBC8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419" y="24100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7C7BB-076F-47E0-85B9-633C74035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8693" y="24100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A8FAD2-B3CC-4FE4-9A5B-062BC4FB8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0540" y="25043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50B653-2B84-461C-BE9C-3578D523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1814" y="25043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</p:spTree>
    <p:extLst>
      <p:ext uri="{BB962C8B-B14F-4D97-AF65-F5344CB8AC3E}">
        <p14:creationId xmlns:p14="http://schemas.microsoft.com/office/powerpoint/2010/main" val="1052299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4855B5C0-61EA-4F1F-A883-64E2BBD3BF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id="{561308AD-F95B-4430-886C-40173A45B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6538" y="470849"/>
            <a:ext cx="9662615" cy="1750949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63500" dist="127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DB8C0BEF-1AD9-4002-9C03-EBFDBBE57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6538" y="475883"/>
            <a:ext cx="9662615" cy="1750949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280" y="818775"/>
            <a:ext cx="11614825" cy="705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549" y="25635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0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755F281-C097-482B-8A0F-D84DB934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1E075C-CCA0-4501-95E1-21922804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295" y="4304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27F45-4599-46CC-AB46-108DCF47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5569" y="4304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161D06-4254-4627-B0B1-2FF39520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7416" y="5246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38FDA3-54F2-4418-ACC4-D7FAB79F8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8690" y="5246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</p:spTree>
    <p:extLst>
      <p:ext uri="{BB962C8B-B14F-4D97-AF65-F5344CB8AC3E}">
        <p14:creationId xmlns:p14="http://schemas.microsoft.com/office/powerpoint/2010/main" val="271282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Jars 33-36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02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D6D287D-813A-4CBA-ACC7-37A87B5E17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C69765-7630-4011-BC6B-47718FAE4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1417" y="18444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C8504-A459-4497-8F06-FB006437F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844" y="18444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832415-80A7-4223-861E-51998F15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6139" y="18444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9FB78-43D4-4917-88DB-9D2DE537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3011" y="18653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</p:spTree>
    <p:extLst>
      <p:ext uri="{BB962C8B-B14F-4D97-AF65-F5344CB8AC3E}">
        <p14:creationId xmlns:p14="http://schemas.microsoft.com/office/powerpoint/2010/main" val="251768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23" y="5186423"/>
            <a:ext cx="11478639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BB3A8AA6-4AD9-499F-B158-D7774DE8F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0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6072F10-FB7D-4462-9B2D-06A952CCC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15BD6F-1659-45B4-A8D0-F292F1E0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3392" y="18444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0B091-9D6E-4868-BB78-BF31CC3FF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784" y="18444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3D70FF-C244-4304-BA98-694D97CCC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6653" y="18444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B5EAAD-FA58-4131-B3EA-6F059EAB5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8424" y="18653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</p:spTree>
    <p:extLst>
      <p:ext uri="{BB962C8B-B14F-4D97-AF65-F5344CB8AC3E}">
        <p14:creationId xmlns:p14="http://schemas.microsoft.com/office/powerpoint/2010/main" val="4061340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9800/CTC-00025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139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B0D69B0A-09F6-49B4-A7BC-3641114725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2BCC24-6FEC-49CE-A168-C0A05CDC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0942" y="18444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 mg/L CTC-00025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941E5-CBD1-4B5F-B022-EDF9A0C93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0006" y="18444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CTC-00025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0BF06-5B20-43C0-8239-A3C5CACB9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2859" y="20486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2.25 mg/L CTC-00025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10A70-B465-4379-94A2-8B0A5985B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1008" y="19910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CTC-00025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3848800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375" y="5186423"/>
            <a:ext cx="11585642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016521E8-EE05-45C5-86F5-FC5D188B2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0ACDF66-7162-44F4-97B3-EC68D7121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CA106-345D-4D6F-B52D-A0F0012A1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601" y="18444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 mg/L CTC-00025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0D431-C363-483B-A341-D7E2FEF9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58665" y="18444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CTC-00025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362F4-17B4-41A8-B8F5-39367F8B1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5151" y="20486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2.25 mg/L CTC-00025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39B221-5603-4029-B935-EE97BD6CD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1264" y="19910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CTC-00025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2232314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569754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Polydyne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Incorporated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C-308P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80-180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9364" y="1825625"/>
            <a:ext cx="492162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Polydyne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Incorporated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800-1000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active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polyamines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40 mg/L = 1 mg/L polyamines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Polyamines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1.12 – 1.16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650-1000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(50% water, 50% active polyamines)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 mg/L as Product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83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A2037-254A-409F-8D4E-2366A185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 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4997</Words>
  <Application>Microsoft Office PowerPoint</Application>
  <PresentationFormat>Widescreen</PresentationFormat>
  <Paragraphs>1176</Paragraphs>
  <Slides>63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Konocti County Water District CA1710006, Lake County, Jar Test</vt:lpstr>
      <vt:lpstr>Konocti County Water District Source Water: Clear Lake Conventional Treatment</vt:lpstr>
      <vt:lpstr>UVT/UVA, pathlength 10 mm</vt:lpstr>
      <vt:lpstr>Konocti CWD Source &amp; Treated Water Characteristics, April 30, 2021</vt:lpstr>
      <vt:lpstr>Applied Coagulants for Jar Testing (1)</vt:lpstr>
      <vt:lpstr>Applied Coagulants for Jar Testing (2)</vt:lpstr>
      <vt:lpstr>Applied Coagulants for Jar Testing (3)</vt:lpstr>
      <vt:lpstr>Polyamine C59H108N14O10 MW: 1,173.6 g/mol</vt:lpstr>
      <vt:lpstr>Diallyldimethylammonium chloride or N-allyl-N,N-dimethylprop-2-en-1-aminium chloride  pDADMAC C8H16ClN MW: 161.67 g/mol</vt:lpstr>
      <vt:lpstr>Laboratory Charge Analyzer</vt:lpstr>
      <vt:lpstr>Coagulant Information</vt:lpstr>
      <vt:lpstr>Konocti CWD; Jar Test 1 - 8 Results Flash Mix 200 RPM (30 sec); Floc Mix 30 RPM (5 min)</vt:lpstr>
      <vt:lpstr>Konocti CWD; Jar Test 9 - 12 Results Flash Mix 200 RPM (30 sec); Floc Mix 30 RPM (5 min)</vt:lpstr>
      <vt:lpstr>Konocti CWD; Jar Test 13 - 20 Results Flash Mix 200 RPM (30 sec); Floc Mix 30 RPM (5 min)</vt:lpstr>
      <vt:lpstr>Konocti CWD; Jar Test 21 - 28 Results Flash Mix 200 RPM (30 sec); Floc Mix 30 RPM (5 min)</vt:lpstr>
      <vt:lpstr>Konocti CWD; Jar Test 29 - 36 Results Flash Mix 200 RPM (30 sec); Floc Mix 30 RPM (5 min)</vt:lpstr>
      <vt:lpstr>Konocti CWD; Jar Test 37 - 40 Results Flash Mix 200 RPM (30 sec); Floc Mix 30 RPM (5 min)</vt:lpstr>
      <vt:lpstr>Jars 1-4 Test Flash Mix 30 Sec (200 RPM) Floc Mix 5 min (30 RPM) Post-Oxidation KMnO4/O3  Applied Coagulant  9800 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30 Sec (200 RPM) Floc Mix 5 min (30 RPM) Post-Oxidation KMnO4/O3  Applied Coagulant  9800  </vt:lpstr>
      <vt:lpstr>Jars 5-8:  End of 5-minute flocculation (30 RPM) duration.</vt:lpstr>
      <vt:lpstr>Jars 5-8: After 5 min of settling, 25 mL is syringed for filterability and %UVT/UVA.</vt:lpstr>
      <vt:lpstr>Jars 5-8: After 25-minutes of settling, settled water turbidity is taken.</vt:lpstr>
      <vt:lpstr>Jars 9-12 Test Flash Mix 30 Sec (200 RPM) Floc Mix 5 min (30 RPM) Post-Oxidation KMnO4/O3  Applied Coagulants  9800 Clarifloc C-308P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</vt:lpstr>
      <vt:lpstr>Jars 13-16 Test Flash Mix 30 Sec (200 RPM) Floc Mix 5 min (30 RPM) Post-Oxidation KMnO4/O3  Applied Coagulant  9810 </vt:lpstr>
      <vt:lpstr>Jars 13-16:  End of 5-minute flocculation (30 RPM) duration.</vt:lpstr>
      <vt:lpstr>Jars 13-16: After 5 min of settling, 25 mL is syringed for filterability and %UVT/UVA</vt:lpstr>
      <vt:lpstr>Jars 13-16: After 25-minutes of settling, settled water turbidity is taken.</vt:lpstr>
      <vt:lpstr>Jars 17-20 Test Flash Mix 30 Sec (200 RPM) Floc Mix 5 min (30 RPM) Post-Oxidation KMnO4/O3  Applied Coagulant  9810/9800 </vt:lpstr>
      <vt:lpstr>Jars 17-20:  End of 5-minute flocculation (30 RPM) duration.</vt:lpstr>
      <vt:lpstr>Jars 17-20: After 5 min of settling, 25 mL is syringed for filterability and %UVT/UVA.</vt:lpstr>
      <vt:lpstr>Jars 17-20: After 25-minutes of settling, settled water turbidity is taken.</vt:lpstr>
      <vt:lpstr>Jars 21-24 Test Flash Mix 30 Sec (200 RPM) Floc Mix 5 min (30 RPM) Post-Oxidation KMnO4/O3  Applied Coagulant  9800 Clarifloc C-378 </vt:lpstr>
      <vt:lpstr>Jars 21-24:  End of 5-minute flocculation (30 RPM) duration.</vt:lpstr>
      <vt:lpstr>Jars 21-24: After 5 min of settling, 25 mL is syringed for filterability and %UVT/UVA.</vt:lpstr>
      <vt:lpstr>Jars 21-24: After 25-minutes of settling, settled water turbidity is taken.</vt:lpstr>
      <vt:lpstr>Jars 25-28 Test Flash Mix 30 Sec (200 RPM) Floc Mix 5 min (30 RPM) Post-Oxidation KMnO4/O3  Applied Coagulant  9800 Clarifloc C-378 </vt:lpstr>
      <vt:lpstr>Jars 25-28:  End of 5-minute flocculation (30 RPM) duration.</vt:lpstr>
      <vt:lpstr>Jars 25-28: After 5 min of settling, 25 mL is syringed for filterability and %UVT/UVA.</vt:lpstr>
      <vt:lpstr>Jars 25-28: After 25-minutes of settling, settled water turbidity is taken.</vt:lpstr>
      <vt:lpstr>Jars 29-32 Test Flash Mix 30 Sec (200 RPM) Floc Mix 5 min (30 RPM) Post-Oxidation KMnO4/O3  Applied Coagulant  9800/9890 </vt:lpstr>
      <vt:lpstr>Jars 29-32:  End of 5-minute flocculation (30 RPM) duration.</vt:lpstr>
      <vt:lpstr>Jars 29-32: After 5 min of settling, 25 mL is syringed for filterability and %UVT/UVA.</vt:lpstr>
      <vt:lpstr>Jars 29-32: After 25-minutes of settling, settled water turbidity is taken.</vt:lpstr>
      <vt:lpstr>Jars 33-36 Test Flash Mix 30 Sec (200 RPM) Floc Mix 5 min (30 RPM) Post-Oxidation KMnO4/O3  Applied Coagulant  9800/9890 </vt:lpstr>
      <vt:lpstr>Jars 33-36:  End of 5-minute flocculation (30 RPM) duration.</vt:lpstr>
      <vt:lpstr>Jars 33-36: After 5 min of settling, 25 mL is syringed for filterability and %UVT/UVA.</vt:lpstr>
      <vt:lpstr>Jars 33-36: After 25-minutes of settling, settled water turbidity is taken.</vt:lpstr>
      <vt:lpstr>Jars 37-40 Test Flash Mix 30 Sec (200 RPM) Floc Mix 5 min (30 RPM) Post-Oxidation KMnO4/O3  Applied Coagulant  9800/CTC-00025 </vt:lpstr>
      <vt:lpstr>Jars 37-40:  End of 5-minute flocculation (30 RPM) duration.</vt:lpstr>
      <vt:lpstr>Jars 37-40: After 5 min of settling, 25 mL is syringed for filterability and %UVT/UVA.</vt:lpstr>
      <vt:lpstr>Jars 37-40: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CA1710006, Lake County, Jar Test</dc:title>
  <dc:creator>Schott, Guy@Waterboards</dc:creator>
  <cp:lastModifiedBy>Schott, Guy@Waterboards</cp:lastModifiedBy>
  <cp:revision>19</cp:revision>
  <dcterms:created xsi:type="dcterms:W3CDTF">2021-05-04T21:08:20Z</dcterms:created>
  <dcterms:modified xsi:type="dcterms:W3CDTF">2021-06-01T20:55:59Z</dcterms:modified>
</cp:coreProperties>
</file>