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37" r:id="rId2"/>
    <p:sldId id="1288" r:id="rId3"/>
    <p:sldId id="1306" r:id="rId4"/>
    <p:sldId id="1188" r:id="rId5"/>
    <p:sldId id="1153" r:id="rId6"/>
    <p:sldId id="1289" r:id="rId7"/>
    <p:sldId id="1307" r:id="rId8"/>
    <p:sldId id="1127" r:id="rId9"/>
    <p:sldId id="813" r:id="rId10"/>
    <p:sldId id="1308" r:id="rId11"/>
    <p:sldId id="1309" r:id="rId12"/>
    <p:sldId id="1104" r:id="rId13"/>
    <p:sldId id="1273" r:id="rId14"/>
    <p:sldId id="1274" r:id="rId15"/>
    <p:sldId id="1275" r:id="rId16"/>
    <p:sldId id="1189" r:id="rId17"/>
    <p:sldId id="1310" r:id="rId18"/>
    <p:sldId id="1311" r:id="rId19"/>
    <p:sldId id="1312" r:id="rId20"/>
    <p:sldId id="1203" r:id="rId21"/>
    <p:sldId id="1313" r:id="rId22"/>
    <p:sldId id="1314" r:id="rId23"/>
    <p:sldId id="1315" r:id="rId24"/>
    <p:sldId id="1168" r:id="rId25"/>
    <p:sldId id="1169" r:id="rId26"/>
    <p:sldId id="1129" r:id="rId27"/>
    <p:sldId id="1148" r:id="rId28"/>
    <p:sldId id="1170" r:id="rId29"/>
    <p:sldId id="1171" r:id="rId30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CA1710006, Lake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3084106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August 11, 2020</a:t>
            </a:r>
          </a:p>
        </p:txBody>
      </p:sp>
      <p:pic>
        <p:nvPicPr>
          <p:cNvPr id="5" name="Picture 4" descr="Image of five jars during flocculation.">
            <a:extLst>
              <a:ext uri="{FF2B5EF4-FFF2-40B4-BE49-F238E27FC236}">
                <a16:creationId xmlns:a16="http://schemas.microsoft.com/office/drawing/2014/main" id="{FDDE266C-C55B-4E99-945E-392EA5E9A9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3131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6-10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729361"/>
              </p:ext>
            </p:extLst>
          </p:nvPr>
        </p:nvGraphicFramePr>
        <p:xfrm>
          <a:off x="133350" y="1847681"/>
          <a:ext cx="11849094" cy="383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81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378580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2579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400215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4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11-15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574916"/>
              </p:ext>
            </p:extLst>
          </p:nvPr>
        </p:nvGraphicFramePr>
        <p:xfrm>
          <a:off x="133350" y="1847681"/>
          <a:ext cx="11849094" cy="383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81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378580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2579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400215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6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1-5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C3A6C645-BA82-4498-AD31-D9F01E5C4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1-5: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1BB559D-74ED-4F86-8DAC-1DDA46B2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2034" y="92351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8A6431-1564-4652-872B-EBF52208B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8034" y="92351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0C472F-41B7-42F6-9AF5-252BDCC0E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78317" y="923518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A7D0DD-825B-417F-AC3A-E676C7639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07583" y="923518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: 42.6%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0.73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197FA-8917-4849-BF24-908E52AA2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34295" y="923518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74095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2348313-F9A4-49BE-AE74-462552AD5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5317240"/>
            <a:ext cx="1138237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1-5: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7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C40D8A8A-4A57-4ECC-8F83-CF4F2F220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1-5: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BFF1252-BB76-402E-B08B-7263E3F8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0170" y="648093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E14FA2-DFA1-4190-A5BB-21EF3790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170" y="648093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FD030E-1CA0-4CA5-B5E6-8E043F63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66453" y="648093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CF8957-3173-431D-B09A-2D0276AD3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719" y="648093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0.73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D43805-6622-48ED-80C3-E5AEF69EF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22431" y="648093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237940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6-10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785D0E48-5072-4304-9C09-CBDEDD57BB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6-10: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8A1F4BC-03F4-467E-9010-EC32AC42C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8545" y="47664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DFE650-749A-4D23-AF72-8FEECA33B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01021" y="47664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3FCC16-53F6-45A4-989D-F7F302D4B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1321" y="47664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4ABCD7-082F-4C6E-9E46-1157A372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3521" y="47664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3069F7-B011-450D-A23E-DC2FB59D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79745" y="64809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3855441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DAD0769-B98B-4312-BF7C-79314DA4F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5317240"/>
            <a:ext cx="1152525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6-10: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07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1C78C114-7176-4BC5-9F12-AB70FFAAA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6-10: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CA52072-8C97-40C9-8DE7-BC765A562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025" y="2559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FE20C9-28A9-40CA-8F92-C76EE43B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24846" y="2559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FB7074-D262-4489-8112-04205E86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41070" y="26020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BE245-A785-4B89-8E52-7B6DDF9B1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5157" y="2559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14BB0B-3B37-4B36-B8B8-375FE7BA1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9245" y="4480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331850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03401"/>
            <a:ext cx="11139854" cy="10535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5" name="Picture 4" descr="Image of Clear Lake  and source intake.">
            <a:extLst>
              <a:ext uri="{FF2B5EF4-FFF2-40B4-BE49-F238E27FC236}">
                <a16:creationId xmlns:a16="http://schemas.microsoft.com/office/drawing/2014/main" id="{16629635-6A6C-4A41-93FF-BC50B3FD5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4" name="Picture 3" descr="Schematic of treatment pla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1508622"/>
            <a:ext cx="5455917" cy="15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11-15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99D09914-358A-402E-9BD2-85EC6294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11-15: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B969D2-6094-4510-AE7A-C8BC928B0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8600" y="29403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2FBA3E-E34B-4304-8EF7-62070962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86025" y="29403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5E5F15-B46F-49EF-AE03-83E8B1591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05375" y="29403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9D9C7C-D318-439E-9AF2-38B61D6D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15200" y="29403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D9BE64-813D-49F8-ADE6-19E7E101A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39275" y="29403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4086276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23A5B67-E6F2-461D-BD1A-120531E381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4" y="5317240"/>
            <a:ext cx="118205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11-15: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74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E9959C0A-8E86-49A2-BD3C-C325DDE33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11-15: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175CB1-EFBF-4E75-A7A5-DCF5D4A08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0575" y="749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943B93-8E76-4326-9305-0DDC2FCF9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8000" y="749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D2D230-9B7A-44C4-9833-2B691E87B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67350" y="749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7C5C5A-0C27-4778-B1DB-24F44342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7175" y="749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1778B1-FD10-41DB-83B6-9604AB74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1250" y="749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787611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Image of fish.">
            <a:extLst>
              <a:ext uri="{FF2B5EF4-FFF2-40B4-BE49-F238E27FC236}">
                <a16:creationId xmlns:a16="http://schemas.microsoft.com/office/drawing/2014/main" id="{5155C2F5-B729-419C-AC2C-08380EF0F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6" name="Freeform: Shape 2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0A315-14B3-4C34-9AFD-CA37C678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6" y="1122363"/>
            <a:ext cx="5044136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Fish Collected on Screen before Filters.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“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Luca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Brasi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sleeps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with the fishes.”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5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36"/>
            <a:ext cx="10515600" cy="120580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August 11,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614611"/>
            <a:ext cx="3209925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(morning)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9.10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8.15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74%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0.130/cm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0.49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85.4%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7C22-2985-4819-95EC-292D1FA5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7125" y="1634706"/>
            <a:ext cx="4610100" cy="45370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Coagulant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 dose: 60 mg/L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aid 9890 dose: 1.5 mg/L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CFE (afternoon)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0.10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62.1%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post GAC #1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0.08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66.7%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91B78-BDE8-444A-A03E-C958C7EB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24299" y="1646326"/>
            <a:ext cx="3552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(afternoon)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15.8 NTU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71.1%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0.148/cm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0.47 NTU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85.9%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1272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Trade Secret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9.10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30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31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1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 Coagulant:  100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7A39F654-FD1E-49D9-A043-3D7EA1EE9B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722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3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1-5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053299"/>
              </p:ext>
            </p:extLst>
          </p:nvPr>
        </p:nvGraphicFramePr>
        <p:xfrm>
          <a:off x="133350" y="1847681"/>
          <a:ext cx="11849096" cy="383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06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5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5043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553356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2564</Words>
  <Application>Microsoft Office PowerPoint</Application>
  <PresentationFormat>Widescreen</PresentationFormat>
  <Paragraphs>567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Konocti County Water District CA1710006, Lake County, Jar Test</vt:lpstr>
      <vt:lpstr>Konocti County Water District Source Water: Clear Lake Conventional Treatment</vt:lpstr>
      <vt:lpstr>Fish Collected on Screen before Filters.  “Luca Brasi sleeps  with the fishes.”</vt:lpstr>
      <vt:lpstr>Konocti CWD, August 11, 2020 Source Water Characteristics</vt:lpstr>
      <vt:lpstr>UVT/UVA, pathlength 10 mm</vt:lpstr>
      <vt:lpstr>Applied Coagulants for Jar Testing</vt:lpstr>
      <vt:lpstr>Laboratory Charge Analyzer</vt:lpstr>
      <vt:lpstr>Coagulant Information</vt:lpstr>
      <vt:lpstr>Konocti CWD: Jar Test 1-5 Results Clear Lake Source Water  Flash Mix 200 RPM (30 sec); Floc Mix 30 RPM (5 minutes)</vt:lpstr>
      <vt:lpstr>Konocti CWD: Jar Test 6-10 Results Clear Lake Source Water  Flash Mix 200 RPM (30 sec); Floc Mix 30 RPM (5 minutes)</vt:lpstr>
      <vt:lpstr>Konocti CWD: Jar Test 11-15 Results Clear Lake Source Water  Flash Mix 200 RPM (30 sec); Floc Mix 30 RPM (5 minutes)</vt:lpstr>
      <vt:lpstr>Jars 1-5 Test Flash Mix 30 Sec (200 RPM) Floc Mix 5 min (30 RPM)  Applied Coagulants  9800/9890 Advanced Coagulant </vt:lpstr>
      <vt:lpstr>Jars 1-5:  End of 5-minute flocculation (30 RPM) duration. </vt:lpstr>
      <vt:lpstr>Jars 1-5: After 5 min of settling, 25 mL is syringed for filterability and %UVT/UVA. </vt:lpstr>
      <vt:lpstr>Jars 1-5: After 25-minutes of settling, settled water turbidity is taken. </vt:lpstr>
      <vt:lpstr>Jars 6-10 Test Flash Mix 30 Sec (200 RPM) Floc Mix 5 min (30 RPM)  Applied Coagulants  9800/9890 Advanced Coagulant </vt:lpstr>
      <vt:lpstr>Jars 6-10:  End of 5-minute flocculation (30 RPM) duration. </vt:lpstr>
      <vt:lpstr>Jars 6-10: After 5 min of settling, 25 mL is syringed for filterability and %UVT/UVA. </vt:lpstr>
      <vt:lpstr>Jars 6-10: After 25-minutes of settling, settled water turbidity is taken. </vt:lpstr>
      <vt:lpstr>Jars 11-15 Test Flash Mix 30 Sec (200 RPM) Floc Mix 5 min (30 RPM) w/NaOCl  Applied Coagulants  9800/9890 </vt:lpstr>
      <vt:lpstr>Jars 11-15:  End of 5-minute flocculation (30 RPM) duration. </vt:lpstr>
      <vt:lpstr>Jars 11-15: After 5 min of settling, 25 mL is syringed for filterability and %UVT/UVA. </vt:lpstr>
      <vt:lpstr>Jars 11-15: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CA1710006, Lake County, Jar Test</dc:title>
  <dc:creator>Guy Schott</dc:creator>
  <cp:lastModifiedBy>Guy Schott</cp:lastModifiedBy>
  <cp:revision>3</cp:revision>
  <dcterms:created xsi:type="dcterms:W3CDTF">2020-08-15T17:05:03Z</dcterms:created>
  <dcterms:modified xsi:type="dcterms:W3CDTF">2020-08-16T21:36:41Z</dcterms:modified>
</cp:coreProperties>
</file>