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737" r:id="rId2"/>
    <p:sldId id="1288" r:id="rId3"/>
    <p:sldId id="1319" r:id="rId4"/>
    <p:sldId id="1153" r:id="rId5"/>
    <p:sldId id="1289" r:id="rId6"/>
    <p:sldId id="1304" r:id="rId7"/>
    <p:sldId id="1127" r:id="rId8"/>
    <p:sldId id="813" r:id="rId9"/>
    <p:sldId id="1305" r:id="rId10"/>
    <p:sldId id="1266" r:id="rId11"/>
    <p:sldId id="1306" r:id="rId12"/>
    <p:sldId id="1316" r:id="rId13"/>
    <p:sldId id="1317" r:id="rId14"/>
    <p:sldId id="1104" r:id="rId15"/>
    <p:sldId id="1273" r:id="rId16"/>
    <p:sldId id="1307" r:id="rId17"/>
    <p:sldId id="1313" r:id="rId18"/>
    <p:sldId id="1308" r:id="rId19"/>
    <p:sldId id="1314" r:id="rId20"/>
    <p:sldId id="1309" r:id="rId21"/>
    <p:sldId id="1315" r:id="rId22"/>
    <p:sldId id="1318" r:id="rId23"/>
    <p:sldId id="1310" r:id="rId24"/>
    <p:sldId id="1295" r:id="rId25"/>
    <p:sldId id="1296" r:id="rId26"/>
    <p:sldId id="1311" r:id="rId27"/>
    <p:sldId id="1298" r:id="rId28"/>
    <p:sldId id="1299" r:id="rId29"/>
    <p:sldId id="1300" r:id="rId30"/>
    <p:sldId id="1312" r:id="rId31"/>
    <p:sldId id="1301" r:id="rId32"/>
    <p:sldId id="1302" r:id="rId33"/>
    <p:sldId id="1303" r:id="rId34"/>
    <p:sldId id="1168" r:id="rId35"/>
    <p:sldId id="1169" r:id="rId36"/>
    <p:sldId id="1129" r:id="rId37"/>
    <p:sldId id="1148" r:id="rId38"/>
    <p:sldId id="1170" r:id="rId39"/>
    <p:sldId id="1171" r:id="rId40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67" autoAdjust="0"/>
  </p:normalViewPr>
  <p:slideViewPr>
    <p:cSldViewPr snapToGrid="0">
      <p:cViewPr varScale="1">
        <p:scale>
          <a:sx n="101" d="100"/>
          <a:sy n="101" d="100"/>
        </p:scale>
        <p:origin x="9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7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County Water District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CA1710006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15, 2020</a:t>
            </a:r>
          </a:p>
        </p:txBody>
      </p:sp>
      <p:pic>
        <p:nvPicPr>
          <p:cNvPr id="5" name="Picture 4" descr="Image of four 1-liter jars during flocculation.">
            <a:extLst>
              <a:ext uri="{FF2B5EF4-FFF2-40B4-BE49-F238E27FC236}">
                <a16:creationId xmlns:a16="http://schemas.microsoft.com/office/drawing/2014/main" id="{179B780A-85E0-45DE-B3C9-A3662EE536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31310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13920"/>
            <a:ext cx="1158735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Konocti CWD: Jar Test 1-4 Results; Backwash Water</a:t>
            </a:r>
            <a:br>
              <a:rPr lang="en-US" dirty="0"/>
            </a:br>
            <a:r>
              <a:rPr lang="en-US" dirty="0"/>
              <a:t>Jars 1 &amp;2, settled bucket BW; Jars 3 &amp; 4, well mixed BW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843740"/>
              </p:ext>
            </p:extLst>
          </p:nvPr>
        </p:nvGraphicFramePr>
        <p:xfrm>
          <a:off x="347472" y="1409531"/>
          <a:ext cx="11587353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241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764915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7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8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605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60542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Data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Data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Data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Data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80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113920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Konocti CWD: Jar Test 5-12 Results</a:t>
            </a:r>
            <a:br>
              <a:rPr lang="en-US" dirty="0"/>
            </a:br>
            <a:r>
              <a:rPr lang="en-US" dirty="0"/>
              <a:t>Backwash Water; Flash 15 sec (200 RPM)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414626"/>
              </p:ext>
            </p:extLst>
          </p:nvPr>
        </p:nvGraphicFramePr>
        <p:xfrm>
          <a:off x="347471" y="1409531"/>
          <a:ext cx="11730647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823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860288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571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7412">
                  <a:extLst>
                    <a:ext uri="{9D8B030D-6E8A-4147-A177-3AD203B41FA5}">
                      <a16:colId xmlns:a16="http://schemas.microsoft.com/office/drawing/2014/main" val="2877888572"/>
                    </a:ext>
                  </a:extLst>
                </a:gridCol>
                <a:gridCol w="12674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4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502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64983983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28037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720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1-15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60 Sec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Settled Backwash Water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1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5A669-6A31-420A-B661-42C0FA2DE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1-15 – Backwash Settled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C6EA2-21FC-45A7-BF98-B508D0B1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 tested for Jars 1-15 is backwash settled water taken just before the vertical multi-media filter.</a:t>
            </a:r>
          </a:p>
        </p:txBody>
      </p:sp>
    </p:spTree>
    <p:extLst>
      <p:ext uri="{BB962C8B-B14F-4D97-AF65-F5344CB8AC3E}">
        <p14:creationId xmlns:p14="http://schemas.microsoft.com/office/powerpoint/2010/main" val="1589747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60 Sec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Settled Backwash Water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t the end of 1-minute flocculation (20 RPM) duration. ">
            <a:extLst>
              <a:ext uri="{FF2B5EF4-FFF2-40B4-BE49-F238E27FC236}">
                <a16:creationId xmlns:a16="http://schemas.microsoft.com/office/drawing/2014/main" id="{DC199F5A-670E-4F08-A08A-A49083D83B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1-minute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 – Settled BW water.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EA7B481-D784-4946-9598-F10328A39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401" y="1316339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20872-1535-4C48-8A13-F1C7511CD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32676" y="1246042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B9EF4A-4B6C-4811-9A39-506DBA7ED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7826" y="1316339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13E140-296B-444D-8BA9-091946D3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00101" y="1316339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</p:txBody>
      </p:sp>
    </p:spTree>
    <p:extLst>
      <p:ext uri="{BB962C8B-B14F-4D97-AF65-F5344CB8AC3E}">
        <p14:creationId xmlns:p14="http://schemas.microsoft.com/office/powerpoint/2010/main" val="740956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60 Sec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Settled Backwash Water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46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1-minute flocculation (20 RPM) duration. ">
            <a:extLst>
              <a:ext uri="{FF2B5EF4-FFF2-40B4-BE49-F238E27FC236}">
                <a16:creationId xmlns:a16="http://schemas.microsoft.com/office/drawing/2014/main" id="{9090BDD0-BF7C-416C-A55B-0EF7526E2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1-minute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 – Settled BW water.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01FB9B7-FF3D-4C98-A166-D280839F1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22826" y="1383014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56CB96-6E76-46C5-8F9E-6C8E9F146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92850" y="1383014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036C94-4BD6-4783-A80E-28184E4BA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5600" y="1383014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5121E2-0DAF-4C8F-AFB3-BFB135E17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76515" y="1383013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</p:txBody>
      </p:sp>
    </p:spTree>
    <p:extLst>
      <p:ext uri="{BB962C8B-B14F-4D97-AF65-F5344CB8AC3E}">
        <p14:creationId xmlns:p14="http://schemas.microsoft.com/office/powerpoint/2010/main" val="3125214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60 Sec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Settled Backwash Water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Polydine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C-308P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71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t the end of 1-minute flocculation (20 RPM) duration. ">
            <a:extLst>
              <a:ext uri="{FF2B5EF4-FFF2-40B4-BE49-F238E27FC236}">
                <a16:creationId xmlns:a16="http://schemas.microsoft.com/office/drawing/2014/main" id="{37603D92-B54D-4D6D-BEEF-AE33303C27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1-minute flocculation (</a:t>
            </a:r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 – Settled BW water. 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C3DFA7F-0CCD-4577-920A-1B33DFBDC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1301" y="1383014"/>
            <a:ext cx="2268313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Polydine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31AF9F-9269-4397-8057-EB16E712D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18545" y="1383013"/>
            <a:ext cx="2268313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Polydine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1194B7-BE78-461C-9489-693EE037D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1115" y="1383013"/>
            <a:ext cx="2268313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Polydine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ED1FCE-03C4-4BE5-BDCD-8DA49E979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1015" y="1383012"/>
            <a:ext cx="2268313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Polydine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C-308P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</p:txBody>
      </p:sp>
    </p:spTree>
    <p:extLst>
      <p:ext uri="{BB962C8B-B14F-4D97-AF65-F5344CB8AC3E}">
        <p14:creationId xmlns:p14="http://schemas.microsoft.com/office/powerpoint/2010/main" val="65327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Konocti </a:t>
            </a:r>
            <a:r>
              <a:rPr lang="en-US" sz="3400" dirty="0">
                <a:solidFill>
                  <a:srgbClr val="FFFFFF"/>
                </a:solidFill>
              </a:rPr>
              <a:t>County Water District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Filter Backwash Water 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Basin and Filter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mage of vertical pressure filter for settled backwash water.">
            <a:extLst>
              <a:ext uri="{FF2B5EF4-FFF2-40B4-BE49-F238E27FC236}">
                <a16:creationId xmlns:a16="http://schemas.microsoft.com/office/drawing/2014/main" id="{A2065DB8-7FAD-48D5-8CFF-282A02AC8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 rot="16200000">
            <a:off x="-709406" y="1348774"/>
            <a:ext cx="6214534" cy="4160452"/>
          </a:xfrm>
          <a:prstGeom prst="rect">
            <a:avLst/>
          </a:prstGeom>
        </p:spPr>
      </p:pic>
      <p:pic>
        <p:nvPicPr>
          <p:cNvPr id="8" name="Picture 7" descr="Image of backwash basin.">
            <a:extLst>
              <a:ext uri="{FF2B5EF4-FFF2-40B4-BE49-F238E27FC236}">
                <a16:creationId xmlns:a16="http://schemas.microsoft.com/office/drawing/2014/main" id="{A6CC0D5B-5F58-4F45-806F-9D29B71F7E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13-15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60 Sec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Settled Backwash Water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74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1-minute flocculation (20 RPM) duration. ">
            <a:extLst>
              <a:ext uri="{FF2B5EF4-FFF2-40B4-BE49-F238E27FC236}">
                <a16:creationId xmlns:a16="http://schemas.microsoft.com/office/drawing/2014/main" id="{5A6E8561-F02A-479A-8E1D-09247E8C97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13-15:  End of 1-minute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 – Settled BW water.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80365F2-AF72-4BD8-AB3C-FE32D59DF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51451" y="163814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06E995-CD28-4344-99F0-1E839813C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94776" y="163813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DF1002-AF5C-4F7B-8B0E-AFFE5630D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38101" y="159661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</p:txBody>
      </p:sp>
    </p:spTree>
    <p:extLst>
      <p:ext uri="{BB962C8B-B14F-4D97-AF65-F5344CB8AC3E}">
        <p14:creationId xmlns:p14="http://schemas.microsoft.com/office/powerpoint/2010/main" val="3444129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5A669-6A31-420A-B661-42C0FA2DE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1-15 – Backwash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C6EA2-21FC-45A7-BF98-B508D0B1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 tested for Jars 1-12 is backwash water.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1-2 is settled water from travel bucket.  For the rest of the jars, the water in the bucket was mixed.</a:t>
            </a:r>
          </a:p>
        </p:txBody>
      </p:sp>
    </p:spTree>
    <p:extLst>
      <p:ext uri="{BB962C8B-B14F-4D97-AF65-F5344CB8AC3E}">
        <p14:creationId xmlns:p14="http://schemas.microsoft.com/office/powerpoint/2010/main" val="1317080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Backwash Water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34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16B7D8C1-F938-480E-A8B6-4973087E35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 – Backwash Water.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17C99A-C0FF-4535-9086-CE47769AE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8342" y="113858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N/A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BC5BEF-67FA-4E88-BDAE-4E8B7481B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9667" y="117368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N/A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791098-4B4B-460E-AE95-AA9E90CDA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40417" y="113858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N/A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8CE75-18BA-4660-89D6-48689697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7667" y="117368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N/A NTU</a:t>
            </a:r>
          </a:p>
        </p:txBody>
      </p:sp>
    </p:spTree>
    <p:extLst>
      <p:ext uri="{BB962C8B-B14F-4D97-AF65-F5344CB8AC3E}">
        <p14:creationId xmlns:p14="http://schemas.microsoft.com/office/powerpoint/2010/main" val="492762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1AE1B3C0-C895-4ACC-B095-9A292370D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 </a:t>
            </a: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1695930-F21F-4CFB-885C-552B7D327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10767" y="120525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N/A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87CB86-3B85-4322-9719-CC3540D8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92092" y="124036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N/A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D25917-7ABE-4B97-A11A-C2C77DF73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92842" y="120525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N/A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8EBAAC-9CB7-43A1-9349-46AF60680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0092" y="124036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N/A NTU</a:t>
            </a:r>
          </a:p>
        </p:txBody>
      </p:sp>
    </p:spTree>
    <p:extLst>
      <p:ext uri="{BB962C8B-B14F-4D97-AF65-F5344CB8AC3E}">
        <p14:creationId xmlns:p14="http://schemas.microsoft.com/office/powerpoint/2010/main" val="1414722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Backwash Water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97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BC8A6664-2D4B-42E6-8885-3987CF760C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5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 – Backwash Water. </a:t>
            </a:r>
            <a:endParaRPr lang="en-US" sz="25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62ACBE7-08E9-419C-8EF1-9F32B8B80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2142" y="29085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1.98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5549EB-F4FF-45C8-AB25-8B30D26DC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06367" y="29715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1.57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405246-BFB0-40A7-B345-3B83DCD4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97242" y="29085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1.80 NTU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7D455F-3A3B-4EF6-BC35-17DC2F7EF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02392" y="29085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1.54 NTU</a:t>
            </a:r>
          </a:p>
        </p:txBody>
      </p:sp>
    </p:spTree>
    <p:extLst>
      <p:ext uri="{BB962C8B-B14F-4D97-AF65-F5344CB8AC3E}">
        <p14:creationId xmlns:p14="http://schemas.microsoft.com/office/powerpoint/2010/main" val="1755104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77692FE-B187-4E0C-B2D9-BF06A41182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612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3888EA9-8D34-42E5-92B2-27FAB9032A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81275B7-663D-49F2-AF5B-4FA90EDE0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1717" y="38610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09D25B-1858-4D1A-A93A-399521BAA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20667" y="39240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1.57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F035EE-A158-415F-979A-4709FC8E2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6267" y="38610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1.80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74B39-5228-4E91-9FDD-8768AB63D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8542" y="38610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1.54 NTU</a:t>
            </a:r>
          </a:p>
        </p:txBody>
      </p:sp>
    </p:spTree>
    <p:extLst>
      <p:ext uri="{BB962C8B-B14F-4D97-AF65-F5344CB8AC3E}">
        <p14:creationId xmlns:p14="http://schemas.microsoft.com/office/powerpoint/2010/main" val="383661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8B5-6EDE-46CC-9EEA-49139CAB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Konocti CWD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July 15, 2020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 Backwash Water Characteristics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0F48-7E80-491C-BA7F-1096A7ABF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Settled Backwash Water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7.57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3.87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86.2%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0.064/cm</a:t>
            </a:r>
          </a:p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Laboratory Filter (0.4 um)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0.17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F7C22-2985-4819-95EC-292D1FA5BF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Laboratory Filter (1.2 um)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0.29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90.9%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Plant post media filter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0.65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09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Backwash Water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27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18182140-C2C1-48AD-9C0F-4A5EA5E8C3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 – Backwash Water.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5C13D94-5703-41F8-8B2C-3D321A0EB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617" y="28133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1.25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DD05D8-80E4-4530-ACF9-B676C121A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2517" y="28133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1.41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3A92F-4897-4642-A384-6DC9DE0CF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1467" y="287624"/>
            <a:ext cx="179998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EF8189-9C8F-4222-977F-6F4FBB9EB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04133" y="281332"/>
            <a:ext cx="179998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</p:spTree>
    <p:extLst>
      <p:ext uri="{BB962C8B-B14F-4D97-AF65-F5344CB8AC3E}">
        <p14:creationId xmlns:p14="http://schemas.microsoft.com/office/powerpoint/2010/main" val="3149251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7FB538C-3B83-40C8-BE21-DA5BD624EA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5317240"/>
            <a:ext cx="11430000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011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E26C7EF-3163-4275-B093-5CAF8442B6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E886CA3-C72B-448A-A5DB-812BEAAB1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8817" y="28133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1.25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533C0E-6A76-425F-902D-6C6ED232C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8717" y="28133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1.41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68F49C-455A-49B7-B5FC-D4634F301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7667" y="287624"/>
            <a:ext cx="179998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8EADB9-57D3-4DA7-B694-280E16DBF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0333" y="281332"/>
            <a:ext cx="179998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</p:spTree>
    <p:extLst>
      <p:ext uri="{BB962C8B-B14F-4D97-AF65-F5344CB8AC3E}">
        <p14:creationId xmlns:p14="http://schemas.microsoft.com/office/powerpoint/2010/main" val="230967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Polydine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C-300P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SG = 1.0-1.2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9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66675"/>
            <a:ext cx="7040724" cy="666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666751"/>
            <a:ext cx="6608190" cy="597914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Backwash Water, pH= 7.45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9.8 mg/L as product 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Settled Backwash Water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= 7.57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40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D312399D-F202-415F-A49C-A43FA6B2C2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531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9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113920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Konocti CWD: Jar Test 1-8 Results</a:t>
            </a:r>
            <a:br>
              <a:rPr lang="en-US" dirty="0"/>
            </a:br>
            <a:r>
              <a:rPr lang="en-US" dirty="0"/>
              <a:t>Settled Backwash Water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471054"/>
              </p:ext>
            </p:extLst>
          </p:nvPr>
        </p:nvGraphicFramePr>
        <p:xfrm>
          <a:off x="347472" y="1409531"/>
          <a:ext cx="11208131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1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277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992725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44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8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06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748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64983983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205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113920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Konocti CWD: Jar Test 9-15 Results</a:t>
            </a:r>
            <a:br>
              <a:rPr lang="en-US" dirty="0"/>
            </a:br>
            <a:r>
              <a:rPr lang="en-US" dirty="0"/>
              <a:t>Settled Backwash Water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020342"/>
              </p:ext>
            </p:extLst>
          </p:nvPr>
        </p:nvGraphicFramePr>
        <p:xfrm>
          <a:off x="347471" y="1409531"/>
          <a:ext cx="11730647" cy="4752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823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860288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571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7412">
                  <a:extLst>
                    <a:ext uri="{9D8B030D-6E8A-4147-A177-3AD203B41FA5}">
                      <a16:colId xmlns:a16="http://schemas.microsoft.com/office/drawing/2014/main" val="2877888572"/>
                    </a:ext>
                  </a:extLst>
                </a:gridCol>
                <a:gridCol w="12674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4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502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Polydine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C-308P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649839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084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2673</Words>
  <Application>Microsoft Office PowerPoint</Application>
  <PresentationFormat>Widescreen</PresentationFormat>
  <Paragraphs>625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Konocti County Water District CA1710006 Lake County Jar Test</vt:lpstr>
      <vt:lpstr>Konocti County Water District Filter Backwash Water  Basin and Filter</vt:lpstr>
      <vt:lpstr>Konocti CWD, July 15, 2020 Settled Backwash Water Characteristics</vt:lpstr>
      <vt:lpstr>UVT/UVA</vt:lpstr>
      <vt:lpstr>Applied Coagulants for Jar Testing</vt:lpstr>
      <vt:lpstr>Laboratory Charge Analyzer</vt:lpstr>
      <vt:lpstr>Coagulant Information</vt:lpstr>
      <vt:lpstr>Konocti CWD: Jar Test 1-8 Results Settled Backwash Water</vt:lpstr>
      <vt:lpstr>Konocti CWD: Jar Test 9-15 Results Settled Backwash Water</vt:lpstr>
      <vt:lpstr>Konocti CWD: Jar Test 1-4 Results; Backwash Water Jars 1 &amp;2, settled bucket BW; Jars 3 &amp; 4, well mixed BW</vt:lpstr>
      <vt:lpstr>Konocti CWD: Jar Test 5-12 Results Backwash Water; Flash 15 sec (200 RPM)</vt:lpstr>
      <vt:lpstr>Jars 1-15 Test Flash Mix 15 Sec (200 RPM) Floc Mix 60 Sec (20 RPM) Settled Backwash Water  Applied Coagulant  9800 </vt:lpstr>
      <vt:lpstr>Jars 1-15 – Backwash Settled Water</vt:lpstr>
      <vt:lpstr>Jars 1-4 Test Flash Mix 15 Sec (200 RPM) Floc Mix 60 Sec (20 RPM) Settled Backwash Water  Applied Coagulant  9800 </vt:lpstr>
      <vt:lpstr>Jars 1-4:  End of 1-minute flocculation (20 RPM) duration – Settled BW water. </vt:lpstr>
      <vt:lpstr>Jars 5-8 Test Flash Mix 15 Sec (200 RPM) Floc Mix 60 Sec (20 RPM) Settled Backwash Water  Applied Coagulant  9800 </vt:lpstr>
      <vt:lpstr>Jars 5-8:  End of 1-minute flocculation (20 RPM) duration – Settled BW water. </vt:lpstr>
      <vt:lpstr>Jars 9-12 Test Flash Mix 15 Sec (200 RPM) Floc Mix 60 Sec (20 RPM) Settled Backwash Water  Applied Coagulant  Polydine C-308P </vt:lpstr>
      <vt:lpstr>Jars 9-12:  End of 1-minute flocculation (20 RPM) duration – Settled BW water. </vt:lpstr>
      <vt:lpstr>Jars 13-15 Test Flash Mix 15 Sec (200 RPM) Floc Mix 60 Sec (20 RPM) Settled Backwash Water  Applied Coagulants  9800 Advanced Coagulant </vt:lpstr>
      <vt:lpstr>Jars 13-15:  End of 1-minute flocculation (20 RPM) duration – Settled BW water. </vt:lpstr>
      <vt:lpstr>Jars 1-15 – Backwash Water</vt:lpstr>
      <vt:lpstr>Jars 1-4 Test Flash Mix 15 Sec (200 RPM) Floc Mix 5 Min (30 RPM) Backwash Water  Applied Coagulant  9800 </vt:lpstr>
      <vt:lpstr>Jars 1-4:  End of 5-minute flocculation (30 RPM) duration – Backwash Water. </vt:lpstr>
      <vt:lpstr>Jars 1-4: After 5 min of settling, 25 mL is syringed for filterability and %UVT/UVA. </vt:lpstr>
      <vt:lpstr>Jars 5-8 Test Flash Mix 15 Sec (200 RPM) Floc Mix 5 Min (30 RPM) Backwash Water  Applied Coagulant  9800 </vt:lpstr>
      <vt:lpstr>Jars 5-8:  End of 5-minute flocculation (30 RPM) duration – Backwash Water. </vt:lpstr>
      <vt:lpstr>Jars 5-8: After 5 min of settling, 25 mL is syringed for filterability and %UVT/UVA. </vt:lpstr>
      <vt:lpstr>Jars 5-8: After 25-minutes of settling, settled water turbidity is taken. </vt:lpstr>
      <vt:lpstr>Jars 9-12 Test Flash Mix 15 Sec (200 RPM) Floc Mix 5 Min (30 RPM) Backwash Water  Applied Coagulants  9800 Advanced Coagulant </vt:lpstr>
      <vt:lpstr>Jars 9-12:  End of 5-minute flocculation (30 RPM) duration – Backwash Water. </vt:lpstr>
      <vt:lpstr>Jars 9-12: After 5 min of settling, 25 mL is syringed for filterability and %UVT/UVA. </vt:lpstr>
      <vt:lpstr>Jars 9-12: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Konocti County Water District CA1710006 Lake County Jar Test</dc:title>
  <dc:creator>Schott, Guy@Waterboards</dc:creator>
  <cp:lastModifiedBy>Schott, Guy@Waterboards</cp:lastModifiedBy>
  <cp:revision>7</cp:revision>
  <dcterms:created xsi:type="dcterms:W3CDTF">2020-07-20T16:55:17Z</dcterms:created>
  <dcterms:modified xsi:type="dcterms:W3CDTF">2020-07-20T17:25:56Z</dcterms:modified>
</cp:coreProperties>
</file>