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737" r:id="rId2"/>
    <p:sldId id="1288" r:id="rId3"/>
    <p:sldId id="1188" r:id="rId4"/>
    <p:sldId id="1153" r:id="rId5"/>
    <p:sldId id="1289" r:id="rId6"/>
    <p:sldId id="1304" r:id="rId7"/>
    <p:sldId id="1127" r:id="rId8"/>
    <p:sldId id="813" r:id="rId9"/>
    <p:sldId id="1266" r:id="rId10"/>
    <p:sldId id="1290" r:id="rId11"/>
    <p:sldId id="1291" r:id="rId12"/>
    <p:sldId id="1104" r:id="rId13"/>
    <p:sldId id="1273" r:id="rId14"/>
    <p:sldId id="1274" r:id="rId15"/>
    <p:sldId id="1275" r:id="rId16"/>
    <p:sldId id="1189" r:id="rId17"/>
    <p:sldId id="1282" r:id="rId18"/>
    <p:sldId id="1283" r:id="rId19"/>
    <p:sldId id="1284" r:id="rId20"/>
    <p:sldId id="1203" r:id="rId21"/>
    <p:sldId id="1285" r:id="rId22"/>
    <p:sldId id="1286" r:id="rId23"/>
    <p:sldId id="1287" r:id="rId24"/>
    <p:sldId id="1204" r:id="rId25"/>
    <p:sldId id="1276" r:id="rId26"/>
    <p:sldId id="1277" r:id="rId27"/>
    <p:sldId id="1278" r:id="rId28"/>
    <p:sldId id="1292" r:id="rId29"/>
    <p:sldId id="1295" r:id="rId30"/>
    <p:sldId id="1296" r:id="rId31"/>
    <p:sldId id="1297" r:id="rId32"/>
    <p:sldId id="1294" r:id="rId33"/>
    <p:sldId id="1298" r:id="rId34"/>
    <p:sldId id="1299" r:id="rId35"/>
    <p:sldId id="1300" r:id="rId36"/>
    <p:sldId id="1293" r:id="rId37"/>
    <p:sldId id="1301" r:id="rId38"/>
    <p:sldId id="1302" r:id="rId39"/>
    <p:sldId id="1303" r:id="rId40"/>
    <p:sldId id="1168" r:id="rId41"/>
    <p:sldId id="1169" r:id="rId42"/>
    <p:sldId id="1129" r:id="rId43"/>
    <p:sldId id="1148" r:id="rId44"/>
    <p:sldId id="1170" r:id="rId45"/>
    <p:sldId id="1171" r:id="rId4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19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15, 2020</a:t>
            </a:r>
          </a:p>
        </p:txBody>
      </p:sp>
      <p:pic>
        <p:nvPicPr>
          <p:cNvPr id="6" name="Picture 5" descr="Image of four 1-liter jars during flocculation period.">
            <a:extLst>
              <a:ext uri="{FF2B5EF4-FFF2-40B4-BE49-F238E27FC236}">
                <a16:creationId xmlns:a16="http://schemas.microsoft.com/office/drawing/2014/main" id="{CDF3C661-1EA0-4808-AF78-62EF4CC45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35" r="-1" b="3250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4" name="Straight Connector 1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113920"/>
            <a:ext cx="11925298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17-24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Water;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22443"/>
              </p:ext>
            </p:extLst>
          </p:nvPr>
        </p:nvGraphicFramePr>
        <p:xfrm>
          <a:off x="133349" y="1409531"/>
          <a:ext cx="11925300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7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0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5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5031">
                  <a:extLst>
                    <a:ext uri="{9D8B030D-6E8A-4147-A177-3AD203B41FA5}">
                      <a16:colId xmlns:a16="http://schemas.microsoft.com/office/drawing/2014/main" val="3422353563"/>
                    </a:ext>
                  </a:extLst>
                </a:gridCol>
                <a:gridCol w="1695031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04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3920"/>
            <a:ext cx="11811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25-28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Water;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636379"/>
              </p:ext>
            </p:extLst>
          </p:nvPr>
        </p:nvGraphicFramePr>
        <p:xfrm>
          <a:off x="190500" y="1409531"/>
          <a:ext cx="11811002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0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4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8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8785">
                  <a:extLst>
                    <a:ext uri="{9D8B030D-6E8A-4147-A177-3AD203B41FA5}">
                      <a16:colId xmlns:a16="http://schemas.microsoft.com/office/drawing/2014/main" val="596528491"/>
                    </a:ext>
                  </a:extLst>
                </a:gridCol>
                <a:gridCol w="1678785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10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124813E-4726-4B60-90EC-1BB2AF895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09" b="1371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DB310-7BEB-41A4-87B6-865193985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351" y="3637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82A87-D517-4FEE-8B6D-051CCF53D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2733" y="4419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9EEBE-CB73-45EC-9C10-F978B193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2190" y="3637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EF59F-0287-4603-B9E6-9A8BA9B0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6550" y="3637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7409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F1FDB8F-66C8-496C-B774-78DB5B4C4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ACD7A0F-84E6-42DA-8C95-8B5E3C20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51" b="1196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3C11A-FB4D-4935-90E0-F8F35CB4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009" y="2082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D4BDC-A9F9-489C-85CB-77C53C05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3909" y="21018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E4AD5-47D6-479F-89B4-FEC54A4A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606" y="20821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542D9-0FB6-40EF-A20F-05DE463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9304" y="20821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237940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39CD4B4-A6FE-48F1-A9C3-E2293679F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5" b="1411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B9070-AD3C-450E-97E4-D0EAB6124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293" y="2733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1A5C5-316D-483A-84B4-0BCEDC5FB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0101" y="2733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C9057-1C97-45A5-8683-CE99FE2F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8743" y="2733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76C26-31D5-4087-8E3F-C0CCA6DF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47193" y="2733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15845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9B10341-7FF9-4765-A48B-67B361203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7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3FC99C2-E95F-4E95-A701-E0FE5B4A6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1167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E2AE95-12A4-45F5-AABA-A1EFC4B56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8044" y="3235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3A19C-4941-4E30-9DA5-DDD72262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1744" y="3235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90D4F-8119-4244-90E6-858E09ED4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8294" y="3235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D539B-2F2A-4E83-BFC1-46121FDAB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1969" y="3235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426094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BFA3243-FA98-4E5D-8571-73611EA5B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39" b="1128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99A3F-17AB-41F3-9149-EEC414076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328" y="37987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135B5-76EE-4972-8585-3C6F578B2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453" y="3715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0FDB0-9FC4-4522-BDDE-60AF6C58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6473" y="3715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F237B-E4DE-4E0D-8580-8E40AF9B2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7355" y="3715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70853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2CC85F9-EFCC-4C41-AEF3-08812AEE5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425950"/>
            <a:ext cx="11468100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0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B65E9F3-0F31-4FD0-818E-7AB7C9FA6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66" b="975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7DA1F-5643-45FB-AF3E-9698D2713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6555" y="3396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DA12-A29C-4BA9-9B60-B1CCC96DF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9755" y="3313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94A81-B356-46B8-B483-5CD14BA5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2175" y="3313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4BB2-9AAC-4306-95F0-C0DDBBD9B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8282" y="3313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56200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8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6" name="Picture 5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3CF4885-994F-4354-8F31-B113C0BE5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9" b="1099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46C1D8-F052-4426-9F14-04AA9298F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3928" y="2208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CDB-57FD-4565-BACB-06B869D10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3828" y="2291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919D8-E597-4C4B-BFA7-CC210F2BB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3937" y="2208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80591-9B2D-495E-82BD-313A9A633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1912" y="2990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</p:spTree>
    <p:extLst>
      <p:ext uri="{BB962C8B-B14F-4D97-AF65-F5344CB8AC3E}">
        <p14:creationId xmlns:p14="http://schemas.microsoft.com/office/powerpoint/2010/main" val="160806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50301B1-C048-4134-9833-835A84287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98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6" name="Picture 5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EB43740-7BD9-4CBF-96EB-A7ACD2DB3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79" b="834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A838F-0920-484D-A3A3-823F24C18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164" y="15052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28B65-5AF6-4D03-90EA-DA488FF8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8064" y="15880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6C255-73CC-43A8-BBF9-0A570993B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8173" y="15052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0576D-FBC0-4E11-A253-B40EA92E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6148" y="2286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</p:spTree>
    <p:extLst>
      <p:ext uri="{BB962C8B-B14F-4D97-AF65-F5344CB8AC3E}">
        <p14:creationId xmlns:p14="http://schemas.microsoft.com/office/powerpoint/2010/main" val="31896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1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80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C426D9A-D8AD-440E-844B-4889ED16F0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2" b="1251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1070F-25F6-4440-BAE8-5C2ECB962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006" y="35149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9D7BC-E595-4C07-B0B4-CF2FF04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4718" y="42964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5A109-0726-4FC6-AB64-5D0FB229F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1380" y="3311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40113-CFE5-4913-9A03-577CF6E8E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6978" y="35149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49276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15,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8.02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7.59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79%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0.55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84.3%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0.073/cm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370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CFE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53.4%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post GAC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68.5%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6ABC10D-0A39-49E5-BAE3-322B87EB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9" y="425950"/>
            <a:ext cx="1170632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16-20: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22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74C6FAE-67BB-4014-AFDA-90AFB92B5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29" b="989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F5754-5F36-486F-9D89-82FDC6DDB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1610" y="16057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09456-374D-4FE7-AED5-EDC3CFB29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2122" y="2387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5DBC7-8DEF-4D12-8392-D7DC8F8BA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62559" y="14026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04E8D-37E1-4A3A-A456-DF29D9CE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05757" y="16057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3997238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7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E813F79-52C4-47CA-8D82-427143F52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75" b="964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0759E-D8FC-485D-BA4C-63BC6F878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793" y="4151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3DAE3-6B0D-4F1F-8A73-CE154999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0640" y="4151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A148D-CC04-4DB1-8C9C-EBCD804DE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7229" y="3102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B11AD9-1519-4664-AF34-86292CE1F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3278" y="3166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175510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0C9C844-71E0-4FD4-868F-EF9E91ED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425950"/>
            <a:ext cx="1157570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12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BF1A5C3-8D9B-4527-AF0F-9BD874E39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1" b="1237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F277E-FC2B-4C7A-A55C-335730ED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4063" y="4352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3D3E9-EF51-4E8E-AD5A-1A6353F2C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2235" y="4352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5067C-2FAF-4D89-BA0F-C0A701BD2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924" y="3303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368FD-17F4-455C-9AF2-E4624596B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2973" y="3367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3836615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93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08B48E0-70D2-45BB-90D1-340B6B9FE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74" b="1134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E95F1-AD25-425E-B620-BD79F16E6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1159" y="38163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F149E-86BA-4F18-A06F-87BBBD2C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4859" y="38163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26E2B-B900-4B42-9443-5CAFED9F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1067" y="45441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627FD9-5981-4DEB-95C6-149FB2A6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7275" y="45440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149251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62196E8-877D-46CA-B5E9-0B41BC7E4A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3" y="425950"/>
            <a:ext cx="1167618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11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20DD576-CD8D-4760-B710-F699AB6EC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3" b="1722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902915-5F15-4528-A316-25550E45F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5129" y="13333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1DAA5-4165-4606-B04F-42D5DE17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8829" y="1333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5E457-259E-4B78-90C9-52D3DF57F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1237" y="20611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4C48B-F2DC-49F5-B768-C58C1060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95" y="2061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23096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031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8.02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160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131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7.3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37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7B91C73-2151-4937-A6FA-59F33C6B68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363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Water; Flash Mix 200 RPM (30 sec)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754371"/>
              </p:ext>
            </p:extLst>
          </p:nvPr>
        </p:nvGraphicFramePr>
        <p:xfrm>
          <a:off x="133350" y="1409531"/>
          <a:ext cx="11849096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504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55335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13920"/>
            <a:ext cx="1186815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Water;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07090"/>
              </p:ext>
            </p:extLst>
          </p:nvPr>
        </p:nvGraphicFramePr>
        <p:xfrm>
          <a:off x="161925" y="1409531"/>
          <a:ext cx="11868150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939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8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69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3022">
                  <a:extLst>
                    <a:ext uri="{9D8B030D-6E8A-4147-A177-3AD203B41FA5}">
                      <a16:colId xmlns:a16="http://schemas.microsoft.com/office/drawing/2014/main" val="3150495150"/>
                    </a:ext>
                  </a:extLst>
                </a:gridCol>
                <a:gridCol w="147079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0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3484</Words>
  <Application>Microsoft Office PowerPoint</Application>
  <PresentationFormat>Widescreen</PresentationFormat>
  <Paragraphs>807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Konocti County Water District CA1710006 Lake County Jar Test</vt:lpstr>
      <vt:lpstr>Konocti County Water District Source Water: Clear Lake Conventional Treatment</vt:lpstr>
      <vt:lpstr>Konocti CWD, July 15,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Konocti CWD: Jar Test 1-8 Results Clear Lake Source Water; Flash Mix 200 RPM (30 sec) </vt:lpstr>
      <vt:lpstr>Konocti CWD: Jar Test 9-16 Results Clear Lake Source Water; Flash Mix 200 RPM (30 sec)</vt:lpstr>
      <vt:lpstr>Konocti CWD: Jar Test 17-24 Results Clear Lake Source Water; Flash Mix 200 RPM (30 sec)</vt:lpstr>
      <vt:lpstr>Konocti CWD: Jar Test 25-28 Results Clear Lake Source Water; Flash Mix 200 RPM (30 sec)</vt:lpstr>
      <vt:lpstr>Jars 1-4 Test Flash Mix 30 Sec (200 RPM) Floc Mix 5 min (30 RPM)  Applied Coagulant  Advanced Coagulant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 Applied Coagulant  Advanced Coagulant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30 Sec (200 RPM) Floc Mix 5 min (30 RPM)  Applied Coagulant  Advanced Coagulant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30 Sec (200 RPM) Floc Mix 5 min (30 RPM)  Applied Coagulant  Advanced Coagulant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30 Sec (200 RPM) Floc Mix 5 min (30 RPM)  Applied Coagulant  9800 </vt:lpstr>
      <vt:lpstr>Jars 17-20:  End of 5-minute flocculation (30 RPM) duration. </vt:lpstr>
      <vt:lpstr>Jars 16-20: After 5 min of settling, 25 mL is syringed for filterability and %UVT/UVA. </vt:lpstr>
      <vt:lpstr>Jars 17-20: After 25-minutes of settling, settled water turbidity is taken. </vt:lpstr>
      <vt:lpstr>Jars 21-24 Test Flash Mix 30 Sec (200 RPM) Floc Mix 5 min (30 RPM)  Applied Coagulant  9800 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Jars 25-28 Test Flash Mix 30 Sec (200 RPM) Floc Mix 5 min (30 RPM)  Applied Coagulant  Advanced Coagulant </vt:lpstr>
      <vt:lpstr>Jars 25-28: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 Lake County Jar Test</dc:title>
  <dc:creator>Guy Schott</dc:creator>
  <cp:lastModifiedBy>Guy Schott</cp:lastModifiedBy>
  <cp:revision>1</cp:revision>
  <dcterms:created xsi:type="dcterms:W3CDTF">2020-08-16T18:21:39Z</dcterms:created>
  <dcterms:modified xsi:type="dcterms:W3CDTF">2020-08-16T18:23:09Z</dcterms:modified>
</cp:coreProperties>
</file>