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737" r:id="rId2"/>
    <p:sldId id="1288" r:id="rId3"/>
    <p:sldId id="1524" r:id="rId4"/>
    <p:sldId id="1541" r:id="rId5"/>
    <p:sldId id="1591" r:id="rId6"/>
    <p:sldId id="1496" r:id="rId7"/>
    <p:sldId id="293" r:id="rId8"/>
    <p:sldId id="1127" r:id="rId9"/>
    <p:sldId id="874" r:id="rId10"/>
    <p:sldId id="1559" r:id="rId11"/>
    <p:sldId id="1568" r:id="rId12"/>
    <p:sldId id="1546" r:id="rId13"/>
    <p:sldId id="1500" r:id="rId14"/>
    <p:sldId id="1389" r:id="rId15"/>
    <p:sldId id="1390" r:id="rId16"/>
    <p:sldId id="1399" r:id="rId17"/>
    <p:sldId id="1547" r:id="rId18"/>
    <p:sldId id="1401" r:id="rId19"/>
    <p:sldId id="1402" r:id="rId20"/>
    <p:sldId id="1403" r:id="rId21"/>
    <p:sldId id="1563" r:id="rId22"/>
    <p:sldId id="1410" r:id="rId23"/>
    <p:sldId id="1411" r:id="rId24"/>
    <p:sldId id="1154" r:id="rId25"/>
    <p:sldId id="1155" r:id="rId26"/>
    <p:sldId id="1129" r:id="rId27"/>
    <p:sldId id="1148" r:id="rId28"/>
    <p:sldId id="1156" r:id="rId29"/>
    <p:sldId id="1157" r:id="rId30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347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6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Greg.niekarz@bws.work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3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3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CA1710006, Lake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July 20, 2021</a:t>
            </a:r>
          </a:p>
        </p:txBody>
      </p:sp>
      <p:pic>
        <p:nvPicPr>
          <p:cNvPr id="6" name="Picture 5" descr="Image of Jar testing.">
            <a:extLst>
              <a:ext uri="{FF2B5EF4-FFF2-40B4-BE49-F238E27FC236}">
                <a16:creationId xmlns:a16="http://schemas.microsoft.com/office/drawing/2014/main" id="{6309721A-66E7-438E-93B1-9B23FE114D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5 - 12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084945"/>
              </p:ext>
            </p:extLst>
          </p:nvPr>
        </p:nvGraphicFramePr>
        <p:xfrm>
          <a:off x="110837" y="1432628"/>
          <a:ext cx="1178579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8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3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521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474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6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13 - 16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120986"/>
              </p:ext>
            </p:extLst>
          </p:nvPr>
        </p:nvGraphicFramePr>
        <p:xfrm>
          <a:off x="110837" y="1432628"/>
          <a:ext cx="1145585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960">
                  <a:extLst>
                    <a:ext uri="{9D8B030D-6E8A-4147-A177-3AD203B41FA5}">
                      <a16:colId xmlns:a16="http://schemas.microsoft.com/office/drawing/2014/main" val="1150933354"/>
                    </a:ext>
                  </a:extLst>
                </a:gridCol>
                <a:gridCol w="1275960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275960">
                  <a:extLst>
                    <a:ext uri="{9D8B030D-6E8A-4147-A177-3AD203B41FA5}">
                      <a16:colId xmlns:a16="http://schemas.microsoft.com/office/drawing/2014/main" val="4017829798"/>
                    </a:ext>
                  </a:extLst>
                </a:gridCol>
                <a:gridCol w="1275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1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62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198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3924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1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2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Settled Water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photos available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7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1BFA151C-97E2-4576-95A6-1801E65B0A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6D7AC5-9EAE-4AF0-8A3F-418B3B19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4400" y="1828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256A44-6788-4086-A9A5-B431B74AA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66616" y="18288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1.11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B75F69-972D-4978-913C-F88EFC55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0151" y="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08246C-ABFE-41E5-B751-143C3F76E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6295" y="279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547" y="5186423"/>
            <a:ext cx="11429999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7E0CB767-E1EF-4226-A605-13EF3F7B43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1E285B2-C5B2-4BE5-820C-77181572F7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7E4EF6-26A3-401D-822E-9C51E45AF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656" y="1828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A06853-4D3C-4A00-BC43-F3B48515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6888" y="18288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1.11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2B2925-7F67-46B3-A390-EDF143492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7311" y="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3851BC-8958-4BB1-ADAF-AF3FB3D68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3455" y="279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27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14D3833D-3AE6-4B91-AF8A-1916F92B6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8130AF-4F03-418A-9D01-574DF8F8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2920" y="457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282DA0-47F4-4894-AD80-E5031A928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17392" y="457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68A90F-195E-4CB5-8266-4E1AE71B8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5872" y="485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EBA69E-E3E4-4957-98CF-0C8C9FD61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4352" y="457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</p:spTree>
    <p:extLst>
      <p:ext uri="{BB962C8B-B14F-4D97-AF65-F5344CB8AC3E}">
        <p14:creationId xmlns:p14="http://schemas.microsoft.com/office/powerpoint/2010/main" val="550621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563" y="5186423"/>
            <a:ext cx="11392677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4BB657F6-CB87-4C43-A6CF-A278343A44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/>
              <a:t>Konocti County Water District</a:t>
            </a:r>
            <a:br>
              <a:rPr lang="en-US" sz="2900"/>
            </a:br>
            <a:r>
              <a:rPr lang="en-US" sz="2900"/>
              <a:t>Source Water: Clear Lake</a:t>
            </a:r>
            <a:br>
              <a:rPr lang="en-US" sz="2900"/>
            </a:br>
            <a:r>
              <a:rPr lang="en-US" sz="2900"/>
              <a:t>Conventional Treatment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4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hematic of treatment plant processes.">
            <a:extLst>
              <a:ext uri="{FF2B5EF4-FFF2-40B4-BE49-F238E27FC236}">
                <a16:creationId xmlns:a16="http://schemas.microsoft.com/office/drawing/2014/main" id="{5A1F65B2-E6FF-4FEF-99D7-7B06FE622A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837" y="821113"/>
            <a:ext cx="5586942" cy="163418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of Clear Lake  and source intake.">
            <a:extLst>
              <a:ext uri="{FF2B5EF4-FFF2-40B4-BE49-F238E27FC236}">
                <a16:creationId xmlns:a16="http://schemas.microsoft.com/office/drawing/2014/main" id="{16629635-6A6C-4A41-93FF-BC50B3FD52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934" y="3315854"/>
            <a:ext cx="4607481" cy="3455611"/>
          </a:xfrm>
          <a:prstGeom prst="rect">
            <a:avLst/>
          </a:prstGeom>
        </p:spPr>
      </p:pic>
      <p:pic>
        <p:nvPicPr>
          <p:cNvPr id="6" name="Picture 5" descr="Image of source water in bucket">
            <a:extLst>
              <a:ext uri="{FF2B5EF4-FFF2-40B4-BE49-F238E27FC236}">
                <a16:creationId xmlns:a16="http://schemas.microsoft.com/office/drawing/2014/main" id="{49D699E0-AC5C-40D8-A483-D45B18DBF3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568" y="3315854"/>
            <a:ext cx="4607481" cy="34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3AB3C0A-FF62-4211-9690-7B1E066EF7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E5E8B8-2375-481C-9E8C-DDBDA002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3232" y="457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0.56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DFECD0-C4C8-4D3D-A755-963AF540C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7704" y="457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0.59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363A9D-D442-4E69-8433-CE1539E4C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6184" y="485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02357E-4947-4BEE-813F-6FDBAC725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4664" y="457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</p:spTree>
    <p:extLst>
      <p:ext uri="{BB962C8B-B14F-4D97-AF65-F5344CB8AC3E}">
        <p14:creationId xmlns:p14="http://schemas.microsoft.com/office/powerpoint/2010/main" val="1932388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06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0C2D3F7F-84AF-47DF-AC98-C482432B70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BDD422-43E5-46BE-928B-1D83FD2B3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088" y="457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DB29D-4B54-4298-9BF8-E677C780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9416" y="457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2407C1-D59F-48D4-86F3-11A23D995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9336" y="457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C47A5-D91C-4AC0-90B2-EFCF6B0D3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3331" y="4572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67.1%</a:t>
            </a:r>
          </a:p>
        </p:txBody>
      </p:sp>
    </p:spTree>
    <p:extLst>
      <p:ext uri="{BB962C8B-B14F-4D97-AF65-F5344CB8AC3E}">
        <p14:creationId xmlns:p14="http://schemas.microsoft.com/office/powerpoint/2010/main" val="1771683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290" y="5186423"/>
            <a:ext cx="11887200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BF2F0CB9-079A-4D43-BD9D-D4B70ECE21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7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CWD Source &amp; Treated Water Characteristics, June 3, 2021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(post KMnO4 &amp; O3)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8.48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10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69.4%,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0.158/cm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0.84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D-UVT: 81.5%,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0.088/cm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0643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available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mg/L as 9800 = Reduction 1.18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1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3"/>
            <a:ext cx="10515600" cy="125376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366888"/>
            <a:ext cx="6017321" cy="49773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Greg Nieckarz, Ph.D.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Greg.niekarz@bws.works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541-953-5112</a:t>
            </a:r>
          </a:p>
        </p:txBody>
      </p:sp>
    </p:spTree>
    <p:extLst>
      <p:ext uri="{BB962C8B-B14F-4D97-AF65-F5344CB8AC3E}">
        <p14:creationId xmlns:p14="http://schemas.microsoft.com/office/powerpoint/2010/main" val="1778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07065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1 - 4 Results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Sample: Settled Water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Floc Mix 20 RPM (2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105576"/>
              </p:ext>
            </p:extLst>
          </p:nvPr>
        </p:nvGraphicFramePr>
        <p:xfrm>
          <a:off x="110837" y="1762566"/>
          <a:ext cx="8407489" cy="3108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219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808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40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502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552319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2173</Words>
  <Application>Microsoft Office PowerPoint</Application>
  <PresentationFormat>Widescreen</PresentationFormat>
  <Paragraphs>460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Konocti County Water District CA1710006, Lake County, Jar Test</vt:lpstr>
      <vt:lpstr>Konocti County Water District Source Water: Clear Lake Conventional Treatment</vt:lpstr>
      <vt:lpstr>UVT/UVA, pathlength 10 mm</vt:lpstr>
      <vt:lpstr>Konocti CWD Source &amp; Treated Water Characteristics, June 3, 2021</vt:lpstr>
      <vt:lpstr>Applied Coagulants for Jar Testing (1)</vt:lpstr>
      <vt:lpstr>Applied Coagulants for Jar Testing (2)</vt:lpstr>
      <vt:lpstr>Polyamine C59H108N14O10 MW: 1,173.6 g/mol</vt:lpstr>
      <vt:lpstr>Coagulant Information</vt:lpstr>
      <vt:lpstr>Konocti CWD; Jar Test 1 - 4 Results  Sample: Settled Water Floc Mix 20 RPM (2 min)</vt:lpstr>
      <vt:lpstr>Konocti CWD; Jar Test 5 - 12 Results Flash Mix 200 RPM (30 sec); Floc Mix 30 RPM (5 min)</vt:lpstr>
      <vt:lpstr>Konocti CWD; Jar Test 13 - 16 Results Flash Mix 200 RPM (30 sec); Floc Mix 30 RPM (5 min)</vt:lpstr>
      <vt:lpstr>Jars 1-4 Test Floc Mix 2 min (20 RPM)  Settled Water  Applied Coagulant  CTC-00011 No photos available  </vt:lpstr>
      <vt:lpstr>Jars 5-8 Test Flash Mix 30 Sec (200 RPM) Floc Mix 5 min (30 RPM) Post-Oxidation KMnO4/O3  Applied Coagulants  9800/9890  </vt:lpstr>
      <vt:lpstr>Jars 5-8:  End of 5-minute flocculation (30 RPM) duration.</vt:lpstr>
      <vt:lpstr>Jars 5-8: After 5 min of settling, 25 mL is syringed for filterability and %UVT/UVA.</vt:lpstr>
      <vt:lpstr>Jars 5-8: After 25-minutes of settling, settled water turbidity is taken.</vt:lpstr>
      <vt:lpstr>Jars 9-12 Test Flash Mix 30 Sec (200 RPM) Floc Mix 5 min (30 RPM) Post-Oxidation KMnO4/O3  Applied Coagulants  9800/9890 </vt:lpstr>
      <vt:lpstr>Jars 9-12:  End of 5-minute flocculation (30 RPM) duration.</vt:lpstr>
      <vt:lpstr>Jars 9-12: After 5 min of settling, 25 mL is syringed for filterability and %UVT/UVA.</vt:lpstr>
      <vt:lpstr>Jars 9-12: After 25-minutes of settling, settled water turbidity is taken.</vt:lpstr>
      <vt:lpstr>Jars 13-16 Test Flash Mix 30 Sec (200 RPM) Floc Mix 5 min (30 RPM) Post-Oxidation KMnO4/O3  Applied Coagulants  9800/9890 </vt:lpstr>
      <vt:lpstr>Jars 13-16:  End of 5-minute flocculation (30 RPM) duration.</vt:lpstr>
      <vt:lpstr>Jars 13-16: After 5 min of settling, 25 mL is syringed for filterability and %UVT/UVA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Konocti County Water District CA1710006, Lake County, Jar Test</dc:title>
  <dc:creator>Schott, Guy@Waterboards</dc:creator>
  <cp:lastModifiedBy>Schott, Guy@Waterboards</cp:lastModifiedBy>
  <cp:revision>6</cp:revision>
  <dcterms:created xsi:type="dcterms:W3CDTF">2021-08-09T23:42:40Z</dcterms:created>
  <dcterms:modified xsi:type="dcterms:W3CDTF">2021-08-10T00:19:22Z</dcterms:modified>
</cp:coreProperties>
</file>