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737" r:id="rId2"/>
    <p:sldId id="1288" r:id="rId3"/>
    <p:sldId id="1188" r:id="rId4"/>
    <p:sldId id="1351" r:id="rId5"/>
    <p:sldId id="1153" r:id="rId6"/>
    <p:sldId id="1289" r:id="rId7"/>
    <p:sldId id="1307" r:id="rId8"/>
    <p:sldId id="1127" r:id="rId9"/>
    <p:sldId id="1350" r:id="rId10"/>
    <p:sldId id="813" r:id="rId11"/>
    <p:sldId id="1317" r:id="rId12"/>
    <p:sldId id="1338" r:id="rId13"/>
    <p:sldId id="1339" r:id="rId14"/>
    <p:sldId id="1340" r:id="rId15"/>
    <p:sldId id="1104" r:id="rId16"/>
    <p:sldId id="1341" r:id="rId17"/>
    <p:sldId id="1342" r:id="rId18"/>
    <p:sldId id="1343" r:id="rId19"/>
    <p:sldId id="1189" r:id="rId20"/>
    <p:sldId id="1310" r:id="rId21"/>
    <p:sldId id="1311" r:id="rId22"/>
    <p:sldId id="1312" r:id="rId23"/>
    <p:sldId id="1203" r:id="rId24"/>
    <p:sldId id="1313" r:id="rId25"/>
    <p:sldId id="1314" r:id="rId26"/>
    <p:sldId id="1315" r:id="rId27"/>
    <p:sldId id="1322" r:id="rId28"/>
    <p:sldId id="1323" r:id="rId29"/>
    <p:sldId id="1328" r:id="rId30"/>
    <p:sldId id="1329" r:id="rId31"/>
    <p:sldId id="1326" r:id="rId32"/>
    <p:sldId id="1327" r:id="rId33"/>
    <p:sldId id="1344" r:id="rId34"/>
    <p:sldId id="1345" r:id="rId35"/>
    <p:sldId id="1346" r:id="rId36"/>
    <p:sldId id="1347" r:id="rId37"/>
    <p:sldId id="1348" r:id="rId38"/>
    <p:sldId id="1349" r:id="rId39"/>
    <p:sldId id="1168" r:id="rId40"/>
    <p:sldId id="1169" r:id="rId41"/>
    <p:sldId id="1129" r:id="rId42"/>
    <p:sldId id="1148" r:id="rId43"/>
    <p:sldId id="1170" r:id="rId44"/>
    <p:sldId id="1171" r:id="rId45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7" autoAdjust="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CA1710006, Lake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October 1-2, 2020</a:t>
            </a:r>
          </a:p>
        </p:txBody>
      </p:sp>
      <p:pic>
        <p:nvPicPr>
          <p:cNvPr id="5" name="Picture 4" descr="Image of six 4-liter jars during flocculation.&#10;">
            <a:extLst>
              <a:ext uri="{FF2B5EF4-FFF2-40B4-BE49-F238E27FC236}">
                <a16:creationId xmlns:a16="http://schemas.microsoft.com/office/drawing/2014/main" id="{D032FA3D-7748-47FC-AFD4-92B7D0681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(10/1/20, morning)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289672"/>
              </p:ext>
            </p:extLst>
          </p:nvPr>
        </p:nvGraphicFramePr>
        <p:xfrm>
          <a:off x="133350" y="1506037"/>
          <a:ext cx="11849102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83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408769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737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7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66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600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325643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Poly-DADMAC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51235857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28888796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81100609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668146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6" y="113920"/>
            <a:ext cx="11660903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9-13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(10/1/20, afternoon)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470896"/>
              </p:ext>
            </p:extLst>
          </p:nvPr>
        </p:nvGraphicFramePr>
        <p:xfrm>
          <a:off x="321546" y="1847681"/>
          <a:ext cx="11254154" cy="383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725">
                  <a:extLst>
                    <a:ext uri="{9D8B030D-6E8A-4147-A177-3AD203B41FA5}">
                      <a16:colId xmlns:a16="http://schemas.microsoft.com/office/drawing/2014/main" val="1014830126"/>
                    </a:ext>
                  </a:extLst>
                </a:gridCol>
                <a:gridCol w="1674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1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628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32996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628466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11480272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29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6" y="113920"/>
            <a:ext cx="11660903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14-18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(10/2/20, morning)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997578"/>
              </p:ext>
            </p:extLst>
          </p:nvPr>
        </p:nvGraphicFramePr>
        <p:xfrm>
          <a:off x="150725" y="1847681"/>
          <a:ext cx="11831722" cy="383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632">
                  <a:extLst>
                    <a:ext uri="{9D8B030D-6E8A-4147-A177-3AD203B41FA5}">
                      <a16:colId xmlns:a16="http://schemas.microsoft.com/office/drawing/2014/main" val="1014830126"/>
                    </a:ext>
                  </a:extLst>
                </a:gridCol>
                <a:gridCol w="1356428">
                  <a:extLst>
                    <a:ext uri="{9D8B030D-6E8A-4147-A177-3AD203B41FA5}">
                      <a16:colId xmlns:a16="http://schemas.microsoft.com/office/drawing/2014/main" val="106815419"/>
                    </a:ext>
                  </a:extLst>
                </a:gridCol>
                <a:gridCol w="1356428">
                  <a:extLst>
                    <a:ext uri="{9D8B030D-6E8A-4147-A177-3AD203B41FA5}">
                      <a16:colId xmlns:a16="http://schemas.microsoft.com/office/drawing/2014/main" val="518136544"/>
                    </a:ext>
                  </a:extLst>
                </a:gridCol>
                <a:gridCol w="135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8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9323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319492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Poly-amine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11480272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11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6" y="113920"/>
            <a:ext cx="11660903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19-23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(10/2/20, morning)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254438"/>
              </p:ext>
            </p:extLst>
          </p:nvPr>
        </p:nvGraphicFramePr>
        <p:xfrm>
          <a:off x="150725" y="1847681"/>
          <a:ext cx="11831722" cy="383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632">
                  <a:extLst>
                    <a:ext uri="{9D8B030D-6E8A-4147-A177-3AD203B41FA5}">
                      <a16:colId xmlns:a16="http://schemas.microsoft.com/office/drawing/2014/main" val="1014830126"/>
                    </a:ext>
                  </a:extLst>
                </a:gridCol>
                <a:gridCol w="1356428">
                  <a:extLst>
                    <a:ext uri="{9D8B030D-6E8A-4147-A177-3AD203B41FA5}">
                      <a16:colId xmlns:a16="http://schemas.microsoft.com/office/drawing/2014/main" val="106815419"/>
                    </a:ext>
                  </a:extLst>
                </a:gridCol>
                <a:gridCol w="1356428">
                  <a:extLst>
                    <a:ext uri="{9D8B030D-6E8A-4147-A177-3AD203B41FA5}">
                      <a16:colId xmlns:a16="http://schemas.microsoft.com/office/drawing/2014/main" val="518136544"/>
                    </a:ext>
                  </a:extLst>
                </a:gridCol>
                <a:gridCol w="135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8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9323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319492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Poly-amine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11480272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78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6" y="113920"/>
            <a:ext cx="11660903" cy="206535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24-27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(10/2/20, morning)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Jars 24-25 (post oxidation); Jars 26-27 (pre-oxidation)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189890"/>
              </p:ext>
            </p:extLst>
          </p:nvPr>
        </p:nvGraphicFramePr>
        <p:xfrm>
          <a:off x="150725" y="2179276"/>
          <a:ext cx="11831722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632">
                  <a:extLst>
                    <a:ext uri="{9D8B030D-6E8A-4147-A177-3AD203B41FA5}">
                      <a16:colId xmlns:a16="http://schemas.microsoft.com/office/drawing/2014/main" val="1014830126"/>
                    </a:ext>
                  </a:extLst>
                </a:gridCol>
                <a:gridCol w="1356428">
                  <a:extLst>
                    <a:ext uri="{9D8B030D-6E8A-4147-A177-3AD203B41FA5}">
                      <a16:colId xmlns:a16="http://schemas.microsoft.com/office/drawing/2014/main" val="106815419"/>
                    </a:ext>
                  </a:extLst>
                </a:gridCol>
                <a:gridCol w="1356428">
                  <a:extLst>
                    <a:ext uri="{9D8B030D-6E8A-4147-A177-3AD203B41FA5}">
                      <a16:colId xmlns:a16="http://schemas.microsoft.com/office/drawing/2014/main" val="518136544"/>
                    </a:ext>
                  </a:extLst>
                </a:gridCol>
                <a:gridCol w="135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8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9323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319492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Poly-amine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114802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03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10/1/20 (morning source)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9800/9890/Polyamine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2C46E80A-16CE-4242-AC1A-31B61A8DA4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5315999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2EAB64-8045-4EF3-9460-86D611ACA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5879" y="2940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15.5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1C3EA-BB2C-46B3-B413-0672BE78C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34047" y="2940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DC3EE-B130-45DA-B41D-B2DC27F9F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51194" y="2940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69222-5CB7-44B3-B30F-1DEC3B0C2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8476" y="2940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9.0 NTU</a:t>
            </a:r>
          </a:p>
        </p:txBody>
      </p:sp>
    </p:spTree>
    <p:extLst>
      <p:ext uri="{BB962C8B-B14F-4D97-AF65-F5344CB8AC3E}">
        <p14:creationId xmlns:p14="http://schemas.microsoft.com/office/powerpoint/2010/main" val="257376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5285AB6-80D7-4CF6-A625-EF43A9830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25" y="5317240"/>
            <a:ext cx="1158407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4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E0C3CD4-D9D4-429E-9095-AC4C9BE264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0142E4-3E54-47A3-8894-B3029AC86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5735" y="2940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15.5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07206-B576-42E0-9E84-6AA84A4F5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3276" y="2940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7D987-7798-4EF9-A6B0-5038BA04B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261" y="2940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ABC81-40E8-49D0-ACBA-94E79AD6F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6737" y="29403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9.0 NTU</a:t>
            </a:r>
          </a:p>
        </p:txBody>
      </p:sp>
    </p:spTree>
    <p:extLst>
      <p:ext uri="{BB962C8B-B14F-4D97-AF65-F5344CB8AC3E}">
        <p14:creationId xmlns:p14="http://schemas.microsoft.com/office/powerpoint/2010/main" val="1385784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10/1/20 (morning source)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03401"/>
            <a:ext cx="11139854" cy="10535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5" name="Picture 4" descr="Image of Clear Lake  and source intake.">
            <a:extLst>
              <a:ext uri="{FF2B5EF4-FFF2-40B4-BE49-F238E27FC236}">
                <a16:creationId xmlns:a16="http://schemas.microsoft.com/office/drawing/2014/main" id="{16629635-6A6C-4A41-93FF-BC50B3FD5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4" name="Picture 3" descr="Schematic of treatment plant processes.">
            <a:extLst>
              <a:ext uri="{FF2B5EF4-FFF2-40B4-BE49-F238E27FC236}">
                <a16:creationId xmlns:a16="http://schemas.microsoft.com/office/drawing/2014/main" id="{5A1F65B2-E6FF-4FEF-99D7-7B06FE622A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3" y="1508622"/>
            <a:ext cx="5455917" cy="15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9A6E1EE7-9BAC-4492-AE90-8E537DC57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DE005C9-1FDA-499D-950C-6941052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357" y="52515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AEE89E-CA72-4575-A290-28E9CDE0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98922" y="52515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70B4C8-76F0-4FFC-A59B-2B9E601E1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5487" y="45820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389A1A-FB3E-478E-99B6-E368685AD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68623" y="52514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PolyDADMAC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 NTU</a:t>
            </a:r>
          </a:p>
        </p:txBody>
      </p:sp>
    </p:spTree>
    <p:extLst>
      <p:ext uri="{BB962C8B-B14F-4D97-AF65-F5344CB8AC3E}">
        <p14:creationId xmlns:p14="http://schemas.microsoft.com/office/powerpoint/2010/main" val="385544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64" y="5186423"/>
            <a:ext cx="1176662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A3DAE08-BE79-4EA1-BB8F-0033CDBCD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74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F063B0E-0901-4D3B-A6B0-3B94BD36E4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5BB477-97DD-456E-9013-8B0C8B05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55978" y="31413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2.29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4E5FC-7896-4103-8554-B80A0AFF0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1915" y="31413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1A33B-BDA7-47A7-A1BB-65E753FFF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08916" y="24719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89C59-4070-4F41-88A3-67D5A650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2148" y="31413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PolyDADMAC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 NTU</a:t>
            </a:r>
          </a:p>
        </p:txBody>
      </p:sp>
    </p:spTree>
    <p:extLst>
      <p:ext uri="{BB962C8B-B14F-4D97-AF65-F5344CB8AC3E}">
        <p14:creationId xmlns:p14="http://schemas.microsoft.com/office/powerpoint/2010/main" val="3318505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9-13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10/1/20 (afternoon source)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9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t the end of 5-minute flocculation (30 RPM) duration. ">
            <a:extLst>
              <a:ext uri="{FF2B5EF4-FFF2-40B4-BE49-F238E27FC236}">
                <a16:creationId xmlns:a16="http://schemas.microsoft.com/office/drawing/2014/main" id="{52DE7FC9-D8D9-4FA8-A3F8-6E5A8C9D2E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9-13: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074F2E0-8694-46CE-A849-9F92E21C5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205" y="54350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4.85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3218B-B875-4B53-9669-D15414B8D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96499" y="54350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7AEE1-22B1-4BBD-9FC0-7C9A1967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20793" y="54350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10.7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DD5CD-DC61-428B-837E-808536B9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08751" y="5435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3.64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CC60B-523C-4BB8-908E-38B317F72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46450" y="62556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9.4 NTU</a:t>
            </a:r>
          </a:p>
        </p:txBody>
      </p:sp>
    </p:spTree>
    <p:extLst>
      <p:ext uri="{BB962C8B-B14F-4D97-AF65-F5344CB8AC3E}">
        <p14:creationId xmlns:p14="http://schemas.microsoft.com/office/powerpoint/2010/main" val="4086276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1" y="5186423"/>
            <a:ext cx="11244105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9-13: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iv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AE30D7C-D79D-416D-AF48-F01D586AF5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74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9-13: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ive 1-liter jars after 25-minutes of settling, settled water turbidity is taken.">
            <a:extLst>
              <a:ext uri="{FF2B5EF4-FFF2-40B4-BE49-F238E27FC236}">
                <a16:creationId xmlns:a16="http://schemas.microsoft.com/office/drawing/2014/main" id="{D85A3796-CCA5-49BC-A247-D34FD0DE25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8B16EF-1E75-49E9-A0F3-B74BD47D5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1094" y="41288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4.85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DBAD2-AC6B-4C38-8F7D-E9D8F0942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65388" y="41288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B3E9F-50F4-46AC-982D-DA294C859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89682" y="41288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10.7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35681-6DC2-4EC1-9B14-18E8ED6A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77640" y="4128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3.64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C178C-3078-4967-BB40-9A08DC9D8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5339" y="49494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9.4 NTU</a:t>
            </a:r>
          </a:p>
        </p:txBody>
      </p:sp>
    </p:spTree>
    <p:extLst>
      <p:ext uri="{BB962C8B-B14F-4D97-AF65-F5344CB8AC3E}">
        <p14:creationId xmlns:p14="http://schemas.microsoft.com/office/powerpoint/2010/main" val="787611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14-18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10/2/20 (morning source)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9800/9890/Polyamine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06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t the end of 5-minute flocculation (30 RPM) duration. ">
            <a:extLst>
              <a:ext uri="{FF2B5EF4-FFF2-40B4-BE49-F238E27FC236}">
                <a16:creationId xmlns:a16="http://schemas.microsoft.com/office/drawing/2014/main" id="{8E1A9E23-70BE-47A3-A1D6-677E915618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14-18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AE9C5C-52CD-4FD0-91A9-BD8DF2677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2783" y="5736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532E9-0FE4-48C5-81D3-C6B8874FC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37176" y="57365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34AD88-AF6B-432A-8E62-8C5D26AAF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0408" y="57365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1.80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0B7E2-F2B9-474F-BA52-D6723A6CB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63736" y="57365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01142-D257-4B82-B5FB-75AC41309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13740" y="57365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25.5 NTU</a:t>
            </a:r>
          </a:p>
        </p:txBody>
      </p:sp>
    </p:spTree>
    <p:extLst>
      <p:ext uri="{BB962C8B-B14F-4D97-AF65-F5344CB8AC3E}">
        <p14:creationId xmlns:p14="http://schemas.microsoft.com/office/powerpoint/2010/main" val="2944001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D811CB1-AC5B-4A71-A118-419B2F2E83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16-18: After 5 min of settling,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1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36"/>
            <a:ext cx="10515600" cy="120580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October 1, 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1" y="1614611"/>
            <a:ext cx="4152899" cy="4351338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(morning), Post Oxidation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8.95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26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68.86%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0.1411/cm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1.45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84.79%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0.0717/cm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P300 UVT/UVA analyzer; calibrated with DI water.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391B78-BDE8-444A-A03E-C958C7EB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924299" y="1646326"/>
            <a:ext cx="35528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8F60C3-1DBE-4742-9AA9-D37F6ADDFAA6}"/>
              </a:ext>
            </a:extLst>
          </p:cNvPr>
          <p:cNvSpPr txBox="1">
            <a:spLocks/>
          </p:cNvSpPr>
          <p:nvPr/>
        </p:nvSpPr>
        <p:spPr>
          <a:xfrm>
            <a:off x="5486401" y="1678041"/>
            <a:ext cx="4152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(afternoon), Post Oxidation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14.4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72.27%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0.1411/cm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1.61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85.18%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0.0697/cm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P300 UVT/UVA analyzer; calibrated with DI water.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fter 25-minutes of settling, settled water turbidity is taken.">
            <a:extLst>
              <a:ext uri="{FF2B5EF4-FFF2-40B4-BE49-F238E27FC236}">
                <a16:creationId xmlns:a16="http://schemas.microsoft.com/office/drawing/2014/main" id="{BC520C35-8DC8-49A1-8D58-F4CE17BD4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16-18: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1329D0-C6D4-4E0F-80D6-433FCE9D4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2783" y="5736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9B986-56CB-4C48-BC5B-B71980EA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37176" y="57365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9B0C12-50F2-4A48-A13D-0EA873D1C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39926" y="57365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1.80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83A4A1-20A0-4056-8A5C-4D453CB41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32625" y="57365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53E18-74AB-45D1-A907-F98A0427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2581" y="57365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25.5 NTU</a:t>
            </a:r>
          </a:p>
        </p:txBody>
      </p:sp>
    </p:spTree>
    <p:extLst>
      <p:ext uri="{BB962C8B-B14F-4D97-AF65-F5344CB8AC3E}">
        <p14:creationId xmlns:p14="http://schemas.microsoft.com/office/powerpoint/2010/main" val="4020571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19-23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10/2/20 (morning source)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9800/9890/Polyamine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54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ive 1-liter jars at the end of 5-minute flocculation (30 RPM) duration. ">
            <a:extLst>
              <a:ext uri="{FF2B5EF4-FFF2-40B4-BE49-F238E27FC236}">
                <a16:creationId xmlns:a16="http://schemas.microsoft.com/office/drawing/2014/main" id="{6F21BB44-7917-48AE-9EF4-F25DDBD02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19-23: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DE434C-C8E2-4FF0-A108-03EC4DC2D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2670" y="40283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2FDE7-5703-42CD-879F-D0152376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66095" y="40283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28F-233F-40D2-A4DB-1C2339B95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31692" y="40282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91F30C-1DC5-4785-BF37-C466E6353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75117" y="40282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39A05-373E-4787-86DD-228E088C5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3558" y="40282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</p:spTree>
    <p:extLst>
      <p:ext uri="{BB962C8B-B14F-4D97-AF65-F5344CB8AC3E}">
        <p14:creationId xmlns:p14="http://schemas.microsoft.com/office/powerpoint/2010/main" val="979503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iv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ACCD4A8-FA05-4158-9CE5-372C0D59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19-23: After 5 min of settling,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34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image containing five 1-liter jars after 25-minutes of settling, settled water turbidity is taken.">
            <a:extLst>
              <a:ext uri="{FF2B5EF4-FFF2-40B4-BE49-F238E27FC236}">
                <a16:creationId xmlns:a16="http://schemas.microsoft.com/office/drawing/2014/main" id="{31526802-EF28-47C8-99D7-9F9CC778E6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19-23: After 25-minutes of settling, settled water turbidity is taken. </a:t>
            </a:r>
            <a:endParaRPr lang="en-US" sz="2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41F846-2AF2-4145-A92C-63B809A40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4406" y="5636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7F34AA-1192-4CF9-B53E-7080D0F7E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17302" y="5535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48475D-2245-4D18-8595-4E3960E24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1836" y="56360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0A0F9-FFA8-4684-BAF6-0C664F925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14343" y="56360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337E79-724C-4AB2-A80F-3BA9F3414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62495" y="56360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</p:spTree>
    <p:extLst>
      <p:ext uri="{BB962C8B-B14F-4D97-AF65-F5344CB8AC3E}">
        <p14:creationId xmlns:p14="http://schemas.microsoft.com/office/powerpoint/2010/main" val="3211455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24-27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10/2/20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9800/9890/Polyamine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37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39170A99-3A2D-43B8-BEA5-0E2C673D49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24-27: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E3154B-31A4-4CA7-A074-50FDEC2E2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324" y="5636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E0AAE-6198-478A-B201-574B17F8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0972" y="56360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0AF6F-2269-435D-8C9D-C7CE440D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1386" y="56360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961F1-7466-42A8-B0AF-872564CA3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5738" y="5636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958620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7BF2FC4F-12C8-4AEF-90B8-00D93A51B9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1" y="5317240"/>
            <a:ext cx="1162594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24-27: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80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835AD44-9AE9-474D-B7FD-71BB55CC8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24-27: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EA2046-C9BC-41D2-9259-E5A4EDC09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5710" y="5636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B62D4-0E83-4090-89E4-B0DEC2959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2276" y="56360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650E2-F889-49CE-9A3B-7E7F79339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2883" y="56360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Polyamine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3CDB9-49A4-4093-B8AE-81D7EDF1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7428" y="5636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45063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36"/>
            <a:ext cx="10515600" cy="120580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October 2, 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1" y="1614611"/>
            <a:ext cx="4152899" cy="4351338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(morning), Post Oxidation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8.94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15.9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69.58%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0.1575/cm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1.55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79.82%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0.0979/cm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P300 UVT/UVA analyzer; calibrated with DI water.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391B78-BDE8-444A-A03E-C958C7EB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924299" y="1646326"/>
            <a:ext cx="35528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8F60C3-1DBE-4742-9AA9-D37F6ADDFAA6}"/>
              </a:ext>
            </a:extLst>
          </p:cNvPr>
          <p:cNvSpPr txBox="1">
            <a:spLocks/>
          </p:cNvSpPr>
          <p:nvPr/>
        </p:nvSpPr>
        <p:spPr>
          <a:xfrm>
            <a:off x="5486401" y="1678041"/>
            <a:ext cx="4152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(afternoon), Pre-Oxidation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21.5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76.75%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0.1149/cm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0.63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83.51%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0.0783/cm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P300 UVT/UVA analyzer; calibrated with DI water.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9334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1272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40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Trade Secret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 lnSpcReduction="1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poly-Amine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 bulk viscosity: 750cps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 bulk specific gravity: 1.15 (~9.6lb./gal.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Bulk average solution concentration: 50%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NSF limit: 10mg/L (product)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Clarifloc C-308P (Liquid Cationic Polymer)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PolyDADMAC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1.0-1.2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active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</p:txBody>
      </p:sp>
    </p:spTree>
    <p:extLst>
      <p:ext uri="{BB962C8B-B14F-4D97-AF65-F5344CB8AC3E}">
        <p14:creationId xmlns:p14="http://schemas.microsoft.com/office/powerpoint/2010/main" val="242409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8.95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80 mg/L as product 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9890: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mgL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product (manually added)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72 mg/L as product 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9890: 24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mgL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product</a:t>
            </a: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4718AE5C-D7C4-4E60-B647-161BFF6F9C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4373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3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Source – Post Oxidation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water jar testing is post oxidation (KMnO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2690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3790</Words>
  <Application>Microsoft Office PowerPoint</Application>
  <PresentationFormat>Widescreen</PresentationFormat>
  <Paragraphs>873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Konocti County Water District CA1710006, Lake County, Jar Test</vt:lpstr>
      <vt:lpstr>Konocti County Water District Source Water: Clear Lake Conventional Treatment</vt:lpstr>
      <vt:lpstr>Konocti CWD, October 1, 2020 Source Water Characteristics</vt:lpstr>
      <vt:lpstr>Konocti CWD, October 2, 2020 Source Water Characteristics</vt:lpstr>
      <vt:lpstr>UVT/UVA, pathlength 40 mm</vt:lpstr>
      <vt:lpstr>Applied Coagulants for Jar Testing</vt:lpstr>
      <vt:lpstr>Laboratory Charge Analyzer</vt:lpstr>
      <vt:lpstr>Coagulant Information</vt:lpstr>
      <vt:lpstr>Water Source – Post Oxidation</vt:lpstr>
      <vt:lpstr>Konocti CWD: Jar Test 1-8 Results Clear Lake Source Water (10/1/20, morning) Flash Mix 200 RPM (30 sec); Floc Mix 30 RPM (5 minutes)</vt:lpstr>
      <vt:lpstr>Konocti CWD: Jar Test 9-13 Results Clear Lake Source Water (10/1/20, afternoon) Flash Mix 200 RPM (30 sec); Floc Mix 30 RPM (5 minutes)</vt:lpstr>
      <vt:lpstr>Konocti CWD: Jar Test 14-18 Results Clear Lake Source Water (10/2/20, morning) Flash Mix 200 RPM (30 sec); Floc Mix 30 RPM (5 minutes)</vt:lpstr>
      <vt:lpstr>Konocti CWD: Jar Test 19-23 Results Clear Lake Source Water (10/2/20, morning) Flash Mix 200 RPM (30 sec); Floc Mix 30 RPM (5 minutes)</vt:lpstr>
      <vt:lpstr>Konocti CWD: Jar Test 24-27 Results Clear Lake Source Water (10/2/20, morning) Flash Mix 200 RPM (30 sec); Floc Mix 30 RPM (5 minutes) Jars 24-25 (post oxidation); Jars 26-27 (pre-oxidation) </vt:lpstr>
      <vt:lpstr>Jars 1-4 Test Flash Mix 30 Sec (200 RPM) Floc Mix 5 min (30 RPM) 10/1/20 (morning source)  Applied Coagulants  9800/9890/Polyamine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30 Sec (200 RPM) Floc Mix 5 min (30 RPM) 10/1/20 (morning source)  Applied Coagulants  9800/9890 Advanced Coagulant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9-13 Test Flash Mix 30 Sec (200 RPM) Floc Mix 5 min (30 RPM) 10/1/20 (afternoon source)   Applied Coagulant  9890 </vt:lpstr>
      <vt:lpstr>Jars 9-13:  End of 5-minute flocculation (30 RPM) duration. </vt:lpstr>
      <vt:lpstr>Jars 9-13: After 5 min of settling, 25 mL is syringed for filterability and %UVT/UVA. </vt:lpstr>
      <vt:lpstr>Jars 9-13: After 25-minutes of settling, settled water turbidity is taken. </vt:lpstr>
      <vt:lpstr>Jars 14-18 Test Flash Mix 30 Sec (200 RPM) Floc Mix 5 min (30 RPM) 10/2/20 (morning source)  Applied Coagulants  9800/9890/Polyamine </vt:lpstr>
      <vt:lpstr>Jars 14-18  End of 5-minute flocculation (30 RPM) duration. </vt:lpstr>
      <vt:lpstr>Jars 16-18: After 5 min of settling, 25 mL is syringed for filterability and %UVT/UVA. </vt:lpstr>
      <vt:lpstr>Jars 16-18: After 25-minutes of settling, settled water turbidity is taken. </vt:lpstr>
      <vt:lpstr>Jars 19-23 Test Flash Mix 30 Sec (200 RPM) Floc Mix 5 min (30 RPM) 10/2/20 (morning source)  Applied Coagulants  9800/9890/Polyamine </vt:lpstr>
      <vt:lpstr>Jars 19-23:  End of 5-minute flocculation (30 RPM) duration. </vt:lpstr>
      <vt:lpstr>Jars 19-23: After 5 min of settling, 25 mL is syringed for filterability and %UVT/UVA. </vt:lpstr>
      <vt:lpstr>Jars 19-23: After 25-minutes of settling, settled water turbidity is taken. </vt:lpstr>
      <vt:lpstr>Jars 24-27 Test Flash Mix 30 Sec (200 RPM) Floc Mix 5 min (30 RPM) 10/2/20  Applied Coagulants  9800/9890/Polyamine </vt:lpstr>
      <vt:lpstr>Jars 24-27:  End of 5-minute flocculation (30 RPM) duration. </vt:lpstr>
      <vt:lpstr>Jars 24-27: After 5 min of settling, 25 mL is syringed for filterability and %UVT/UVA. </vt:lpstr>
      <vt:lpstr>Jars 24-27: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County Water District CA1710006, Lake County, Jar Test</dc:title>
  <dc:creator>Guy Schott</dc:creator>
  <cp:lastModifiedBy>Schott, Guy@Waterboards</cp:lastModifiedBy>
  <cp:revision>12</cp:revision>
  <dcterms:created xsi:type="dcterms:W3CDTF">2020-10-07T03:23:56Z</dcterms:created>
  <dcterms:modified xsi:type="dcterms:W3CDTF">2020-10-07T19:37:53Z</dcterms:modified>
</cp:coreProperties>
</file>