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737" r:id="rId2"/>
    <p:sldId id="1288" r:id="rId3"/>
    <p:sldId id="1188" r:id="rId4"/>
    <p:sldId id="1153" r:id="rId5"/>
    <p:sldId id="1289" r:id="rId6"/>
    <p:sldId id="1307" r:id="rId7"/>
    <p:sldId id="1127" r:id="rId8"/>
    <p:sldId id="813" r:id="rId9"/>
    <p:sldId id="1317" r:id="rId10"/>
    <p:sldId id="1319" r:id="rId11"/>
    <p:sldId id="1318" r:id="rId12"/>
    <p:sldId id="1320" r:id="rId13"/>
    <p:sldId id="1321" r:id="rId14"/>
    <p:sldId id="1104" r:id="rId15"/>
    <p:sldId id="1189" r:id="rId16"/>
    <p:sldId id="1310" r:id="rId17"/>
    <p:sldId id="1311" r:id="rId18"/>
    <p:sldId id="1312" r:id="rId19"/>
    <p:sldId id="1203" r:id="rId20"/>
    <p:sldId id="1313" r:id="rId21"/>
    <p:sldId id="1314" r:id="rId22"/>
    <p:sldId id="1315" r:id="rId23"/>
    <p:sldId id="1322" r:id="rId24"/>
    <p:sldId id="1323" r:id="rId25"/>
    <p:sldId id="1324" r:id="rId26"/>
    <p:sldId id="1325" r:id="rId27"/>
    <p:sldId id="1326" r:id="rId28"/>
    <p:sldId id="1327" r:id="rId29"/>
    <p:sldId id="1328" r:id="rId30"/>
    <p:sldId id="1329" r:id="rId31"/>
    <p:sldId id="1330" r:id="rId32"/>
    <p:sldId id="1331" r:id="rId33"/>
    <p:sldId id="1332" r:id="rId34"/>
    <p:sldId id="1333" r:id="rId35"/>
    <p:sldId id="1334" r:id="rId36"/>
    <p:sldId id="1335" r:id="rId37"/>
    <p:sldId id="1336" r:id="rId38"/>
    <p:sldId id="1337" r:id="rId39"/>
    <p:sldId id="1168" r:id="rId40"/>
    <p:sldId id="1169" r:id="rId41"/>
    <p:sldId id="1129" r:id="rId42"/>
    <p:sldId id="1148" r:id="rId43"/>
    <p:sldId id="1170" r:id="rId44"/>
    <p:sldId id="1171" r:id="rId45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7" autoAdjust="0"/>
  </p:normalViewPr>
  <p:slideViewPr>
    <p:cSldViewPr snapToGrid="0">
      <p:cViewPr varScale="1">
        <p:scale>
          <a:sx n="101" d="100"/>
          <a:sy n="101" d="100"/>
        </p:scale>
        <p:origin x="22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058129B6-76B3-441E-B5C6-3B6033CA0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25" y="-123825"/>
            <a:ext cx="11220450" cy="199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5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CA1710006, Lake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6210300"/>
            <a:ext cx="10058400" cy="523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September 22, 2020</a:t>
            </a:r>
          </a:p>
        </p:txBody>
      </p:sp>
    </p:spTree>
    <p:extLst>
      <p:ext uri="{BB962C8B-B14F-4D97-AF65-F5344CB8AC3E}">
        <p14:creationId xmlns:p14="http://schemas.microsoft.com/office/powerpoint/2010/main" val="5548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9-12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141164"/>
              </p:ext>
            </p:extLst>
          </p:nvPr>
        </p:nvGraphicFramePr>
        <p:xfrm>
          <a:off x="133350" y="1847681"/>
          <a:ext cx="11849095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529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15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018">
                  <a:extLst>
                    <a:ext uri="{9D8B030D-6E8A-4147-A177-3AD203B41FA5}">
                      <a16:colId xmlns:a16="http://schemas.microsoft.com/office/drawing/2014/main" val="1014830126"/>
                    </a:ext>
                  </a:extLst>
                </a:gridCol>
                <a:gridCol w="1316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7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09922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290264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77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93594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13-15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15: NaOCl = 5.0 mg/L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404456"/>
              </p:ext>
            </p:extLst>
          </p:nvPr>
        </p:nvGraphicFramePr>
        <p:xfrm>
          <a:off x="133350" y="2179274"/>
          <a:ext cx="11849095" cy="2924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142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1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921">
                  <a:extLst>
                    <a:ext uri="{9D8B030D-6E8A-4147-A177-3AD203B41FA5}">
                      <a16:colId xmlns:a16="http://schemas.microsoft.com/office/drawing/2014/main" val="1014830126"/>
                    </a:ext>
                  </a:extLst>
                </a:gridCol>
                <a:gridCol w="1316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7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09922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290264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10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16-23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692109"/>
              </p:ext>
            </p:extLst>
          </p:nvPr>
        </p:nvGraphicFramePr>
        <p:xfrm>
          <a:off x="133349" y="1777345"/>
          <a:ext cx="11392108" cy="4843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2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30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6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3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26558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436614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252344936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89845441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57846302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433865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35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24-27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214874"/>
              </p:ext>
            </p:extLst>
          </p:nvPr>
        </p:nvGraphicFramePr>
        <p:xfrm>
          <a:off x="133349" y="1777345"/>
          <a:ext cx="11733754" cy="301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177">
                  <a:extLst>
                    <a:ext uri="{9D8B030D-6E8A-4147-A177-3AD203B41FA5}">
                      <a16:colId xmlns:a16="http://schemas.microsoft.com/office/drawing/2014/main" val="2513395510"/>
                    </a:ext>
                  </a:extLst>
                </a:gridCol>
                <a:gridCol w="1193177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520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4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44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5907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490219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1016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166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Photos Available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t the end of 5-minute flocculation (30 RPM) duration. ">
            <a:extLst>
              <a:ext uri="{FF2B5EF4-FFF2-40B4-BE49-F238E27FC236}">
                <a16:creationId xmlns:a16="http://schemas.microsoft.com/office/drawing/2014/main" id="{9753593D-ECA2-4DEA-95F0-1B01EDC5B7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F7539F0-24E3-4ABA-83B5-581D65AB8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900" y="2940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329E44-EC15-47A2-B85A-2AB12EEBA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3800" y="2940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96720D-3EB9-47EF-9BFB-472886C7E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9900" y="2940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723AF3-CEF7-4DC8-9F28-4AB71505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6370" y="31308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6.8 NTU</a:t>
            </a:r>
          </a:p>
        </p:txBody>
      </p:sp>
    </p:spTree>
    <p:extLst>
      <p:ext uri="{BB962C8B-B14F-4D97-AF65-F5344CB8AC3E}">
        <p14:creationId xmlns:p14="http://schemas.microsoft.com/office/powerpoint/2010/main" val="385544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186423"/>
            <a:ext cx="11658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6-10: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iv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7B1D704E-EA4F-4A1D-9DF7-93A552ABD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74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fter 25-minutes of settling, settled water turbidity is taken.">
            <a:extLst>
              <a:ext uri="{FF2B5EF4-FFF2-40B4-BE49-F238E27FC236}">
                <a16:creationId xmlns:a16="http://schemas.microsoft.com/office/drawing/2014/main" id="{23DA847A-1643-4887-8A98-D3010DEEAC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6-10: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D32E56-15D3-4FC9-81AA-9A0551C6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900" y="11306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1.25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FEDFFD-3DFF-413F-91B9-C205BD95A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3800" y="11306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96131B-EB1A-4686-9260-C5BBAC746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9900" y="11306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46B7E6-91AB-4E7E-997E-7347A8803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6370" y="13211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6.8 NTU</a:t>
            </a:r>
          </a:p>
        </p:txBody>
      </p:sp>
    </p:spTree>
    <p:extLst>
      <p:ext uri="{BB962C8B-B14F-4D97-AF65-F5344CB8AC3E}">
        <p14:creationId xmlns:p14="http://schemas.microsoft.com/office/powerpoint/2010/main" val="3318505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03401"/>
            <a:ext cx="11139854" cy="10535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5" name="Picture 4" descr="Image of Clear Lake  and source intake.">
            <a:extLst>
              <a:ext uri="{FF2B5EF4-FFF2-40B4-BE49-F238E27FC236}">
                <a16:creationId xmlns:a16="http://schemas.microsoft.com/office/drawing/2014/main" id="{16629635-6A6C-4A41-93FF-BC50B3FD5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4" name="Picture 3" descr="Schematic of treatment plant processes.">
            <a:extLst>
              <a:ext uri="{FF2B5EF4-FFF2-40B4-BE49-F238E27FC236}">
                <a16:creationId xmlns:a16="http://schemas.microsoft.com/office/drawing/2014/main" id="{5A1F65B2-E6FF-4FEF-99D7-7B06FE622A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3" y="1508622"/>
            <a:ext cx="5455917" cy="15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t the end of 5-minute flocculation (30 RPM) duration. ">
            <a:extLst>
              <a:ext uri="{FF2B5EF4-FFF2-40B4-BE49-F238E27FC236}">
                <a16:creationId xmlns:a16="http://schemas.microsoft.com/office/drawing/2014/main" id="{AC0D42BD-AD38-45BC-84EB-17C5887C6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25D5C8A-CEAC-4D25-A088-15A1C30F0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2475" y="749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2.95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A2CF0B-9E40-4795-AA35-F2DD6E904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9525" y="749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741BE8-5133-44AE-8BC8-525E6397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8117" y="749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5.3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64B6B0-57FF-4595-9AE0-A433EA063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5716" y="749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</p:spTree>
    <p:extLst>
      <p:ext uri="{BB962C8B-B14F-4D97-AF65-F5344CB8AC3E}">
        <p14:creationId xmlns:p14="http://schemas.microsoft.com/office/powerpoint/2010/main" val="408627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E39BE5A-89DC-49B1-A63D-42AEDBB4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74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fter 25-minutes of settling, settled water turbidity is taken.">
            <a:extLst>
              <a:ext uri="{FF2B5EF4-FFF2-40B4-BE49-F238E27FC236}">
                <a16:creationId xmlns:a16="http://schemas.microsoft.com/office/drawing/2014/main" id="{BE211345-1BE8-4A28-99B7-7B7804873A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FFBEAA5-92E7-437C-A02D-FC5F3F656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2475" y="2733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2.95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635F36-A975-43A6-BF49-A8185AF6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9525" y="2733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9ADB91-6A52-4C62-AB5F-E777BB736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8117" y="2733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5.3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FDA468-1A16-45C7-9595-9F2CD4536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5716" y="2733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</p:spTree>
    <p:extLst>
      <p:ext uri="{BB962C8B-B14F-4D97-AF65-F5344CB8AC3E}">
        <p14:creationId xmlns:p14="http://schemas.microsoft.com/office/powerpoint/2010/main" val="787611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13-15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./9800/9890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06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t the end of 5-minute flocculation (30 RPM) duration. ">
            <a:extLst>
              <a:ext uri="{FF2B5EF4-FFF2-40B4-BE49-F238E27FC236}">
                <a16:creationId xmlns:a16="http://schemas.microsoft.com/office/drawing/2014/main" id="{02E0CD53-578D-476E-8DA0-3BC2D2D5B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13-15: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F693711-E9F1-49D2-A86F-68B83EB3E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62050" y="288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4.4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482B6-1EBE-496B-872F-92CF12C05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20150" y="2881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A068B5-AAA4-40AC-A7AA-8643123B9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8355" y="3491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</p:spTree>
    <p:extLst>
      <p:ext uri="{BB962C8B-B14F-4D97-AF65-F5344CB8AC3E}">
        <p14:creationId xmlns:p14="http://schemas.microsoft.com/office/powerpoint/2010/main" val="294400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9CA06BB-F3D7-4C73-B79F-42B68D7BE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317240"/>
            <a:ext cx="1152525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13-15: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8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fter 25-minutes of settling, settled water turbidity is taken.">
            <a:extLst>
              <a:ext uri="{FF2B5EF4-FFF2-40B4-BE49-F238E27FC236}">
                <a16:creationId xmlns:a16="http://schemas.microsoft.com/office/drawing/2014/main" id="{4D386A61-CA24-471A-9964-0045DED342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13-15: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035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16-19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54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t the end of 5-minute flocculation (30 RPM) duration. ">
            <a:extLst>
              <a:ext uri="{FF2B5EF4-FFF2-40B4-BE49-F238E27FC236}">
                <a16:creationId xmlns:a16="http://schemas.microsoft.com/office/drawing/2014/main" id="{E23C7B38-1C60-4AE4-91E5-F2C251BCA2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16-19: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AC0DCAF-21A7-4440-801A-100A50EF8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0550" y="15116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019D8F-A4F1-467F-962F-48C8DC822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3325" y="15116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7DDE8C-C17B-4A8D-B7B8-9AA7D18E3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4650" y="15116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B7710-4FB7-4395-98E1-5416724A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68060" y="15116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979503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34E83F0-A1AF-44F5-AD0F-1E75F00E2D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16-19: After 5 min of settling,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59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36"/>
            <a:ext cx="10515600" cy="120580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September 21,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1" y="1614611"/>
            <a:ext cx="4152899" cy="435133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(evening)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8.62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25.5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70.68%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0.1507/cm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1.31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82.378%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0.0843/cm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P300 UVT/UVA analyzer; calibrated with DI water.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391B78-BDE8-444A-A03E-C958C7EB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924299" y="1646326"/>
            <a:ext cx="35528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8F60C3-1DBE-4742-9AA9-D37F6ADDFAA6}"/>
              </a:ext>
            </a:extLst>
          </p:cNvPr>
          <p:cNvSpPr txBox="1">
            <a:spLocks/>
          </p:cNvSpPr>
          <p:nvPr/>
        </p:nvSpPr>
        <p:spPr>
          <a:xfrm>
            <a:off x="5486401" y="1678041"/>
            <a:ext cx="4152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1.44 NTU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80.9%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0.091/cm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P200 UVT/UVA analyzer; calibrated with Organic free water.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fter 25-minutes of settling, settled water turbidity is taken.">
            <a:extLst>
              <a:ext uri="{FF2B5EF4-FFF2-40B4-BE49-F238E27FC236}">
                <a16:creationId xmlns:a16="http://schemas.microsoft.com/office/drawing/2014/main" id="{35BC36BB-1516-4A67-8D7F-881760C55B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16-19: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D8BEDA-A606-42DA-AE9C-91873054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850" y="2083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24F0A3-9CFD-4172-8525-3B123077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7625" y="2083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BDB89-DF5F-47F7-AA4B-34E36E11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8950" y="2083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429AA-FD19-4C37-AF06-EF9491720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2360" y="2083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3784598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20-23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3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t the end of 5-minute flocculation (30 RPM) duration. ">
            <a:extLst>
              <a:ext uri="{FF2B5EF4-FFF2-40B4-BE49-F238E27FC236}">
                <a16:creationId xmlns:a16="http://schemas.microsoft.com/office/drawing/2014/main" id="{4858CEA4-B629-45A6-823E-C72B58D91C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20-23: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5FF62D9-BA72-4C7F-8E4F-99DB4C3BD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4875" y="36071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FCEC8D-8E1B-467C-B826-F619B466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2875" y="36071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83C10F-6212-4E59-94B6-575ED7CA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0875" y="36071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56FD71-8877-4CAA-A95D-F03058A6A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4100" y="36071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2075949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79C9A21-92EA-4D53-AEBF-010DCAD04D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317240"/>
            <a:ext cx="11582399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20-23: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462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fter 25-minutes of settling, settled water turbidity is taken.">
            <a:extLst>
              <a:ext uri="{FF2B5EF4-FFF2-40B4-BE49-F238E27FC236}">
                <a16:creationId xmlns:a16="http://schemas.microsoft.com/office/drawing/2014/main" id="{B16AE0AE-6422-4F87-81EF-3292C16C0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20-23: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A76024-7441-4A77-8580-A53CBFB62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800" y="36071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C6579A-6742-4DC1-9EBA-A70E7E2E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3800" y="36071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43BD22-5E2B-431E-9444-F7096949E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1800" y="36071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0ACC9C-2A8D-4F6A-B5E0-17B5B69E0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5025" y="36071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2530953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24-27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94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80135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24-27: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ive 1-liter jars at the end of 5-minute flocculation (30 RPM) duration. ">
            <a:extLst>
              <a:ext uri="{FF2B5EF4-FFF2-40B4-BE49-F238E27FC236}">
                <a16:creationId xmlns:a16="http://schemas.microsoft.com/office/drawing/2014/main" id="{9C216EBB-4B6B-4575-A6B5-B089C95C4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213B50-6B57-470D-9994-D8E730691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8175" y="8448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367046-F64A-4142-BB25-12890AB1C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7600" y="8448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F996D1-8F9D-4279-9AE4-BA704C16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7025" y="8448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FFB9D-D008-442B-8231-8B7AE031F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4260" y="8448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2844973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F069EF9-B75C-4F61-84A7-05E32A302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24-27: After 5 min of settling,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04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fter 25-minutes of settling, settled water turbidity is taken.">
            <a:extLst>
              <a:ext uri="{FF2B5EF4-FFF2-40B4-BE49-F238E27FC236}">
                <a16:creationId xmlns:a16="http://schemas.microsoft.com/office/drawing/2014/main" id="{3B80830E-10BE-4C8D-B9D6-F79FF78DA7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24-27: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0EAA61-5734-4585-81B1-C0905EDE9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9150" y="34166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B1E9EA-A88B-486C-AF70-7E078D4C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8575" y="34166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396288-E796-4C40-BBF9-AFB47007E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8000" y="34166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E45E1D-671A-4F31-A34D-0F66CC704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5235" y="34166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920997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1272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Trade Secret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9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8.62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68.5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C9A44325-1F34-4A75-AEA8-E4676AADA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341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3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1-4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339459"/>
              </p:ext>
            </p:extLst>
          </p:nvPr>
        </p:nvGraphicFramePr>
        <p:xfrm>
          <a:off x="133350" y="1847681"/>
          <a:ext cx="11849096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06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95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4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5043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553356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5-8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872158"/>
              </p:ext>
            </p:extLst>
          </p:nvPr>
        </p:nvGraphicFramePr>
        <p:xfrm>
          <a:off x="133350" y="1847681"/>
          <a:ext cx="11849095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078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05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517">
                  <a:extLst>
                    <a:ext uri="{9D8B030D-6E8A-4147-A177-3AD203B41FA5}">
                      <a16:colId xmlns:a16="http://schemas.microsoft.com/office/drawing/2014/main" val="1014830126"/>
                    </a:ext>
                  </a:extLst>
                </a:gridCol>
                <a:gridCol w="1316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7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09922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290264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Adv.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29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3378</Words>
  <Application>Microsoft Office PowerPoint</Application>
  <PresentationFormat>Widescreen</PresentationFormat>
  <Paragraphs>798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Konocti County Water District CA1710006, Lake County, Jar Test</vt:lpstr>
      <vt:lpstr>Konocti County Water District Source Water: Clear Lake Conventional Treatment</vt:lpstr>
      <vt:lpstr>Konocti CWD, September 21, 2020 Source Water Characteristics</vt:lpstr>
      <vt:lpstr>UVT/UVA, pathlength 10 mm</vt:lpstr>
      <vt:lpstr>Applied Coagulants for Jar Testing</vt:lpstr>
      <vt:lpstr>Laboratory Charge Analyzer</vt:lpstr>
      <vt:lpstr>Coagulant Information</vt:lpstr>
      <vt:lpstr>Konocti CWD: Jar Test 1-4 Results Clear Lake Source Water  Flash Mix 200 RPM (30 sec); Floc Mix 30 RPM (5 minutes)</vt:lpstr>
      <vt:lpstr>Konocti CWD: Jar Test 5-8 Results Clear Lake Source Water  Flash Mix 200 RPM (30 sec); Floc Mix 30 RPM (5 minutes)</vt:lpstr>
      <vt:lpstr>Konocti CWD: Jar Test 9-12 Results Clear Lake Source Water  Flash Mix 200 RPM (30 sec); Floc Mix 30 RPM (5 minutes)</vt:lpstr>
      <vt:lpstr>Konocti CWD: Jar Test 13-15 Results Clear Lake Source Water  Flash Mix 200 RPM (30 sec); Floc Mix 30 RPM (5 minutes) Jar 15: NaOCl = 5.0 mg/L</vt:lpstr>
      <vt:lpstr>Konocti CWD: Jar Test 16-23 Results Clear Lake Source Water  Flash Mix 200 RPM (30 sec); Floc Mix 30 RPM (5 minutes)</vt:lpstr>
      <vt:lpstr>Konocti CWD: Jar Test 24-27 Results Clear Lake Source Water  Flash Mix 200 RPM (30 sec); Floc Mix 30 RPM (5 minutes)</vt:lpstr>
      <vt:lpstr>No Photos Available Jars 1-4 Test Flash Mix 30 Sec (200 RPM) Floc Mix 5 min (30 RPM)  Applied Coagulant  9800 </vt:lpstr>
      <vt:lpstr>Jars 5-8 Test Flash Mix 30 Sec (200 RPM) Floc Mix 5 min (30 RPM)  Applied Coagulants  9800/9890 Advanced Coagulant </vt:lpstr>
      <vt:lpstr>Jars 5-8:  End of 5-minute flocculation (30 RPM) duration. </vt:lpstr>
      <vt:lpstr>Jars 6-10: After 5 min of settling, 25 mL is syringed for filterability and %UVT/UVA. </vt:lpstr>
      <vt:lpstr>Jars 6-10: After 25-minutes of settling, settled water turbidity is taken. </vt:lpstr>
      <vt:lpstr>Jars 9-12 Test Flash Mix 30 Sec (200 RPM) Floc Mix 5 min (30 RPM) w/NaOCl  Applied Coagulants  9800/9890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13-15 Test Flash Mix 30 Sec (200 RPM) Floc Mix 5 min (30 RPM) w/NaOCl  Applied Coagulants  Adv Coag./9800/9890 </vt:lpstr>
      <vt:lpstr>Jars 13-15:  End of 5-minute flocculation (30 RPM) duration. </vt:lpstr>
      <vt:lpstr>Jars 13-15: After 5 min of settling, 25 mL is syringed for filterability and %UVT/UVA. </vt:lpstr>
      <vt:lpstr>Jars 13-15: After 25-minutes of settling, settled water turbidity is taken. </vt:lpstr>
      <vt:lpstr>Jars 16-19 Test Flash Mix 30 Sec (200 RPM) Floc Mix 5 min (30 RPM)   Applied Coagulants  9800/9890 </vt:lpstr>
      <vt:lpstr>Jars 16-19:  End of 5-minute flocculation (30 RPM) duration. </vt:lpstr>
      <vt:lpstr>Jars 16-19: After 5 min of settling, 25 mL is syringed for filterability and %UVT/UVA. </vt:lpstr>
      <vt:lpstr>Jars 16-19: After 25-minutes of settling, settled water turbidity is taken. </vt:lpstr>
      <vt:lpstr>Jars 20-23 Test Flash Mix 30 Sec (200 RPM) Floc Mix 5 min (30 RPM)   Applied Coagulant  9890 </vt:lpstr>
      <vt:lpstr>Jars 20-23:  End of 5-minute flocculation (30 RPM) duration. </vt:lpstr>
      <vt:lpstr>Jars 20-23: After 5 min of settling, 25 mL is syringed for filterability and %UVT/UVA. </vt:lpstr>
      <vt:lpstr>Jars 20-23: After 25-minutes of settling, settled water turbidity is taken. </vt:lpstr>
      <vt:lpstr>Jars 24-27 Test Flash Mix 30 Sec (200 RPM) Floc Mix 5 min (30 RPM) w/NaOCl  Applied Coagulant  9890 </vt:lpstr>
      <vt:lpstr>Jars 24-27:  End of 5-minute flocculation (30 RPM) duration. </vt:lpstr>
      <vt:lpstr>Jars 24-27: After 5 min of settling, 25 mL is syringed for filterability and %UVT/UVA. </vt:lpstr>
      <vt:lpstr>Jars 24-27: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County Water District CA1710006, Lake County, Jar Test</dc:title>
  <dc:creator>Schott, Guy@Waterboards</dc:creator>
  <cp:lastModifiedBy>Schott, Guy@Waterboards</cp:lastModifiedBy>
  <cp:revision>1</cp:revision>
  <dcterms:created xsi:type="dcterms:W3CDTF">2020-09-24T19:08:46Z</dcterms:created>
  <dcterms:modified xsi:type="dcterms:W3CDTF">2020-09-24T19:09:53Z</dcterms:modified>
</cp:coreProperties>
</file>