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638" r:id="rId3"/>
    <p:sldId id="266" r:id="rId4"/>
    <p:sldId id="1162" r:id="rId5"/>
    <p:sldId id="1153" r:id="rId6"/>
    <p:sldId id="1163" r:id="rId7"/>
    <p:sldId id="1130" r:id="rId8"/>
    <p:sldId id="1127" r:id="rId9"/>
    <p:sldId id="1164" r:id="rId10"/>
    <p:sldId id="1165" r:id="rId11"/>
    <p:sldId id="953" r:id="rId12"/>
    <p:sldId id="616" r:id="rId13"/>
    <p:sldId id="617" r:id="rId14"/>
    <p:sldId id="1166" r:id="rId15"/>
    <p:sldId id="618" r:id="rId16"/>
    <p:sldId id="619" r:id="rId17"/>
    <p:sldId id="1167" r:id="rId18"/>
    <p:sldId id="621" r:id="rId19"/>
    <p:sldId id="622" r:id="rId20"/>
    <p:sldId id="1168" r:id="rId21"/>
    <p:sldId id="623" r:id="rId22"/>
    <p:sldId id="624" r:id="rId23"/>
    <p:sldId id="1154" r:id="rId24"/>
    <p:sldId id="1155" r:id="rId25"/>
    <p:sldId id="1129" r:id="rId26"/>
    <p:sldId id="1148" r:id="rId27"/>
    <p:sldId id="1156" r:id="rId28"/>
    <p:sldId id="1157" r:id="rId2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Mutual Water Company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CA1710008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18, 2018</a:t>
            </a:r>
          </a:p>
        </p:txBody>
      </p:sp>
      <p:pic>
        <p:nvPicPr>
          <p:cNvPr id="6" name="Picture 5" descr="An image of Four 1-liter jars during flocculation process.">
            <a:extLst>
              <a:ext uri="{FF2B5EF4-FFF2-40B4-BE49-F238E27FC236}">
                <a16:creationId xmlns:a16="http://schemas.microsoft.com/office/drawing/2014/main" id="{59473D69-3E5E-4DBE-8251-28BB419594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55" r="-1" b="6855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09673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Nice MWC, Jar Test 9-16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092080"/>
              </p:ext>
            </p:extLst>
          </p:nvPr>
        </p:nvGraphicFramePr>
        <p:xfrm>
          <a:off x="275208" y="1417252"/>
          <a:ext cx="1180995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928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447674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282046">
                  <a:extLst>
                    <a:ext uri="{9D8B030D-6E8A-4147-A177-3AD203B41FA5}">
                      <a16:colId xmlns:a16="http://schemas.microsoft.com/office/drawing/2014/main" val="2391940800"/>
                    </a:ext>
                  </a:extLst>
                </a:gridCol>
                <a:gridCol w="1093509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638371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312217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0374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5948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0660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4130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37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3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1CB5D21C-01AC-47AC-A033-843E50CD00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E6B49-6E58-4E14-975A-C7ABCB65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425950"/>
            <a:ext cx="11850623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4ABABC-DA6C-4890-8804-4CDF48E42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3048" y="1478119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835BDC-E3A0-4FF8-915A-EBF625407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5696" y="1478121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0BDA9-4A30-468F-9580-4AAC6455C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00024" y="1478120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0CC74E-4947-40CC-943A-6556DF1DA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9952" y="1478119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 NTU</a:t>
            </a:r>
          </a:p>
        </p:txBody>
      </p:sp>
    </p:spTree>
    <p:extLst>
      <p:ext uri="{BB962C8B-B14F-4D97-AF65-F5344CB8AC3E}">
        <p14:creationId xmlns:p14="http://schemas.microsoft.com/office/powerpoint/2010/main" val="369196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602EA265-A06D-4DF6-AA2D-FBFC9AABE1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061BF-0638-41B4-88F1-ABFF2421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95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8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0588B544-8D85-4107-8BB3-E47EB789F4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5341C-18A1-4F52-BDE9-CF5163D4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02" y="425950"/>
            <a:ext cx="11909233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4E7D24-31FB-458F-B30F-C3A8F4CA0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77107" y="1607497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6A6BD1-2D81-45F9-8CC2-694451BE7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74597" y="1607497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92734-46E3-49A4-853D-36BB6910F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8468" y="1607496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D9BF8C-ECB9-4F3A-80EB-93A8E8ACE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2339" y="1607496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</p:spTree>
    <p:extLst>
      <p:ext uri="{BB962C8B-B14F-4D97-AF65-F5344CB8AC3E}">
        <p14:creationId xmlns:p14="http://schemas.microsoft.com/office/powerpoint/2010/main" val="369194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27448A3F-A5B1-41B2-8EE4-D0F72587A5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BE0CB-4F06-4753-9A95-E77D9B57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407A62-E2B3-46D4-A45F-2D8BB1EFA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59725" y="651564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BE5397-C349-4436-9954-32F07B6B9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6538" y="651564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DDD447-1596-451C-AE82-1EE921194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4816" y="651563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580780-35B6-4CFE-9AB3-F973A9089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4272" y="651563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</p:spTree>
    <p:extLst>
      <p:ext uri="{BB962C8B-B14F-4D97-AF65-F5344CB8AC3E}">
        <p14:creationId xmlns:p14="http://schemas.microsoft.com/office/powerpoint/2010/main" val="298651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1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C46BB47F-8470-420A-88A0-755C7338C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2D145-2CA6-41A1-8F46-0233A58C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19" y="425950"/>
            <a:ext cx="11920250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94A6FF-27ED-403F-B6C0-EEC9C26CA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670" y="1285940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88FB27-708B-4700-BB9F-43314B2E2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7999" y="1285939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51CB48-53DB-46D6-8BAC-067B41FA4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85328" y="1285938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09FD40-5629-47FE-9B0A-59021F4E0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0616" y="1285939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</p:spTree>
    <p:extLst>
      <p:ext uri="{BB962C8B-B14F-4D97-AF65-F5344CB8AC3E}">
        <p14:creationId xmlns:p14="http://schemas.microsoft.com/office/powerpoint/2010/main" val="822433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670606C2-63E7-428F-8FAF-F07D5DF26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67E5B-E585-45AC-A3B7-17C7584A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D8A8F41-7D8E-4935-ACAB-3C7D0C52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670" y="645860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735584-E49D-4CA7-87BD-E32E08DFA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8676" y="645859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025970-74BD-4876-91A1-0F0B6279A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2107" y="645858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0.20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9F555-FA91-42D1-8E48-071C316E6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0616" y="645859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</p:spTree>
    <p:extLst>
      <p:ext uri="{BB962C8B-B14F-4D97-AF65-F5344CB8AC3E}">
        <p14:creationId xmlns:p14="http://schemas.microsoft.com/office/powerpoint/2010/main" val="104953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Nice Mutual Water Company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Conventional Treatment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age of Treatment Plant.">
            <a:extLst>
              <a:ext uri="{FF2B5EF4-FFF2-40B4-BE49-F238E27FC236}">
                <a16:creationId xmlns:a16="http://schemas.microsoft.com/office/drawing/2014/main" id="{64F381E4-AED9-424D-BAA5-58BB90B02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10" name="Picture 9" descr="Schematic of treatment processes.">
            <a:extLst>
              <a:ext uri="{FF2B5EF4-FFF2-40B4-BE49-F238E27FC236}">
                <a16:creationId xmlns:a16="http://schemas.microsoft.com/office/drawing/2014/main" id="{C6F578B9-1138-4686-960B-B565E717A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357" y="321733"/>
            <a:ext cx="70008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1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E2668B14-9966-4098-88CA-FC3CB758B0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13465-98CC-4B66-99E0-BB2A6612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53" y="425950"/>
            <a:ext cx="11887200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3A2BA6-4AAB-4587-A279-DFE62CB56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9654" y="1291567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565A5E-247C-4487-81E7-86A501A74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6269" y="1291567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5B6884-8066-4B6C-A84A-F97264F09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2884" y="1291567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3655C-6E20-42D1-9D15-A72EEB61E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19499" y="1291567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</p:spTree>
    <p:extLst>
      <p:ext uri="{BB962C8B-B14F-4D97-AF65-F5344CB8AC3E}">
        <p14:creationId xmlns:p14="http://schemas.microsoft.com/office/powerpoint/2010/main" val="225258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4FBF43DC-915F-4523-9D6C-0E32B4C895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598A1-B7C7-4C66-B607-65516CBC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08B7FB-4C87-450C-896E-66CA24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9654" y="50518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538B0-AB3E-458A-8ECC-20D33396C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6269" y="50518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FDE6A5-FE84-4C90-91FF-366FE2B0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2884" y="50518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B5322-316E-4D3E-841A-F34B35294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19499" y="50518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</p:spTree>
    <p:extLst>
      <p:ext uri="{BB962C8B-B14F-4D97-AF65-F5344CB8AC3E}">
        <p14:creationId xmlns:p14="http://schemas.microsoft.com/office/powerpoint/2010/main" val="3642277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380339"/>
            <a:ext cx="11007571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2"/>
            <a:ext cx="5006336" cy="1076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of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3" y="2278173"/>
            <a:ext cx="11729690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Mutual Water Company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Lake Source and Treatment Plant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mage of pier and source intake.">
            <a:extLst>
              <a:ext uri="{FF2B5EF4-FFF2-40B4-BE49-F238E27FC236}">
                <a16:creationId xmlns:a16="http://schemas.microsoft.com/office/drawing/2014/main" id="{0F29928E-78B7-466B-AA3B-762D98F89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443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8" name="Picture 7" descr="Image of Treatment Plant Site">
            <a:extLst>
              <a:ext uri="{FF2B5EF4-FFF2-40B4-BE49-F238E27FC236}">
                <a16:creationId xmlns:a16="http://schemas.microsoft.com/office/drawing/2014/main" id="{482D7DB5-BAED-470E-AA24-E36BD33E73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05" r="2" b="14596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95A4-60C7-418E-83CB-D2165600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Mutual Water Company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December 18, 2018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and Treated Water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C8DE-4D7B-4DCF-8F8F-1BED0818B9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Charateristics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11 NTU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Particles &gt; 2.0 um: 19,800/mL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8.05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80.1%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0.096/cm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1775A-B343-4541-B560-B763B179C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Treated Post GAC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0.05 NTU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Particles &gt; 2.0 um: 21/mL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1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95A4-60C7-418E-83CB-D2165600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Coagulants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C8DE-4D7B-4DCF-8F8F-1BED0818B9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1775A-B343-4541-B560-B763B179C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Proprietary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0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212104"/>
            <a:ext cx="7040724" cy="645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7147256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7.93 - 8.05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27.3 - 30.5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2) Source pH: 8.07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 2.2 mg/L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31.8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3) Source pH: 7.96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37 mg/L as product</a:t>
            </a:r>
          </a:p>
        </p:txBody>
      </p:sp>
      <p:pic>
        <p:nvPicPr>
          <p:cNvPr id="6" name="Picture 5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C54DC114-E366-456D-832C-E631A89DEA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523" y="74247"/>
            <a:ext cx="4987583" cy="66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09673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Nice MWC, Jar Test 1-8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673074"/>
              </p:ext>
            </p:extLst>
          </p:nvPr>
        </p:nvGraphicFramePr>
        <p:xfrm>
          <a:off x="275208" y="1417252"/>
          <a:ext cx="1180995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362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579240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282046">
                  <a:extLst>
                    <a:ext uri="{9D8B030D-6E8A-4147-A177-3AD203B41FA5}">
                      <a16:colId xmlns:a16="http://schemas.microsoft.com/office/drawing/2014/main" val="2391940800"/>
                    </a:ext>
                  </a:extLst>
                </a:gridCol>
                <a:gridCol w="1093509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638371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312217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190374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205948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310660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64130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49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2214</Words>
  <Application>Microsoft Office PowerPoint</Application>
  <PresentationFormat>Widescreen</PresentationFormat>
  <Paragraphs>477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Nice Mutual Water Company CA1710008 Lake County Jar Test</vt:lpstr>
      <vt:lpstr>Nice Mutual Water Company Source Water: Clear Lake Conventional Treatment</vt:lpstr>
      <vt:lpstr>Nice Mutual Water Company Clear Lake Source and Treatment Plant</vt:lpstr>
      <vt:lpstr>Nice Mutual Water Company, December 18, 2018 Clear Lake Source and Treated Water Characteristics</vt:lpstr>
      <vt:lpstr>UVT/UVA</vt:lpstr>
      <vt:lpstr>Coagulants Used for Jar Testing</vt:lpstr>
      <vt:lpstr>Laboratory Charge Analyzer</vt:lpstr>
      <vt:lpstr>Coagulant Information</vt:lpstr>
      <vt:lpstr>Nice MWC, Jar Test 1-8 Results</vt:lpstr>
      <vt:lpstr>Nice MWC, Jar Test 9-16 Results Flash Mix 60 sec (200 RPM)</vt:lpstr>
      <vt:lpstr>Jars 1-4 Test Flash Mix 60 Sec (200 RPM) Floc Mix 5 min (30 RPM)  Applied Coagulant  9800 w/NaOCl </vt:lpstr>
      <vt:lpstr>Jars 1-4:  End of 5-minute flocculation (30 RPM) duration. After 5 min of settling, 25 mL is decanted for filterability and %UVT/UVA. </vt:lpstr>
      <vt:lpstr>Jars 1-4: After 25-minutes of settling, settled water turbidity is taken. </vt:lpstr>
      <vt:lpstr>Jars 5-8 Test Flash Mix 60 Sec (200 RPM) Floc Mix 5 min (30 RPM)  Applied Coagulant  9800 w/NaOCl </vt:lpstr>
      <vt:lpstr>Jars 5-8:  End of 5-minute flocculation (30 RPM) duration. After 5 min of settling, 25 mL is decanted for filterability and %UVT/UVA. </vt:lpstr>
      <vt:lpstr>Jars 5-8: After 25-minutes of settling, settled water turbidity is taken. </vt:lpstr>
      <vt:lpstr>Jars 9-12 Test Flash Mix 60 Sec (200 RPM) Floc Mix 5 min (30 RPM)  Applied Coagulant  9800 w/NaOCl </vt:lpstr>
      <vt:lpstr>Jars 9-12:  End of 5-minute flocculation (30 RPM) duration. After 5 min of settling, 25 mL is decanted for filterability and %UVT/UVA. </vt:lpstr>
      <vt:lpstr>Jars 9-12: After 25-minutes of settling, settled water turbidity is taken. </vt:lpstr>
      <vt:lpstr>Jars 13-16 Test Flash Mix 60 Sec (200 RPM) Floc Mix 5 min (30 RPM)  Applied Coagulants  9800/9890 w/NaOCl </vt:lpstr>
      <vt:lpstr>Jars 13-16:  End of 5-minute flocculation (30 RPM) duration. After 5 min of settling, 25 mL is decanted for filterability and %UVT/UVA. </vt:lpstr>
      <vt:lpstr>Jars 13-16: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 Mutual Water Company CA1710008 Lake County Jar Test</dc:title>
  <dc:creator>Schott, Guy@Waterboards</dc:creator>
  <cp:lastModifiedBy>Schott, Guy@Waterboards</cp:lastModifiedBy>
  <cp:revision>1</cp:revision>
  <dcterms:created xsi:type="dcterms:W3CDTF">2020-05-11T17:59:27Z</dcterms:created>
  <dcterms:modified xsi:type="dcterms:W3CDTF">2020-05-11T18:05:30Z</dcterms:modified>
</cp:coreProperties>
</file>