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638" r:id="rId3"/>
    <p:sldId id="266" r:id="rId4"/>
    <p:sldId id="1162" r:id="rId5"/>
    <p:sldId id="1153" r:id="rId6"/>
    <p:sldId id="1163" r:id="rId7"/>
    <p:sldId id="1130" r:id="rId8"/>
    <p:sldId id="1127" r:id="rId9"/>
    <p:sldId id="1164" r:id="rId10"/>
    <p:sldId id="1165" r:id="rId11"/>
    <p:sldId id="1166" r:id="rId12"/>
    <p:sldId id="1167" r:id="rId13"/>
    <p:sldId id="953" r:id="rId14"/>
    <p:sldId id="585" r:id="rId15"/>
    <p:sldId id="606" r:id="rId16"/>
    <p:sldId id="1168" r:id="rId17"/>
    <p:sldId id="607" r:id="rId18"/>
    <p:sldId id="608" r:id="rId19"/>
    <p:sldId id="1169" r:id="rId20"/>
    <p:sldId id="609" r:id="rId21"/>
    <p:sldId id="610" r:id="rId22"/>
    <p:sldId id="1170" r:id="rId23"/>
    <p:sldId id="611" r:id="rId24"/>
    <p:sldId id="612" r:id="rId25"/>
    <p:sldId id="1171" r:id="rId26"/>
    <p:sldId id="614" r:id="rId27"/>
    <p:sldId id="615" r:id="rId28"/>
    <p:sldId id="1154" r:id="rId29"/>
    <p:sldId id="1155" r:id="rId30"/>
    <p:sldId id="1129" r:id="rId31"/>
    <p:sldId id="1148" r:id="rId32"/>
    <p:sldId id="1156" r:id="rId33"/>
    <p:sldId id="1157" r:id="rId34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4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5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700">
                <a:latin typeface="Arial" panose="020B0604020202020204" pitchFamily="34" charset="0"/>
                <a:cs typeface="Arial" panose="020B0604020202020204" pitchFamily="34" charset="0"/>
              </a:rPr>
              <a:t>Mt Konocti Mutual Water Company</a:t>
            </a:r>
            <a:br>
              <a:rPr lang="en-US" sz="4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>
                <a:latin typeface="Arial" panose="020B0604020202020204" pitchFamily="34" charset="0"/>
                <a:cs typeface="Arial" panose="020B0604020202020204" pitchFamily="34" charset="0"/>
              </a:rPr>
              <a:t>CA1710014</a:t>
            </a:r>
            <a:br>
              <a:rPr lang="en-US" sz="4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4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endParaRPr lang="en-US" sz="4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December 2,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n image of Four 1-liter jars during flocculation process.">
            <a:extLst>
              <a:ext uri="{FF2B5EF4-FFF2-40B4-BE49-F238E27FC236}">
                <a16:creationId xmlns:a16="http://schemas.microsoft.com/office/drawing/2014/main" id="{16FF5031-F557-408E-912C-A3DB609F36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85" r="14734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Mt Konocti MWC, Jar Test 9-12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411855"/>
              </p:ext>
            </p:extLst>
          </p:nvPr>
        </p:nvGraphicFramePr>
        <p:xfrm>
          <a:off x="155448" y="1417252"/>
          <a:ext cx="11951210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698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624056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541397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124540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124540">
                  <a:extLst>
                    <a:ext uri="{9D8B030D-6E8A-4147-A177-3AD203B41FA5}">
                      <a16:colId xmlns:a16="http://schemas.microsoft.com/office/drawing/2014/main" val="3256422989"/>
                    </a:ext>
                  </a:extLst>
                </a:gridCol>
                <a:gridCol w="1483231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318427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684866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49455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00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Mt Konocti MWC, Jar Test 13-16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26331"/>
              </p:ext>
            </p:extLst>
          </p:nvPr>
        </p:nvGraphicFramePr>
        <p:xfrm>
          <a:off x="155448" y="1417252"/>
          <a:ext cx="11951210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698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557870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232507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124540">
                  <a:extLst>
                    <a:ext uri="{9D8B030D-6E8A-4147-A177-3AD203B41FA5}">
                      <a16:colId xmlns:a16="http://schemas.microsoft.com/office/drawing/2014/main" val="3256422989"/>
                    </a:ext>
                  </a:extLst>
                </a:gridCol>
                <a:gridCol w="1483231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318427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684866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49455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49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Mt Konocti MWC, Jar Test 17-20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63725"/>
              </p:ext>
            </p:extLst>
          </p:nvPr>
        </p:nvGraphicFramePr>
        <p:xfrm>
          <a:off x="155448" y="1417252"/>
          <a:ext cx="11951210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698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557870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232507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124540">
                  <a:extLst>
                    <a:ext uri="{9D8B030D-6E8A-4147-A177-3AD203B41FA5}">
                      <a16:colId xmlns:a16="http://schemas.microsoft.com/office/drawing/2014/main" val="3256422989"/>
                    </a:ext>
                  </a:extLst>
                </a:gridCol>
                <a:gridCol w="1483231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318427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684866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49455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27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3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5FAD2B43-42C6-4502-A9FD-1FFCBDB78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F0F3E9-F775-48F6-9611-DBF608BE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5317240"/>
            <a:ext cx="11556694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60BE549-B92E-417B-A34E-DDA8FE35E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1577" y="58965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87F7A-051C-4765-B12B-678A599A2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4581" y="58965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8B9C40-1108-4BE2-8DA8-2FA7157F7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0673" y="58965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2018BE-01B3-4D2F-B73A-5D3D25221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38978" y="58965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</p:spTree>
    <p:extLst>
      <p:ext uri="{BB962C8B-B14F-4D97-AF65-F5344CB8AC3E}">
        <p14:creationId xmlns:p14="http://schemas.microsoft.com/office/powerpoint/2010/main" val="63508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1453AB1D-219C-45E3-B78D-D05B82E963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E8984-FBD2-433C-A863-84DDFBE6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BCCFC1-6834-4465-BDE4-B7BB04ADB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52929" y="116253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1F684F-D282-41E1-B633-1F03770DE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49154" y="116253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E57CD0-BD9F-4DAB-8F70-D8C067239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78636" y="116253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58CB1B-DD35-4D9D-AA4C-E79AC40C2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87277" y="116253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</p:spTree>
    <p:extLst>
      <p:ext uri="{BB962C8B-B14F-4D97-AF65-F5344CB8AC3E}">
        <p14:creationId xmlns:p14="http://schemas.microsoft.com/office/powerpoint/2010/main" val="252383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1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AEAB3359-DB92-414E-B66A-FF78BF5CDE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04611-9A37-411E-94A9-27FF477A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3" y="5361308"/>
            <a:ext cx="11578726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043FC3-C99B-4A57-BEFF-8C1C1850C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236" y="44971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8D992-280C-431D-A2E0-C925BDE66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61396" y="44971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3E22E4-2334-44F7-AACD-434ADB4BB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0220" y="44971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1BAF45-DE6A-497A-86CD-8124D112A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9044" y="44971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244025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5381A48F-F955-4171-B736-42C9079C63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17E5C-B4D6-419C-8A1D-D6DFF760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94AB75-37E8-46D5-8781-22EC4381C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6335" y="83078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CD9B61-FC40-47FB-952B-921F9D359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0719" y="8307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352AE2-087D-4E81-A10C-9BAE60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3271" y="83078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D8FC21-DB31-413B-9AC8-A6A1C8BD5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5658" y="83078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103693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7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Mt Konocti Mutual Water Company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Conventional Treatment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mage of upflow clarifier.">
            <a:extLst>
              <a:ext uri="{FF2B5EF4-FFF2-40B4-BE49-F238E27FC236}">
                <a16:creationId xmlns:a16="http://schemas.microsoft.com/office/drawing/2014/main" id="{EF78B69F-46F5-4D3B-9A36-E14716F82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24" name="Picture 23" descr="Schematic of treatment plant processes.">
            <a:extLst>
              <a:ext uri="{FF2B5EF4-FFF2-40B4-BE49-F238E27FC236}">
                <a16:creationId xmlns:a16="http://schemas.microsoft.com/office/drawing/2014/main" id="{85FF125C-E5F7-41B0-AEA0-BA150B252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357" y="321733"/>
            <a:ext cx="7070438" cy="26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F23DC16D-32A0-4CDB-84DC-2FDBA68B4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355E4-7B72-4663-8490-06FCF160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7" y="425950"/>
            <a:ext cx="11710930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F71996D-5B16-47F8-9F53-E1A10075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799" y="118139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BA16A4-F053-4267-8790-945451AD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8350" y="1181394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23B253-03B7-4411-A4AD-6F02C40EF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0480" y="1181393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1F12E1-B748-4E8E-A9D7-EAF838742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25329" y="1181392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</p:spTree>
    <p:extLst>
      <p:ext uri="{BB962C8B-B14F-4D97-AF65-F5344CB8AC3E}">
        <p14:creationId xmlns:p14="http://schemas.microsoft.com/office/powerpoint/2010/main" val="3130082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33D8E146-F5B7-446C-89AB-174A239158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A81D3-2B60-41B9-B355-538A2B83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9E03B4-AA30-4789-A150-6BB10450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4968" y="1265014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84FEB9-FB0D-4B3B-9287-7B628A19F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8519" y="1265013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78B552-0C96-466C-B996-C33A6A618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07428" y="1265012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FF03C1-5CB3-489B-8150-CB46B5521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92277" y="1265011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</p:spTree>
    <p:extLst>
      <p:ext uri="{BB962C8B-B14F-4D97-AF65-F5344CB8AC3E}">
        <p14:creationId xmlns:p14="http://schemas.microsoft.com/office/powerpoint/2010/main" val="1884739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26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42B0948B-E448-4FA3-910A-C0EE74E3E3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4F6BF-C7DE-487E-A813-32953A37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1" y="425950"/>
            <a:ext cx="11699913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131B01-5C7F-4102-8C99-F739E2DB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469" y="129317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7B0808-D1D4-4025-BBE2-C56900B90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1315" y="129317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71906F-7201-48F2-BE52-5441A45AF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5454" y="129317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DBB16-DC86-4C94-937D-3918CEA9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32311" y="129317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</p:spTree>
    <p:extLst>
      <p:ext uri="{BB962C8B-B14F-4D97-AF65-F5344CB8AC3E}">
        <p14:creationId xmlns:p14="http://schemas.microsoft.com/office/powerpoint/2010/main" val="2198623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9F8D0B73-65C4-44BE-9BA3-D29A0F0BC0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FF436-2CA8-463B-94DF-5BA7EAA7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61308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701D3F-14A1-4093-9267-653B4631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9197" y="46426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76A70B-8A3A-4159-AED0-4C3B8934F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65043" y="46426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142097-E110-4257-B335-AFE795514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9182" y="46426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B8D8F-3FA4-4355-8E3D-2F74265C8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6039" y="46426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</p:spTree>
    <p:extLst>
      <p:ext uri="{BB962C8B-B14F-4D97-AF65-F5344CB8AC3E}">
        <p14:creationId xmlns:p14="http://schemas.microsoft.com/office/powerpoint/2010/main" val="2016206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09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FA5FF371-0166-4816-96F5-362F96D542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030BF-79C9-44E8-94F8-23E6F9D7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0" y="425950"/>
            <a:ext cx="11810081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EE1598-9BFF-4D73-A31B-3118F9281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994" y="142753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F6F9F7-D63C-4BD7-B1A8-91080338B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3182" y="142753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8718E-9EC3-429E-905D-9D176E92A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5313" y="121209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05AC72-A919-4706-879A-506525F00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32211" y="121209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2882724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9B4DC3DF-9CB8-43E2-A6C2-F80FA7670B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4E9B7-2F85-4455-BE15-415A79F0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AE2113-2FF2-463C-8C36-67CE680C9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2210" y="1180648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78287-B9D8-42B8-A1E8-CB9A33E59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73222" y="119893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3AD77-6FB6-4AA4-A967-D984070F2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4457" y="1184661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FD2D21-AB93-47D0-84A8-3E5A59CD5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9331" y="1157229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2142551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380339"/>
            <a:ext cx="11007571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2"/>
            <a:ext cx="5006336" cy="1076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Mt Konocti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Mutual Water Company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age of Clear Lake source intake.">
            <a:extLst>
              <a:ext uri="{FF2B5EF4-FFF2-40B4-BE49-F238E27FC236}">
                <a16:creationId xmlns:a16="http://schemas.microsoft.com/office/drawing/2014/main" id="{5062F78B-B0F0-47B7-964D-A1B65C1AA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59" r="9389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9" name="Picture 8" descr="Image of treatment plant site.">
            <a:extLst>
              <a:ext uri="{FF2B5EF4-FFF2-40B4-BE49-F238E27FC236}">
                <a16:creationId xmlns:a16="http://schemas.microsoft.com/office/drawing/2014/main" id="{9D78D66C-82D4-4327-A975-9DC326B4BAC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54" r="2" b="13547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4578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of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3" y="2278173"/>
            <a:ext cx="11729690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95A4-60C7-418E-83CB-D2165600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Konocti Mutual Water Company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December 2, 2018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C8DE-4D7B-4DCF-8F8F-1BED0818B9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Charateristics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2.2 NTU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Particles &gt; 2.0 um: 10,137/mL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7.8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82.7%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0.082/cm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1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95A4-60C7-418E-83CB-D2165600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Coagulants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C8DE-4D7B-4DCF-8F8F-1BED0818B9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% Active 48.2%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SG = 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1775A-B343-4541-B560-B763B179C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0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212104"/>
            <a:ext cx="7040724" cy="645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6611489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7.89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27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2) Source pH: 7.89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 4 mg/L of 9890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11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3) Source pH: 7.89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 50 mg/L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reduce pH to 6.58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Alum: 50 mg/L </a:t>
            </a:r>
          </a:p>
        </p:txBody>
      </p:sp>
      <p:pic>
        <p:nvPicPr>
          <p:cNvPr id="5" name="Picture 4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E3A5B43F-ABE5-43E1-AC8A-C2407204C6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067" y="57447"/>
            <a:ext cx="5066421" cy="67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is reported as Alum.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Mt Konocti MWC, Jar Test 1-8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087322"/>
              </p:ext>
            </p:extLst>
          </p:nvPr>
        </p:nvGraphicFramePr>
        <p:xfrm>
          <a:off x="275208" y="1417252"/>
          <a:ext cx="11078592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002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661846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577263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150707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517744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349105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724070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80855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0374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5948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0660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4130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9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2672</Words>
  <Application>Microsoft Office PowerPoint</Application>
  <PresentationFormat>Widescreen</PresentationFormat>
  <Paragraphs>631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Mt Konocti Mutual Water Company CA1710014 Lake County Jar Test</vt:lpstr>
      <vt:lpstr>Mt Konocti Mutual Water Company Source Water: Clear Lake Conventional Treatment</vt:lpstr>
      <vt:lpstr>Mt Konocti  Mutual Water Company</vt:lpstr>
      <vt:lpstr>Mt Konocti Mutual Water Company, December 2, 2018 Clear Lake Source Water Characteristics</vt:lpstr>
      <vt:lpstr>UVT/UVA</vt:lpstr>
      <vt:lpstr>Coagulants Used for Jar Testing</vt:lpstr>
      <vt:lpstr>Laboratory Charge Analyzer</vt:lpstr>
      <vt:lpstr>Coagulant Information</vt:lpstr>
      <vt:lpstr>Mt Konocti MWC, Jar Test 1-8 Results</vt:lpstr>
      <vt:lpstr>Mt Konocti MWC, Jar Test 9-12 Results</vt:lpstr>
      <vt:lpstr>Mt Konocti MWC, Jar Test 13-16 Results</vt:lpstr>
      <vt:lpstr>Mt Konocti MWC, Jar Test 17-20 Results Flash Mix 60 sec (200 RPM)</vt:lpstr>
      <vt:lpstr>Jars 1-4 Test Flash Mix 60 Sec (200 RPM) Floc Mix 5 min (30 RPM)  Applied Coagulant  9800 </vt:lpstr>
      <vt:lpstr>Jars 1-4:  End of 5-minute flocculation (30 RPM) duration. After 5 min of settling, 25 mL is decanted for filterability and %UVT/UVA. </vt:lpstr>
      <vt:lpstr>Jars 1-4: After 25-minutes of settling, settled water turbidity is taken. </vt:lpstr>
      <vt:lpstr>Jars 5-8 Test Flash Mix 60 Sec (200 RPM) Floc Mix 5 min (30 RPM)  Applied Coagulant  9800 </vt:lpstr>
      <vt:lpstr>Jars 5-8:  End of 5-minute flocculation (30 RPM) duration. After 5 min of settling, 25 mL is decanted for filterability and %UVT/UVA. </vt:lpstr>
      <vt:lpstr>Jars 5-8: After 25-minutes of settling, settled water turbidity is taken. </vt:lpstr>
      <vt:lpstr>Jars 9-12 Test Flash Mix 60 Sec (200 RPM) Floc Mix 5 min (30 RPM)  Applied Coagulants  9800/9890 </vt:lpstr>
      <vt:lpstr>Jars 9-12:  End of 5-minute flocculation (30 RPM) duration. After 5 min of settling, 25 mL is decanted for filterability and %UVT/UVA. </vt:lpstr>
      <vt:lpstr>Jars 9-12: After 25-minutes of settling, settled water turbidity is taken. </vt:lpstr>
      <vt:lpstr>Jars 13-16 Test Flash Mix 60 Sec (200 RPM) Floc Mix 5 min (30 RPM)  Applied Coagulant  Alum w/H2SO4 </vt:lpstr>
      <vt:lpstr>Jars 13-16:  End of 5-minute flocculation (30 RPM) duration. After 5 min of settling, 25 mL is decanted for filterability and %UVT/UVA. </vt:lpstr>
      <vt:lpstr>Jars 13-16: After 25-minutes of settling, settled water turbidity is taken. </vt:lpstr>
      <vt:lpstr>Jars 17-20 Test Flash Mix 60 Sec (200 RPM) Floc Mix 5 min (30 RPM)  Applied Coagulants  9800/9890 w/NaOCl </vt:lpstr>
      <vt:lpstr>Jars 17-20:  End of 5-minute flocculation (30 RPM) duration. After 5 min of settling, 25 mL is decanted for filterability and %UVT/UVA. </vt:lpstr>
      <vt:lpstr>Jars 17-20: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 Konocti Mutual Water Company CA1710014 Lake County Jar Test</dc:title>
  <dc:creator>Schott, Guy@Waterboards</dc:creator>
  <cp:lastModifiedBy>Schott, Guy@Waterboards</cp:lastModifiedBy>
  <cp:revision>2</cp:revision>
  <dcterms:created xsi:type="dcterms:W3CDTF">2020-05-11T19:19:00Z</dcterms:created>
  <dcterms:modified xsi:type="dcterms:W3CDTF">2020-05-11T19:21:21Z</dcterms:modified>
</cp:coreProperties>
</file>