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1082" r:id="rId3"/>
    <p:sldId id="1558" r:id="rId4"/>
    <p:sldId id="1524" r:id="rId5"/>
    <p:sldId id="1541" r:id="rId6"/>
    <p:sldId id="1322" r:id="rId7"/>
    <p:sldId id="1496" r:id="rId8"/>
    <p:sldId id="294" r:id="rId9"/>
    <p:sldId id="1526" r:id="rId10"/>
    <p:sldId id="1127" r:id="rId11"/>
    <p:sldId id="874" r:id="rId12"/>
    <p:sldId id="1559" r:id="rId13"/>
    <p:sldId id="1560" r:id="rId14"/>
    <p:sldId id="1561" r:id="rId15"/>
    <p:sldId id="1562" r:id="rId16"/>
    <p:sldId id="1546" r:id="rId17"/>
    <p:sldId id="1544" r:id="rId18"/>
    <p:sldId id="1394" r:id="rId19"/>
    <p:sldId id="1395" r:id="rId20"/>
    <p:sldId id="1500" r:id="rId21"/>
    <p:sldId id="1389" r:id="rId22"/>
    <p:sldId id="1390" r:id="rId23"/>
    <p:sldId id="1399" r:id="rId24"/>
    <p:sldId id="1547" r:id="rId25"/>
    <p:sldId id="1401" r:id="rId26"/>
    <p:sldId id="1402" r:id="rId27"/>
    <p:sldId id="1403" r:id="rId28"/>
    <p:sldId id="1563" r:id="rId29"/>
    <p:sldId id="1410" r:id="rId30"/>
    <p:sldId id="1411" r:id="rId31"/>
    <p:sldId id="1412" r:id="rId32"/>
    <p:sldId id="1564" r:id="rId33"/>
    <p:sldId id="1423" r:id="rId34"/>
    <p:sldId id="1424" r:id="rId35"/>
    <p:sldId id="1425" r:id="rId36"/>
    <p:sldId id="1551" r:id="rId37"/>
    <p:sldId id="1453" r:id="rId38"/>
    <p:sldId id="1454" r:id="rId39"/>
    <p:sldId id="1455" r:id="rId40"/>
    <p:sldId id="1154" r:id="rId41"/>
    <p:sldId id="1155" r:id="rId42"/>
    <p:sldId id="1129" r:id="rId43"/>
    <p:sldId id="1148" r:id="rId44"/>
    <p:sldId id="1156" r:id="rId45"/>
    <p:sldId id="1157" r:id="rId4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5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Konocti Harbor Resort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CA1710016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April 23, 2021</a:t>
            </a:r>
          </a:p>
        </p:txBody>
      </p:sp>
      <p:pic>
        <p:nvPicPr>
          <p:cNvPr id="6" name="Picture 5" descr="Image of 4 jars during flocculation.">
            <a:extLst>
              <a:ext uri="{FF2B5EF4-FFF2-40B4-BE49-F238E27FC236}">
                <a16:creationId xmlns:a16="http://schemas.microsoft.com/office/drawing/2014/main" id="{CE224376-2BF3-4FC9-9974-DE29A3457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Resort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979432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Resort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26854"/>
              </p:ext>
            </p:extLst>
          </p:nvPr>
        </p:nvGraphicFramePr>
        <p:xfrm>
          <a:off x="110837" y="1432628"/>
          <a:ext cx="1178579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Resort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13 - 16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083407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1955033696"/>
                    </a:ext>
                  </a:extLst>
                </a:gridCol>
                <a:gridCol w="188356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8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9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369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3A52E8-A49C-4AC8-A1F5-358161F209E3}"/>
              </a:ext>
            </a:extLst>
          </p:cNvPr>
          <p:cNvSpPr txBox="1"/>
          <p:nvPr/>
        </p:nvSpPr>
        <p:spPr>
          <a:xfrm>
            <a:off x="110837" y="4876800"/>
            <a:ext cx="10800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added and floc at 20 RPM for 75 minutes.  At the end of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 period, coagulant was then added, flash and floc at 20 RPM for 5 minutes.</a:t>
            </a:r>
          </a:p>
        </p:txBody>
      </p:sp>
    </p:spTree>
    <p:extLst>
      <p:ext uri="{BB962C8B-B14F-4D97-AF65-F5344CB8AC3E}">
        <p14:creationId xmlns:p14="http://schemas.microsoft.com/office/powerpoint/2010/main" val="285999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Resort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109263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1955033696"/>
                    </a:ext>
                  </a:extLst>
                </a:gridCol>
                <a:gridCol w="188356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8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9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369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3A52E8-A49C-4AC8-A1F5-358161F209E3}"/>
              </a:ext>
            </a:extLst>
          </p:cNvPr>
          <p:cNvSpPr txBox="1"/>
          <p:nvPr/>
        </p:nvSpPr>
        <p:spPr>
          <a:xfrm>
            <a:off x="110837" y="4876800"/>
            <a:ext cx="8667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coagulant were added at the same time 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floc at 20 RPM for 5 minutes.</a:t>
            </a:r>
          </a:p>
        </p:txBody>
      </p:sp>
    </p:spTree>
    <p:extLst>
      <p:ext uri="{BB962C8B-B14F-4D97-AF65-F5344CB8AC3E}">
        <p14:creationId xmlns:p14="http://schemas.microsoft.com/office/powerpoint/2010/main" val="141320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Resort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21 - 24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202348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1955033696"/>
                    </a:ext>
                  </a:extLst>
                </a:gridCol>
                <a:gridCol w="188356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8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9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369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06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7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79EC1CB4-90BD-498F-927C-7F331F3EE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9338A0-53EB-4C4D-8C3F-11D7B5094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845" y="2300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0FE70-5D53-46E5-8944-7C8A6AB5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726" y="2300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2FF05-2944-47B0-976B-D287C0FD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7607" y="2300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06596-F3BA-41A7-840C-9CFB9BC4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3876" y="23004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352888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531" y="5186423"/>
            <a:ext cx="11168742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C0A256A-1A61-4ABD-8C27-BD7911DE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C17D232-2E61-41C3-A10B-8415AE300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CB25B9-D886-4830-9FC8-86A20E003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845" y="24797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A52E5-21F8-4279-905A-44368C1E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726" y="24797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35C1D-9B41-48D0-A2AF-715EFA3D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7607" y="24797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D3E6F-0B88-4E19-8A53-3A9AD3DD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3876" y="24797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629266"/>
            <a:ext cx="400856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Water Characteristics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23,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831" y="2438400"/>
            <a:ext cx="4270742" cy="4065037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7.98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2.56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D-UVT: 87.7%,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  <a:endParaRPr lang="en-US" sz="2400" dirty="0"/>
          </a:p>
        </p:txBody>
      </p:sp>
      <p:pic>
        <p:nvPicPr>
          <p:cNvPr id="5" name="Content Placeholder 4" descr="Image of a body of water, Clear Lake.">
            <a:extLst>
              <a:ext uri="{FF2B5EF4-FFF2-40B4-BE49-F238E27FC236}">
                <a16:creationId xmlns:a16="http://schemas.microsoft.com/office/drawing/2014/main" id="{A249D72C-40AF-4989-9AE0-62D7C04E8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5F3223EE-DF9E-4C3C-9975-C5DD1E917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332D9B-B00F-40E9-99B4-AE5C8A774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5740" y="4625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B167B-D33F-48B9-8CB9-D6B8F29E8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7997" y="4625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5292D-F30E-404A-85C1-AAD259F62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6947" y="4625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C141E4-F4CF-4FA1-A9FD-B9D057C7D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8886" y="4625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629" y="5186423"/>
            <a:ext cx="11635273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83C7DDB-513D-4904-94E6-774EC82FB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C24BEB1-7103-4AC4-995C-F42A55067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5DD084-1359-481C-AD97-B23D04151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1137" y="2199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20D0A-8E82-4FF5-B399-34373ADD4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3394" y="2199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7DB9BC-C6D7-46F4-90C2-7C5591BA1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356" y="2199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73B2A2-7873-4D7B-9977-CD6013F05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3225" y="2199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2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1F3F4259-9655-4EF8-A4B3-FA9076872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07ECF1-9C03-4E5E-BC37-7D4FD4320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5445" y="1836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355BE-34F5-4741-8593-1DD846F7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0692" y="1836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1AEE9-036D-4B28-AD50-6A4F3DD7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6269" y="1836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58368-6021-4A95-9782-10ADF623A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7291" y="1836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659" y="5186423"/>
            <a:ext cx="11394141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EAE479B-0978-471B-9AF6-C73AB850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2316A0C-45B0-487A-B8BB-A6A123609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F1862B-B806-4F85-8F1D-0AF2C508F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8173" y="1836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C9F427-BCE0-45FD-9338-99A2BD94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3420" y="1836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A09010-8C4D-4A58-8C63-A349CDF8B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8997" y="1836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897BC-8912-42AA-B340-FDF4D1559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0019" y="1836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(75 min)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06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5184F011-26E7-4360-989F-A1A59F1CD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1EF126-899B-4BE5-8230-0687CA4AD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602" y="143002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05FCC-EF33-42D5-8D1C-3CF8A096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7872" y="143002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9F2341-3624-481B-BE03-5D116D560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6778" y="143002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9DDD92-0918-4E70-AAF2-E19021587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3299" y="143002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E2C31-FC2F-4660-A119-93CFD01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8014" y="26894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CA1710016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&amp; Resort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C14E5-8CD3-420B-97F0-F7DCCEF6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Schematice</a:t>
            </a:r>
            <a:endParaRPr lang="en-US" dirty="0"/>
          </a:p>
        </p:txBody>
      </p:sp>
      <p:pic>
        <p:nvPicPr>
          <p:cNvPr id="5" name="Picture 4" descr="Drawing of Treatment process">
            <a:extLst>
              <a:ext uri="{FF2B5EF4-FFF2-40B4-BE49-F238E27FC236}">
                <a16:creationId xmlns:a16="http://schemas.microsoft.com/office/drawing/2014/main" id="{D0053F72-CD91-42F3-B9B8-2CAB67A47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85" r="25220" b="6295"/>
          <a:stretch/>
        </p:blipFill>
        <p:spPr>
          <a:xfrm>
            <a:off x="1945341" y="61003"/>
            <a:ext cx="8337177" cy="67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1" y="5186423"/>
            <a:ext cx="11383346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B3B1C28A-DB3F-4B4C-ACAC-09B708FB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E2CCDA6-67D5-4DB0-B982-597A62F0D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C0CDB7-B222-4624-8F08-A2FF108C1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53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30BF3-E02B-4797-B883-EA03F65B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8623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97503-85F3-406A-833E-CD203CB1B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7529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A8D22-8F02-4C49-ADEC-E26577B2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4050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(75 min with coagulant)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0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6A0A2544-4FC0-4F7C-BAFE-E556BB11BE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EB8497-E271-495E-AC1B-33A07B9DB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981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19CFE-5FEE-4AED-8241-E98CBB7C9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9251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462D7-368C-433B-A0F8-7282613D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8157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14A95-B82E-44E9-A382-A9CAAF2F3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4678" y="677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555" y="5186423"/>
            <a:ext cx="1145799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67149A7F-CF7D-452B-9909-95DA787CE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1751BC7-C0BD-4E32-94D6-814FF5086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D66731-633E-42C5-91B0-6779AE86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946" y="856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0.13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0E40B-0C4B-40F9-9868-2EB9288F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216" y="856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6D620-87C2-41F7-AF7F-B28FB5685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7122" y="856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2F1D41-2629-40F2-AE9E-20592F8B6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3643" y="856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1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96AFF3D8-5C22-4FDB-BE93-0ED15661E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910" y="10"/>
            <a:ext cx="12191980" cy="685799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2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664003-2A17-4B80-91FC-FDD4F4F73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1967" y="1215243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0B26A-3B7F-4A52-A782-745CDB066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9966" y="1215243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83045-B58A-4385-9900-E7854E51B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1755" y="1215243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7DC1E-219C-47FF-AE60-8039337A8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3544" y="1215243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71" y="5186423"/>
            <a:ext cx="1153263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1E5741D-4A1C-44DF-8595-823779198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6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8D3DE70-A85E-454F-BB19-5FF911ADF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05D479-52E0-4C2F-8103-D907CC931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438" y="67758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AB274-3DDA-421C-84D7-19ABA6A08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4437" y="67758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05C6B-9B54-4C38-99B3-AE2536BEC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6226" y="67758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E3517A-0DCF-4DC7-AC0D-904DDE03D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8015" y="67758"/>
            <a:ext cx="201529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C-378: 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</p:spTree>
    <p:extLst>
      <p:ext uri="{BB962C8B-B14F-4D97-AF65-F5344CB8AC3E}">
        <p14:creationId xmlns:p14="http://schemas.microsoft.com/office/powerpoint/2010/main" val="24105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Harbor Resort Source &amp; Treated Water Characteristics, April 23,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7.98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2.56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D-UVT: 87.7%,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(pre-NaOCl added)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93.2%,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 Filtrate Water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93.4%,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(post-chlorine)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93.8%,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D-UVA: 0.027/cm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800-1000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654" y="1789766"/>
            <a:ext cx="512534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7.98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9810:  19.2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 with 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126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BA7B156-4206-4A3F-B753-90D4FC5D0B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798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3519</Words>
  <Application>Microsoft Office PowerPoint</Application>
  <PresentationFormat>Widescreen</PresentationFormat>
  <Paragraphs>783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Konocti Harbor Resort CA1710016 Lake County Jar Test</vt:lpstr>
      <vt:lpstr>Konocti Harbor Resort Water Characteristics April 23, 2021</vt:lpstr>
      <vt:lpstr>Schematice</vt:lpstr>
      <vt:lpstr>UVT/UVA, pathlength 10 mm</vt:lpstr>
      <vt:lpstr>Konocti Harbor Resort Source &amp; Treated Water Characteristics, April 23, 2021</vt:lpstr>
      <vt:lpstr>Applied Coagulants for Jar Testing (1)</vt:lpstr>
      <vt:lpstr>Applied Coagulants for Jar Testing (2)</vt:lpstr>
      <vt:lpstr>Diallyldimethylammonium chloride or N-allyl-N,N-dimethylprop-2-en-1-aminium chloride  pDADMAC C8H16ClN MW: 161.67 g/mol</vt:lpstr>
      <vt:lpstr>Laboratory Charge Analyzer</vt:lpstr>
      <vt:lpstr>Coagulant Information</vt:lpstr>
      <vt:lpstr>Konocti Harbor Resort; Jar Test 1 - 8 Results Flash Mix 200 RPM (20 sec); Floc Mix 20 RPM (5 min)</vt:lpstr>
      <vt:lpstr>Konocti Harbor Resort; Jar Test 9 - 12 Results Flash Mix 200 RPM (20 sec); Floc Mix 20 RPM (5 min)</vt:lpstr>
      <vt:lpstr>Konocti Harbor Resort; Jar Test 13 - 16 Results Flash Mix 200 RPM (20 sec); Floc Mix 20 RPM (5 min)</vt:lpstr>
      <vt:lpstr>Konocti Harbor Resort; Jar Test 17 - 20 Results Flash Mix 200 RPM (20 sec); Floc Mix 20 RPM (5 min)</vt:lpstr>
      <vt:lpstr>Konocti Harbor Resort; Jar Test 21 - 24 Results Flash Mix 200 RPM (20 sec); Floc Mix 20 RPM (5 min)</vt:lpstr>
      <vt:lpstr>Jars 1-4 Test Flash Mix 20 Sec (200 RPM) Floc Mix 5 min (20 RPM) No Pre-Oxidation  Applied Coagulant  9810  </vt:lpstr>
      <vt:lpstr>Jars 1-4:  End of 5-minute flocculation (20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(20 RPM) No Pre-Oxidation  Applied Coagulant  9810  </vt:lpstr>
      <vt:lpstr>Jars 5-8:  End of 5-minute flocculation (20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20 Sec (200 RPM) Floc Mix 5 min (20 RPM) No Pre-Oxidation  Applied Coagulant  AdvFloc CTC-00011  </vt:lpstr>
      <vt:lpstr>Jars 9-12:  End of 5-minute flocculation (20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20 Sec (200 RPM) Floc Mix 5 min (20 RPM) Pre-Oxidation KMnO4 (75 min)  Applied Coagulant  9810 </vt:lpstr>
      <vt:lpstr>Jars 13-16:  End of 5-minute flocculation (20 RPM) duration.</vt:lpstr>
      <vt:lpstr>Jars 13-16: After 5 min of settling, 25 mL is syringed for filterability and %UVT/UVA</vt:lpstr>
      <vt:lpstr>Jars 13-16: After 25-minutes of settling, settled water turbidity is taken.</vt:lpstr>
      <vt:lpstr>Jars 17-20 Test Flash Mix 20 Sec (200 RPM) Floc Mix 5 min (20 RPM) Pre-Oxidation KMnO4  (75 min with coagulant)  Applied Coagulant  9810 </vt:lpstr>
      <vt:lpstr>Jars 17-20:  End of 5-minute flocculation (20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20 Sec (200 RPM) Floc Mix 5 min (20 RPM) No Pre-Oxidation  Applied Coagulant  9810 Clarifloc C-378 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Harbor Resort CA1710016 Lake County Jar Test</dc:title>
  <dc:creator>Schott, Guy@Waterboards</dc:creator>
  <cp:lastModifiedBy>Schott, Guy@Waterboards</cp:lastModifiedBy>
  <cp:revision>8</cp:revision>
  <dcterms:created xsi:type="dcterms:W3CDTF">2021-04-28T18:47:47Z</dcterms:created>
  <dcterms:modified xsi:type="dcterms:W3CDTF">2021-06-15T20:10:34Z</dcterms:modified>
</cp:coreProperties>
</file>