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1155" r:id="rId2"/>
    <p:sldId id="1151" r:id="rId3"/>
    <p:sldId id="1152" r:id="rId4"/>
    <p:sldId id="1126" r:id="rId5"/>
    <p:sldId id="1130" r:id="rId6"/>
    <p:sldId id="1127" r:id="rId7"/>
    <p:sldId id="874" r:id="rId8"/>
    <p:sldId id="1086" r:id="rId9"/>
    <p:sldId id="1093" r:id="rId10"/>
    <p:sldId id="953" r:id="rId11"/>
    <p:sldId id="1087" r:id="rId12"/>
    <p:sldId id="1088" r:id="rId13"/>
    <p:sldId id="1090" r:id="rId14"/>
    <p:sldId id="1091" r:id="rId15"/>
    <p:sldId id="1092" r:id="rId16"/>
    <p:sldId id="1094" r:id="rId17"/>
    <p:sldId id="1096" r:id="rId18"/>
    <p:sldId id="1095" r:id="rId19"/>
    <p:sldId id="1097" r:id="rId20"/>
    <p:sldId id="773" r:id="rId21"/>
    <p:sldId id="703" r:id="rId22"/>
    <p:sldId id="1129" r:id="rId23"/>
    <p:sldId id="1148" r:id="rId24"/>
    <p:sldId id="704" r:id="rId25"/>
    <p:sldId id="580" r:id="rId2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Autofit/>
          </a:bodyPr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Kids Camp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Lake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Inline Filtration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February 19, 2020</a:t>
            </a:r>
          </a:p>
        </p:txBody>
      </p:sp>
      <p:pic>
        <p:nvPicPr>
          <p:cNvPr id="7" name="Picture 6" descr="An image of Four 1-liter jars during flocculation process.">
            <a:extLst>
              <a:ext uri="{FF2B5EF4-FFF2-40B4-BE49-F238E27FC236}">
                <a16:creationId xmlns:a16="http://schemas.microsoft.com/office/drawing/2014/main" id="{B109BD1B-70CF-496B-8201-9C0C7F198A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439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7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2 min (10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3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showing four 1-liter jars at the end of 2-minute flocculation (10 RPM) duration.  Twenty five mL is syringed for filterability and %UVT/UVA analysis">
            <a:extLst>
              <a:ext uri="{FF2B5EF4-FFF2-40B4-BE49-F238E27FC236}">
                <a16:creationId xmlns:a16="http://schemas.microsoft.com/office/drawing/2014/main" id="{15DFDB7A-8F78-4FC4-94EF-4ACB7EDDDC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F5EB01-BE9C-4469-982A-4AF505F58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375453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1-4:  End of 2-minute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 25 mL is syringed for filterability and %UVT/UVA Analysis.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9F02FF0-87C8-4D42-811C-AB095B165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021" y="1458625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A989C5-7803-4B5B-9F50-B17599348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60636" y="1458625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311C16-6B07-444E-90F6-3A8F24B88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67251" y="1458625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E870FF-453E-41D5-AED2-D2383B75D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75452" y="145862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</p:spTree>
    <p:extLst>
      <p:ext uri="{BB962C8B-B14F-4D97-AF65-F5344CB8AC3E}">
        <p14:creationId xmlns:p14="http://schemas.microsoft.com/office/powerpoint/2010/main" val="554546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2 min (10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04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showing four 1-liter jars at the end of 2-minute flocculation (10 RPM) duration.  Twenty five mL is syringed for filterability and %UVT/UVA analysis">
            <a:extLst>
              <a:ext uri="{FF2B5EF4-FFF2-40B4-BE49-F238E27FC236}">
                <a16:creationId xmlns:a16="http://schemas.microsoft.com/office/drawing/2014/main" id="{3DBDBF84-AC05-4D6B-959B-97F8116A67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03A5B-205B-4EED-9988-6B051C547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5-8:  End of 2-minute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 25 mL is syringed for filterability and %UVT/UVA Analysis.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793A992-7844-44A1-9A8B-806AC8744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4021" y="143727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0E9A6A-C2BF-493A-A908-51880E8AE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3516" y="1437274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89.7%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0.046/cm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7D52F-1A4F-4FCD-AFBD-D441600E0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98562" y="1437274"/>
            <a:ext cx="1533881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79B1F5-EAE4-4398-A6D0-8AB2E87B55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337165" y="1465555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</p:txBody>
      </p:sp>
    </p:spTree>
    <p:extLst>
      <p:ext uri="{BB962C8B-B14F-4D97-AF65-F5344CB8AC3E}">
        <p14:creationId xmlns:p14="http://schemas.microsoft.com/office/powerpoint/2010/main" val="121923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0-30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2 min (10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57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showing four 1-liter jars at the end of 2-minute flocculation (10 RPM) duration.  Twenty five mL is syringed for filterability and %UVT/UVA analysis">
            <a:extLst>
              <a:ext uri="{FF2B5EF4-FFF2-40B4-BE49-F238E27FC236}">
                <a16:creationId xmlns:a16="http://schemas.microsoft.com/office/drawing/2014/main" id="{5154E426-421C-42CA-AF07-025DAA2916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A7FB7B-7BED-4D1A-8417-B20D86D50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9-12:  End of 2-minute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 25 mL is syringed for filterability and %UVT/UVA Analysis.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9A6D33A-3DB2-4111-83FC-E6D0A4C04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8273" y="1327747"/>
            <a:ext cx="1547218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3E1F1D-9277-427A-A3F7-86912FCE8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84889" y="1327747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Sec Flash Mix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C83DB-E998-4995-A43D-774BD6008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13991" y="1327747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 Flash Mix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C49223-4451-46B0-BD0F-8531D630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30139" y="1327747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14.5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0.044/cm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 Flash Mix</a:t>
            </a:r>
          </a:p>
        </p:txBody>
      </p:sp>
    </p:spTree>
    <p:extLst>
      <p:ext uri="{BB962C8B-B14F-4D97-AF65-F5344CB8AC3E}">
        <p14:creationId xmlns:p14="http://schemas.microsoft.com/office/powerpoint/2010/main" val="1553445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2 min (10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145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showing four 1-liter jars at the end of 2-minute flocculation (10 RPM) duration.  Twenty five mL is syringed for filterability and %UVT/UVA analysis">
            <a:extLst>
              <a:ext uri="{FF2B5EF4-FFF2-40B4-BE49-F238E27FC236}">
                <a16:creationId xmlns:a16="http://schemas.microsoft.com/office/drawing/2014/main" id="{BE8DBA21-ED07-4970-BB4B-9A545BCF69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7FA981-ED21-4F8A-9AA6-EA31A1F0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13-16:  End of 2-minute flocculation (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 25 mL is syringed for filterability and %UVT/UVA Analysis.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311F4EA-CAC1-4763-A43D-EC014F5C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351" y="1150111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4A925E-DB43-47B0-AE4B-9E41D038E5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98910" y="1150111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830F49-59C6-41FD-94AF-808D72FC7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71741" y="1150110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B12107-07B2-43F2-A8A4-8E1174A5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000606" y="1150109"/>
            <a:ext cx="1547218" cy="954107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0.041/cm</a:t>
            </a:r>
          </a:p>
        </p:txBody>
      </p:sp>
    </p:spTree>
    <p:extLst>
      <p:ext uri="{BB962C8B-B14F-4D97-AF65-F5344CB8AC3E}">
        <p14:creationId xmlns:p14="http://schemas.microsoft.com/office/powerpoint/2010/main" val="457825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Flash Mix 0-30 Sec (200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Floc Mix 2 min (10 RPM)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9890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56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showing four 1-liter jars at the end of 2-minute flocculation (10 RPM) duration.  Twenty five mL is syringed for filterability and %UVT/UVA analysis">
            <a:extLst>
              <a:ext uri="{FF2B5EF4-FFF2-40B4-BE49-F238E27FC236}">
                <a16:creationId xmlns:a16="http://schemas.microsoft.com/office/drawing/2014/main" id="{4ABFC122-F3F9-486A-8AE0-74B07A9148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50E5E-06FB-4469-810A-9B8E9EFDB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17-20:  End of 2-minute flocculation (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RPM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 25 mL is syringed for filterability and %UVT/UVA Analysis.    </a:t>
            </a: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8F47D5E-A7CE-47F9-B140-88FE45D34E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80590" y="1188493"/>
            <a:ext cx="1484189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Flash Mix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859D0F-2B30-404A-9EF0-4FF040A65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21217" y="1188493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Sec Flash Mix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93FAA6-54FA-436D-A6B3-29C1EADFF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53710" y="1188493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 Flash Mix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9F06ED-4D5A-4603-8800-F2ABF7ACA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286203" y="1188493"/>
            <a:ext cx="155844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90.4%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0.043/cm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Sec Flash Mix</a:t>
            </a:r>
          </a:p>
        </p:txBody>
      </p:sp>
    </p:spTree>
    <p:extLst>
      <p:ext uri="{BB962C8B-B14F-4D97-AF65-F5344CB8AC3E}">
        <p14:creationId xmlns:p14="http://schemas.microsoft.com/office/powerpoint/2010/main" val="192612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image of a body of water - Clear Lake&#10;">
            <a:extLst>
              <a:ext uri="{FF2B5EF4-FFF2-40B4-BE49-F238E27FC236}">
                <a16:creationId xmlns:a16="http://schemas.microsoft.com/office/drawing/2014/main" id="{87D4F357-C30E-4D07-9025-6A0746D230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2286"/>
            <a:ext cx="9141744" cy="6857990"/>
          </a:xfrm>
          <a:custGeom>
            <a:avLst/>
            <a:gdLst>
              <a:gd name="connsiteX0" fmla="*/ 0 w 9141744"/>
              <a:gd name="connsiteY0" fmla="*/ 0 h 6863485"/>
              <a:gd name="connsiteX1" fmla="*/ 5963051 w 9141744"/>
              <a:gd name="connsiteY1" fmla="*/ 0 h 6863485"/>
              <a:gd name="connsiteX2" fmla="*/ 9141744 w 9141744"/>
              <a:gd name="connsiteY2" fmla="*/ 6863485 h 6863485"/>
              <a:gd name="connsiteX3" fmla="*/ 0 w 9141744"/>
              <a:gd name="connsiteY3" fmla="*/ 6863485 h 6863485"/>
              <a:gd name="connsiteX4" fmla="*/ 0 w 9141744"/>
              <a:gd name="connsiteY4" fmla="*/ 0 h 6863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1744" h="6863485">
                <a:moveTo>
                  <a:pt x="0" y="0"/>
                </a:moveTo>
                <a:lnTo>
                  <a:pt x="5963051" y="0"/>
                </a:lnTo>
                <a:lnTo>
                  <a:pt x="9141744" y="6863485"/>
                </a:lnTo>
                <a:lnTo>
                  <a:pt x="0" y="686348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328B13-D566-4D48-B5D1-3F024A54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Source: Clear Lake</a:t>
            </a:r>
            <a:b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February 19,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5CD34-F0CB-4DA7-BBD3-D675A125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Turbidity: 5.7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pH: 8.03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82.3%, UVA: 0.084/cm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Turbidity: 0.20 NTU</a:t>
            </a:r>
            <a:endParaRPr lang="en-US" u="sng" dirty="0">
              <a:solidFill>
                <a:schemeClr val="tx1">
                  <a:hueOff val="0"/>
                  <a:satOff val="0"/>
                  <a:lumOff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tx1">
                    <a:hueOff val="0"/>
                    <a:satOff val="0"/>
                    <a:lumOff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87.4%, UVA: 0.058/cm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89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Testing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Procedures for Inline Filtration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77" y="2057399"/>
            <a:ext cx="11519555" cy="435282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30 seconds (200 rpm for 1-liter jars; up to 300 rpm for 2-liter jars).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2 minutes (10 rpm for 1-liter jars, up to 15 rpm for 2-liter jars).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 of 2 minutes quickly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 or UVA.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data.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6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6535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15004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4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9890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Proprietary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 –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8945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166327"/>
            <a:ext cx="6254496" cy="532654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8.03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14.5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7066:  120 mg/L as product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Placeholder 4" descr="An image of a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7B40C53F-32A8-47E8-8F71-4431BED061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443132" y="1109133"/>
            <a:ext cx="6858000" cy="463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Kids Camp– Clear Lake, Inline Filtration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1-4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691659"/>
              </p:ext>
            </p:extLst>
          </p:nvPr>
        </p:nvGraphicFramePr>
        <p:xfrm>
          <a:off x="689314" y="1444283"/>
          <a:ext cx="10424889" cy="3383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367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2050490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09585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40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404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33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Kids Camp– Clear Lake, Inline Filtration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5-12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133713"/>
              </p:ext>
            </p:extLst>
          </p:nvPr>
        </p:nvGraphicFramePr>
        <p:xfrm>
          <a:off x="689314" y="1444283"/>
          <a:ext cx="10515599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572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206833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23591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520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20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469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11680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92155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027038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02456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180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720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Kids Camp– Clear Lake, Inline Filtration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Jar Test 13-20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5991199"/>
              </p:ext>
            </p:extLst>
          </p:nvPr>
        </p:nvGraphicFramePr>
        <p:xfrm>
          <a:off x="518474" y="1444283"/>
          <a:ext cx="10686444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3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1208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2101935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649968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3740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740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721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6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235788010"/>
                  </a:ext>
                </a:extLst>
              </a:tr>
              <a:tr h="36760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78593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26239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48284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289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1805</Words>
  <Application>Microsoft Office PowerPoint</Application>
  <PresentationFormat>Widescreen</PresentationFormat>
  <Paragraphs>408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Kids Camp Lake County Inline Filtration Jar Test</vt:lpstr>
      <vt:lpstr>Source: Clear Lake February 19, 2020</vt:lpstr>
      <vt:lpstr>UVT/UVA</vt:lpstr>
      <vt:lpstr>Coagulant Used for Jar Testing</vt:lpstr>
      <vt:lpstr>Laboratory Charge Analyzer</vt:lpstr>
      <vt:lpstr>Coagulant Information</vt:lpstr>
      <vt:lpstr>Kids Camp– Clear Lake, Inline Filtration Jar Test 1-4 Results</vt:lpstr>
      <vt:lpstr>Kids Camp– Clear Lake, Inline Filtration Jar Test 5-12 Results</vt:lpstr>
      <vt:lpstr>Kids Camp– Clear Lake, Inline Filtration Jar Test 13-20 Results</vt:lpstr>
      <vt:lpstr>Jars 1-4 Test Flash Mix 30 Sec (200 RPM) Floc Mix 2 min (10 RPM)   Applied Coagulant  9810 </vt:lpstr>
      <vt:lpstr>Jars 1-4:  End of 2-minute flocculation (10 RPM) duration.  25 mL is syringed for filterability and %UVT/UVA Analysis. </vt:lpstr>
      <vt:lpstr>Jars 5-8 Test Flash Mix 30 Sec (200 RPM) Floc Mix 2 min (10 RPM)  Applied Coagulant  9810 </vt:lpstr>
      <vt:lpstr>Jars 5-8:  End of 2-minute flocculation (10 RPM) duration.  25 mL is syringed for filterability and %UVT/UVA Analysis. </vt:lpstr>
      <vt:lpstr>Jars 9-12 Test Flash Mix 0-30 Sec (200 RPM) Floc Mix 2 min (10 RPM)  Applied Coagulant  9810 </vt:lpstr>
      <vt:lpstr>Jars 9-12:  End of 2-minute flocculation (10 RPM) duration.  25 mL is syringed for filterability and %UVT/UVA Analysis. </vt:lpstr>
      <vt:lpstr>Jars 13-16 Test Flash Mix 30 Sec (200 RPM) Floc Mix 2 min (10 RPM)  Applied Coagulant  9890 </vt:lpstr>
      <vt:lpstr>Jars 13-16:  End of 2-minute flocculation (10 RPM) duration.  25 mL is syringed for filterability and %UVT/UVA Analysis. </vt:lpstr>
      <vt:lpstr>Jars 17-20 Test Flash Mix 0-30 Sec (200 RPM) Floc Mix 2 min (10 RPM)  Applied Coagulant  9890 </vt:lpstr>
      <vt:lpstr>Jars 17-20:  End of 2-minute flocculation (10 RPM) duration.  25 mL is syringed for filterability and %UVT/UVA Analysis.    </vt:lpstr>
      <vt:lpstr>Jar Testing –  Procedures for Inline Filtration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Kids Camp Lake County Inline Filtration Jar Test</dc:title>
  <dc:creator>Guy Schott</dc:creator>
  <cp:lastModifiedBy>Schott, Guy@Waterboards</cp:lastModifiedBy>
  <cp:revision>2</cp:revision>
  <dcterms:created xsi:type="dcterms:W3CDTF">2020-05-03T21:46:12Z</dcterms:created>
  <dcterms:modified xsi:type="dcterms:W3CDTF">2020-05-11T21:53:53Z</dcterms:modified>
</cp:coreProperties>
</file>