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1417" r:id="rId3"/>
    <p:sldId id="1564" r:id="rId4"/>
    <p:sldId id="1524" r:id="rId5"/>
    <p:sldId id="1541" r:id="rId6"/>
    <p:sldId id="1322" r:id="rId7"/>
    <p:sldId id="1545" r:id="rId8"/>
    <p:sldId id="293" r:id="rId9"/>
    <p:sldId id="294" r:id="rId10"/>
    <p:sldId id="1590" r:id="rId11"/>
    <p:sldId id="1127" r:id="rId12"/>
    <p:sldId id="1522" r:id="rId13"/>
    <p:sldId id="1511" r:id="rId14"/>
    <p:sldId id="1385" r:id="rId15"/>
    <p:sldId id="874" r:id="rId16"/>
    <p:sldId id="1584" r:id="rId17"/>
    <p:sldId id="1585" r:id="rId18"/>
    <p:sldId id="1561" r:id="rId19"/>
    <p:sldId id="1586" r:id="rId20"/>
    <p:sldId id="1587" r:id="rId21"/>
    <p:sldId id="1588" r:id="rId22"/>
    <p:sldId id="1589" r:id="rId23"/>
    <p:sldId id="1154" r:id="rId24"/>
    <p:sldId id="1155" r:id="rId25"/>
    <p:sldId id="1129" r:id="rId26"/>
    <p:sldId id="1148" r:id="rId27"/>
    <p:sldId id="1156" r:id="rId28"/>
    <p:sldId id="1157" r:id="rId29"/>
  </p:sldIdLst>
  <p:sldSz cx="12192000" cy="6858000"/>
  <p:notesSz cx="7010400" cy="92964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5B9BD5"/>
    <a:srgbClr val="3399FF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347" autoAdjust="0"/>
  </p:normalViewPr>
  <p:slideViewPr>
    <p:cSldViewPr snapToGrid="0">
      <p:cViewPr varScale="1">
        <p:scale>
          <a:sx n="106" d="100"/>
          <a:sy n="106" d="100"/>
        </p:scale>
        <p:origin x="108" y="13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2334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JarTest\Jar%20Test%20ADA\Jar%20Test%20PowerPoint%20ADA\BassLakeCl2Decay1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Chlorine Residual Over Time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Source (0.2 um absolute Isopore Membrane): UVA: 0.041/cm, UVT: 90.8%</c:v>
          </c:tx>
          <c:spPr>
            <a:ln w="9525" cap="rnd">
              <a:solidFill>
                <a:schemeClr val="accent1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circle"/>
            <c:size val="6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9525" cap="rnd">
                <a:solidFill>
                  <a:schemeClr val="accent1"/>
                </a:solidFill>
                <a:round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xVal>
            <c:numRef>
              <c:f>Decay!$A$21:$A$35</c:f>
              <c:numCache>
                <c:formatCode>0.00</c:formatCode>
                <c:ptCount val="15"/>
                <c:pt idx="0" formatCode="General">
                  <c:v>0</c:v>
                </c:pt>
                <c:pt idx="1">
                  <c:v>4.1666666666666664E-2</c:v>
                </c:pt>
                <c:pt idx="2">
                  <c:v>0.375</c:v>
                </c:pt>
                <c:pt idx="3">
                  <c:v>1.375</c:v>
                </c:pt>
                <c:pt idx="4">
                  <c:v>2.3541666666666665</c:v>
                </c:pt>
                <c:pt idx="5">
                  <c:v>3.3541666666666665</c:v>
                </c:pt>
                <c:pt idx="6">
                  <c:v>4.208333333333333</c:v>
                </c:pt>
                <c:pt idx="7">
                  <c:v>5.4208333333333334</c:v>
                </c:pt>
                <c:pt idx="8">
                  <c:v>6.3999999999999995</c:v>
                </c:pt>
                <c:pt idx="9">
                  <c:v>7.4458333333333329</c:v>
                </c:pt>
                <c:pt idx="10">
                  <c:v>8.4416666666666664</c:v>
                </c:pt>
                <c:pt idx="11">
                  <c:v>9.4416666666666664</c:v>
                </c:pt>
                <c:pt idx="12">
                  <c:v>11.441666666666668</c:v>
                </c:pt>
                <c:pt idx="13">
                  <c:v>13.441666666666668</c:v>
                </c:pt>
                <c:pt idx="14">
                  <c:v>15.441666666666668</c:v>
                </c:pt>
              </c:numCache>
            </c:numRef>
          </c:xVal>
          <c:yVal>
            <c:numRef>
              <c:f>Decay!$C$21:$C$35</c:f>
              <c:numCache>
                <c:formatCode>General</c:formatCode>
                <c:ptCount val="15"/>
                <c:pt idx="1">
                  <c:v>1.23</c:v>
                </c:pt>
                <c:pt idx="2">
                  <c:v>0.78</c:v>
                </c:pt>
                <c:pt idx="3">
                  <c:v>0.45</c:v>
                </c:pt>
                <c:pt idx="4">
                  <c:v>0.27</c:v>
                </c:pt>
                <c:pt idx="5">
                  <c:v>0.16</c:v>
                </c:pt>
                <c:pt idx="6">
                  <c:v>0.05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60E3-4BE8-9813-F98D42185B75}"/>
            </c:ext>
          </c:extLst>
        </c:ser>
        <c:ser>
          <c:idx val="1"/>
          <c:order val="1"/>
          <c:tx>
            <c:v>CTC-00011: 7.5 mg/L, Nalcolyte 8105: 1.5 mg/L, UVA: 0.019/cm, UVT: 95.6%</c:v>
          </c:tx>
          <c:spPr>
            <a:ln w="9525" cap="rnd">
              <a:solidFill>
                <a:schemeClr val="accent2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circle"/>
            <c:size val="6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9525" cap="rnd">
                <a:solidFill>
                  <a:schemeClr val="accent2"/>
                </a:solidFill>
                <a:round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xVal>
            <c:numRef>
              <c:f>Decay!$A$21:$A$37</c:f>
              <c:numCache>
                <c:formatCode>0.00</c:formatCode>
                <c:ptCount val="17"/>
                <c:pt idx="0" formatCode="General">
                  <c:v>0</c:v>
                </c:pt>
                <c:pt idx="1">
                  <c:v>4.1666666666666664E-2</c:v>
                </c:pt>
                <c:pt idx="2">
                  <c:v>0.375</c:v>
                </c:pt>
                <c:pt idx="3">
                  <c:v>1.375</c:v>
                </c:pt>
                <c:pt idx="4">
                  <c:v>2.3541666666666665</c:v>
                </c:pt>
                <c:pt idx="5">
                  <c:v>3.3541666666666665</c:v>
                </c:pt>
                <c:pt idx="6">
                  <c:v>4.208333333333333</c:v>
                </c:pt>
                <c:pt idx="7">
                  <c:v>5.4208333333333334</c:v>
                </c:pt>
                <c:pt idx="8">
                  <c:v>6.3999999999999995</c:v>
                </c:pt>
                <c:pt idx="9">
                  <c:v>7.4458333333333329</c:v>
                </c:pt>
                <c:pt idx="10">
                  <c:v>8.4416666666666664</c:v>
                </c:pt>
                <c:pt idx="11">
                  <c:v>9.4416666666666664</c:v>
                </c:pt>
                <c:pt idx="12">
                  <c:v>11.441666666666668</c:v>
                </c:pt>
                <c:pt idx="13">
                  <c:v>13.441666666666668</c:v>
                </c:pt>
                <c:pt idx="14">
                  <c:v>15.441666666666668</c:v>
                </c:pt>
                <c:pt idx="15">
                  <c:v>17.441666666666666</c:v>
                </c:pt>
                <c:pt idx="16">
                  <c:v>18.927916666666668</c:v>
                </c:pt>
              </c:numCache>
            </c:numRef>
          </c:xVal>
          <c:yVal>
            <c:numRef>
              <c:f>Decay!$D$21:$D$37</c:f>
              <c:numCache>
                <c:formatCode>General</c:formatCode>
                <c:ptCount val="17"/>
                <c:pt idx="0">
                  <c:v>1.55</c:v>
                </c:pt>
                <c:pt idx="2">
                  <c:v>1.35</c:v>
                </c:pt>
                <c:pt idx="3">
                  <c:v>1.19</c:v>
                </c:pt>
                <c:pt idx="4">
                  <c:v>1.03</c:v>
                </c:pt>
                <c:pt idx="5">
                  <c:v>0.97</c:v>
                </c:pt>
                <c:pt idx="6">
                  <c:v>0.82</c:v>
                </c:pt>
                <c:pt idx="7">
                  <c:v>0.66</c:v>
                </c:pt>
                <c:pt idx="8">
                  <c:v>0.59</c:v>
                </c:pt>
                <c:pt idx="9">
                  <c:v>0.51</c:v>
                </c:pt>
                <c:pt idx="10">
                  <c:v>0.48</c:v>
                </c:pt>
                <c:pt idx="11">
                  <c:v>0.4</c:v>
                </c:pt>
                <c:pt idx="12">
                  <c:v>0.32</c:v>
                </c:pt>
                <c:pt idx="13">
                  <c:v>0.27</c:v>
                </c:pt>
                <c:pt idx="14">
                  <c:v>0.22</c:v>
                </c:pt>
                <c:pt idx="15">
                  <c:v>0.13</c:v>
                </c:pt>
                <c:pt idx="16">
                  <c:v>7.0000000000000007E-2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60E3-4BE8-9813-F98D42185B75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axId val="1100124272"/>
        <c:axId val="1100124688"/>
      </c:scatterChart>
      <c:valAx>
        <c:axId val="1100124272"/>
        <c:scaling>
          <c:orientation val="minMax"/>
          <c:max val="19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cap="none" baseline="0">
                    <a:solidFill>
                      <a:schemeClr val="lt1">
                        <a:lumMod val="7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200" cap="none" baseline="0">
                    <a:latin typeface="Arial" panose="020B0604020202020204" pitchFamily="34" charset="0"/>
                    <a:cs typeface="Arial" panose="020B0604020202020204" pitchFamily="34" charset="0"/>
                  </a:rPr>
                  <a:t>Days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1" i="0" u="none" strike="noStrike" kern="1200" cap="none" baseline="0">
                  <a:solidFill>
                    <a:schemeClr val="lt1">
                      <a:lumMod val="7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100124688"/>
        <c:crosses val="autoZero"/>
        <c:crossBetween val="midCat"/>
        <c:majorUnit val="1"/>
      </c:valAx>
      <c:valAx>
        <c:axId val="1100124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cap="none" baseline="0">
                    <a:solidFill>
                      <a:schemeClr val="lt1">
                        <a:lumMod val="7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200" cap="none" baseline="0">
                    <a:latin typeface="Arial" panose="020B0604020202020204" pitchFamily="34" charset="0"/>
                    <a:cs typeface="Arial" panose="020B0604020202020204" pitchFamily="34" charset="0"/>
                  </a:rPr>
                  <a:t>Chlorine Residual (mg/L)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cap="none" baseline="0">
                  <a:solidFill>
                    <a:schemeClr val="lt1">
                      <a:lumMod val="7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10012427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lt1">
                  <a:lumMod val="7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8">
  <cs:axisTitle>
    <cs:lnRef idx="0"/>
    <cs:fillRef idx="0"/>
    <cs:effectRef idx="0"/>
    <cs:fontRef idx="minor">
      <a:schemeClr val="lt1">
        <a:lumMod val="7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7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0.27587</cdr:x>
      <cdr:y>0.28342</cdr:y>
    </cdr:from>
    <cdr:to>
      <cdr:x>0.36797</cdr:x>
      <cdr:y>0.45098</cdr:y>
    </cdr:to>
    <cdr:cxnSp macro="">
      <cdr:nvCxnSpPr>
        <cdr:cNvPr id="3" name="Straight Arrow Connector 2">
          <a:extLst xmlns:a="http://schemas.openxmlformats.org/drawingml/2006/main">
            <a:ext uri="{FF2B5EF4-FFF2-40B4-BE49-F238E27FC236}">
              <a16:creationId xmlns:a16="http://schemas.microsoft.com/office/drawing/2014/main" id="{04989439-FFF2-4378-B055-9EC95E6E1C3D}"/>
            </a:ext>
          </a:extLst>
        </cdr:cNvPr>
        <cdr:cNvCxnSpPr/>
      </cdr:nvCxnSpPr>
      <cdr:spPr>
        <a:xfrm xmlns:a="http://schemas.openxmlformats.org/drawingml/2006/main" flipH="1">
          <a:off x="2900083" y="1440573"/>
          <a:ext cx="968188" cy="851647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3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0.2861</cdr:x>
      <cdr:y>0.47082</cdr:y>
    </cdr:from>
    <cdr:to>
      <cdr:x>0.43712</cdr:x>
      <cdr:y>0.72083</cdr:y>
    </cdr:to>
    <cdr:cxnSp macro="">
      <cdr:nvCxnSpPr>
        <cdr:cNvPr id="5" name="Straight Arrow Connector 4">
          <a:extLst xmlns:a="http://schemas.openxmlformats.org/drawingml/2006/main">
            <a:ext uri="{FF2B5EF4-FFF2-40B4-BE49-F238E27FC236}">
              <a16:creationId xmlns:a16="http://schemas.microsoft.com/office/drawing/2014/main" id="{E8BF8E98-3A0C-4B85-BE81-C1982D1BABC8}"/>
            </a:ext>
          </a:extLst>
        </cdr:cNvPr>
        <cdr:cNvCxnSpPr/>
      </cdr:nvCxnSpPr>
      <cdr:spPr>
        <a:xfrm xmlns:a="http://schemas.openxmlformats.org/drawingml/2006/main" flipH="1">
          <a:off x="3007659" y="2393037"/>
          <a:ext cx="1587569" cy="1270783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3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2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1EFBF0F-E7FD-484D-BBA2-910229994995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E3150F4-05B9-4F1A-A748-0CB3DFC0A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600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3150F4-05B9-4F1A-A748-0CB3DFC0AEB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0010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3150F4-05B9-4F1A-A748-0CB3DFC0AEB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6031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3150F4-05B9-4F1A-A748-0CB3DFC0AEB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8144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3150F4-05B9-4F1A-A748-0CB3DFC0AEB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744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3150F4-05B9-4F1A-A748-0CB3DFC0AEB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3659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3150F4-05B9-4F1A-A748-0CB3DFC0AEB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128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3150F4-05B9-4F1A-A748-0CB3DFC0AEB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263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3150F4-05B9-4F1A-A748-0CB3DFC0AEB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6822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3150F4-05B9-4F1A-A748-0CB3DFC0AEB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090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3150F4-05B9-4F1A-A748-0CB3DFC0AEB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3853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3150F4-05B9-4F1A-A748-0CB3DFC0AEB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3807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3150F4-05B9-4F1A-A748-0CB3DFC0AEB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695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201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449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117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80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433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667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614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449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272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164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765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FF843-9FE6-4ADA-8A19-21F1FE062163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3001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sigmaaldrich.com/united-states.html" TargetMode="External"/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mailto:Guy.Schott@waterboards.ca.gov" TargetMode="External"/><Relationship Id="rId2" Type="http://schemas.openxmlformats.org/officeDocument/2006/relationships/hyperlink" Target="https://www.waterboards.ca.gov/drinking_water/programs/districts/mendocino_district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Greg.niekarz@bws.works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8" name="Rectangle 127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Image of 4 jars during flocculation.">
            <a:extLst>
              <a:ext uri="{FF2B5EF4-FFF2-40B4-BE49-F238E27FC236}">
                <a16:creationId xmlns:a16="http://schemas.microsoft.com/office/drawing/2014/main" id="{821A70CD-8BFF-4273-A4E7-143AB353D8C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30" name="Rectangle 129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en-US" sz="4100">
                <a:latin typeface="Arial" panose="020B0604020202020204" pitchFamily="34" charset="0"/>
                <a:cs typeface="Arial" panose="020B0604020202020204" pitchFamily="34" charset="0"/>
              </a:rPr>
              <a:t>Bass Lake Water Company</a:t>
            </a:r>
            <a:br>
              <a:rPr lang="en-US" sz="41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100">
                <a:latin typeface="Arial" panose="020B0604020202020204" pitchFamily="34" charset="0"/>
                <a:cs typeface="Arial" panose="020B0604020202020204" pitchFamily="34" charset="0"/>
              </a:rPr>
              <a:t>CA2010003</a:t>
            </a:r>
            <a:br>
              <a:rPr lang="en-US" sz="41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100">
                <a:latin typeface="Arial" panose="020B0604020202020204" pitchFamily="34" charset="0"/>
                <a:cs typeface="Arial" panose="020B0604020202020204" pitchFamily="34" charset="0"/>
              </a:rPr>
              <a:t>Madera County</a:t>
            </a:r>
            <a:br>
              <a:rPr lang="en-US" sz="41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100">
                <a:latin typeface="Arial" panose="020B0604020202020204" pitchFamily="34" charset="0"/>
                <a:cs typeface="Arial" panose="020B0604020202020204" pitchFamily="34" charset="0"/>
              </a:rPr>
              <a:t>Jar Test</a:t>
            </a:r>
          </a:p>
        </p:txBody>
      </p:sp>
      <p:sp>
        <p:nvSpPr>
          <p:cNvPr id="3" name="Subtitle 2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by Guy Schott, P.E.</a:t>
            </a:r>
          </a:p>
          <a:p>
            <a:pPr algn="l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July 9, 2021</a:t>
            </a: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55723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BAD10-C5F3-452D-8DDE-5019759B5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536" y="1"/>
            <a:ext cx="6904160" cy="99924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Laboratory Charge Analyzer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03604E-233B-4A38-9E07-B71044C9BF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4524" y="999241"/>
            <a:ext cx="6612807" cy="5674936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LCA: Used to determine coagulant demand of a source water entering the treatment plant.</a:t>
            </a:r>
          </a:p>
          <a:p>
            <a:pPr>
              <a:spcBef>
                <a:spcPct val="0"/>
              </a:spcBef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Source pH: 7.53 – 7.57</a:t>
            </a:r>
          </a:p>
          <a:p>
            <a:pPr>
              <a:spcBef>
                <a:spcPct val="0"/>
              </a:spcBef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LCA #1: Nalco 8157:  24 mg/L 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LCA #2: Nalco 8105: 1 mg/L (manually dosed)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Nalco 8157:  7.5 mg/L 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LCA #3: Nalco 8103: 1 mg/L (manually dosed)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Nalco 8157:  22.6 mg/L </a:t>
            </a:r>
          </a:p>
          <a:p>
            <a:pPr>
              <a:spcBef>
                <a:spcPct val="0"/>
              </a:spcBef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LCA #4: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AdvFloc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CTC-00011: 41 mg/L</a:t>
            </a:r>
          </a:p>
          <a:p>
            <a:pPr>
              <a:spcBef>
                <a:spcPct val="0"/>
              </a:spcBef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LCA #5: Nalco 8105: 1 mg/L (manually dosed)</a:t>
            </a:r>
          </a:p>
          <a:p>
            <a:pPr>
              <a:spcBef>
                <a:spcPct val="0"/>
              </a:spcBef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AdvFloc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CTC-00011: 15.1 mg/L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Laboratory Charged Analyzer (LCA) that measures negative charged particles.  Coagulant is injected until the charged particles are neutralized.  ">
            <a:extLst>
              <a:ext uri="{FF2B5EF4-FFF2-40B4-BE49-F238E27FC236}">
                <a16:creationId xmlns:a16="http://schemas.microsoft.com/office/drawing/2014/main" id="{90C04CF0-8C8B-410B-8F22-6205AE610938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6165609" y="857250"/>
            <a:ext cx="6858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9359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C889B-6ECE-40A2-8645-ED7792B37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Coagulant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CC044-A346-4767-A2C4-8EF853C40C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741" y="1825625"/>
            <a:ext cx="10780059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Unless stated otherwise, all coagulant doses are reported as Product (100% strength).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Aluminum Sulfate doses are reported as hydrated Al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(SO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*14.3H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0.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Preparation of coagulant stock solutions are generally 1.0 and/or 0.1 percent strength using 100 and/or 200 mL volumetric flasks.</a:t>
            </a:r>
          </a:p>
          <a:p>
            <a:pPr marL="0" indent="0">
              <a:buNone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Finnpipette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F2 variable volume pipette, capacity 100-1000 micro liters is used for stock solution preparation and coagulant aid jar test dosing.</a:t>
            </a:r>
          </a:p>
          <a:p>
            <a:pPr marL="0" indent="0">
              <a:buNone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Finnpipette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F2 variable volume pipette, capacity 0.5-5 mL is used for primary coagulant jar test dosing.</a:t>
            </a:r>
          </a:p>
        </p:txBody>
      </p:sp>
    </p:spTree>
    <p:extLst>
      <p:ext uri="{BB962C8B-B14F-4D97-AF65-F5344CB8AC3E}">
        <p14:creationId xmlns:p14="http://schemas.microsoft.com/office/powerpoint/2010/main" val="892357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37" y="118720"/>
            <a:ext cx="11914906" cy="1578105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Bass Lake Water Company: </a:t>
            </a:r>
            <a:r>
              <a:rPr lang="en-US" sz="36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Source: Willow Creek</a:t>
            </a:r>
            <a:br>
              <a:rPr lang="en-US" sz="36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Summary of Source Post Membrane vs. Optimum Dose and Coagulants Filtrate Jars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700772"/>
              </p:ext>
            </p:extLst>
          </p:nvPr>
        </p:nvGraphicFramePr>
        <p:xfrm>
          <a:off x="110835" y="1819127"/>
          <a:ext cx="11644388" cy="4084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82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5540">
                  <a:extLst>
                    <a:ext uri="{9D8B030D-6E8A-4147-A177-3AD203B41FA5}">
                      <a16:colId xmlns:a16="http://schemas.microsoft.com/office/drawing/2014/main" val="292442534"/>
                    </a:ext>
                  </a:extLst>
                </a:gridCol>
                <a:gridCol w="1380565">
                  <a:extLst>
                    <a:ext uri="{9D8B030D-6E8A-4147-A177-3AD203B41FA5}">
                      <a16:colId xmlns:a16="http://schemas.microsoft.com/office/drawing/2014/main" val="2177115877"/>
                    </a:ext>
                  </a:extLst>
                </a:gridCol>
                <a:gridCol w="1640541">
                  <a:extLst>
                    <a:ext uri="{9D8B030D-6E8A-4147-A177-3AD203B41FA5}">
                      <a16:colId xmlns:a16="http://schemas.microsoft.com/office/drawing/2014/main" val="39820008"/>
                    </a:ext>
                  </a:extLst>
                </a:gridCol>
                <a:gridCol w="1775011">
                  <a:extLst>
                    <a:ext uri="{9D8B030D-6E8A-4147-A177-3AD203B41FA5}">
                      <a16:colId xmlns:a16="http://schemas.microsoft.com/office/drawing/2014/main" val="1168575849"/>
                    </a:ext>
                  </a:extLst>
                </a:gridCol>
                <a:gridCol w="10847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1023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72988">
                  <a:extLst>
                    <a:ext uri="{9D8B030D-6E8A-4147-A177-3AD203B41FA5}">
                      <a16:colId xmlns:a16="http://schemas.microsoft.com/office/drawing/2014/main" val="718132139"/>
                    </a:ext>
                  </a:extLst>
                </a:gridCol>
                <a:gridCol w="1526494">
                  <a:extLst>
                    <a:ext uri="{9D8B030D-6E8A-4147-A177-3AD203B41FA5}">
                      <a16:colId xmlns:a16="http://schemas.microsoft.com/office/drawing/2014/main" val="1694726046"/>
                    </a:ext>
                  </a:extLst>
                </a:gridCol>
              </a:tblGrid>
              <a:tr h="37705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Jar#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CTC-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00011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ULTRION 8157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Nalcolyte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8105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polyamines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Cat-Floc 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8105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pDADMAC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UVA/cm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%UVA 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Reduction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</a:t>
                      </a:r>
                    </a:p>
                  </a:txBody>
                  <a:tcPr marL="5582" marR="5582" marT="5582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90.8</a:t>
                      </a:r>
                    </a:p>
                  </a:txBody>
                  <a:tcPr marL="5582" marR="5582" marT="5582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0.041</a:t>
                      </a:r>
                    </a:p>
                  </a:txBody>
                  <a:tcPr marL="5582" marR="5582" marT="5582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10.9</a:t>
                      </a:r>
                    </a:p>
                  </a:txBody>
                  <a:tcPr marL="5582" marR="5582" marT="5582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7.5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60.9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60.9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95.1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0.021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54.3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9202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96.5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67.4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36954974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96.2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65.2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20754208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95.1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0.021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54.3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970926676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D74C496-FEDF-4763-A2DF-48CF31DE54EA}"/>
              </a:ext>
            </a:extLst>
          </p:cNvPr>
          <p:cNvSpPr txBox="1"/>
          <p:nvPr/>
        </p:nvSpPr>
        <p:spPr>
          <a:xfrm>
            <a:off x="110836" y="6114209"/>
            <a:ext cx="1153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Note: </a:t>
            </a:r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 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–water filtered through a 0.2 um absolute Isopore membrane.  All other jars were filtered through 1.2 um absolute Isopore membranes used for the filterability and UVT/UVA analysis. </a:t>
            </a:r>
          </a:p>
        </p:txBody>
      </p:sp>
    </p:spTree>
    <p:extLst>
      <p:ext uri="{BB962C8B-B14F-4D97-AF65-F5344CB8AC3E}">
        <p14:creationId xmlns:p14="http://schemas.microsoft.com/office/powerpoint/2010/main" val="13693207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3F29798-D584-4792-9B62-3F5F5C36D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D5A24A-F333-40BB-AA68-47C4E27CC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805"/>
            <a:ext cx="10515600" cy="102817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 kern="1200" dirty="0">
                <a:latin typeface="Arial" panose="020B0604020202020204" pitchFamily="34" charset="0"/>
                <a:cs typeface="Arial" panose="020B0604020202020204" pitchFamily="34" charset="0"/>
              </a:rPr>
              <a:t>Jar Test – Filtrate Water Spiked with 2.0 mg/L NaOCl</a:t>
            </a:r>
            <a:br>
              <a:rPr lang="en-US" sz="2800" kern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kern="1200" dirty="0">
                <a:latin typeface="Arial" panose="020B0604020202020204" pitchFamily="34" charset="0"/>
                <a:cs typeface="Arial" panose="020B0604020202020204" pitchFamily="34" charset="0"/>
              </a:rPr>
              <a:t>Membrane Filtrate Water vs. Filtrate Optimum Coagulant/Dose</a:t>
            </a:r>
          </a:p>
        </p:txBody>
      </p:sp>
      <p:graphicFrame>
        <p:nvGraphicFramePr>
          <p:cNvPr id="4" name="Chart 3" descr="Chart of chlorine residual.">
            <a:extLst>
              <a:ext uri="{FF2B5EF4-FFF2-40B4-BE49-F238E27FC236}">
                <a16:creationId xmlns:a16="http://schemas.microsoft.com/office/drawing/2014/main" id="{73D5E3E8-2BF0-4DA2-AF12-CD99959447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064513"/>
              </p:ext>
            </p:extLst>
          </p:nvPr>
        </p:nvGraphicFramePr>
        <p:xfrm>
          <a:off x="838200" y="1212980"/>
          <a:ext cx="10512547" cy="50827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5C05BA2-5354-4D5B-A0ED-736271294A47}"/>
              </a:ext>
            </a:extLst>
          </p:cNvPr>
          <p:cNvSpPr txBox="1"/>
          <p:nvPr/>
        </p:nvSpPr>
        <p:spPr>
          <a:xfrm>
            <a:off x="3738283" y="1917989"/>
            <a:ext cx="1695144" cy="646331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TTHM: 45 ug/L, </a:t>
            </a:r>
          </a:p>
          <a:p>
            <a:r>
              <a:rPr lang="en-US" dirty="0"/>
              <a:t>HAA5: 34 ug/L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D4041B-E401-4A2D-BBD1-D27A9CCBDF53}"/>
              </a:ext>
            </a:extLst>
          </p:cNvPr>
          <p:cNvSpPr txBox="1"/>
          <p:nvPr/>
        </p:nvSpPr>
        <p:spPr>
          <a:xfrm>
            <a:off x="5433427" y="2946163"/>
            <a:ext cx="1695144" cy="646331"/>
          </a:xfrm>
          <a:prstGeom prst="rect">
            <a:avLst/>
          </a:prstGeom>
          <a:noFill/>
          <a:ln>
            <a:solidFill>
              <a:srgbClr val="0099FF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TTHM: 80 ug/L, </a:t>
            </a:r>
          </a:p>
          <a:p>
            <a:r>
              <a:rPr lang="en-US" dirty="0"/>
              <a:t>HAA5: 73 ug/L</a:t>
            </a:r>
          </a:p>
        </p:txBody>
      </p:sp>
    </p:spTree>
    <p:extLst>
      <p:ext uri="{BB962C8B-B14F-4D97-AF65-F5344CB8AC3E}">
        <p14:creationId xmlns:p14="http://schemas.microsoft.com/office/powerpoint/2010/main" val="4568462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76" y="144063"/>
            <a:ext cx="11915774" cy="2313387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Bass Lake Water Company: </a:t>
            </a:r>
            <a:br>
              <a:rPr lang="en-US" sz="40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TTHMs/HAA5s Laboratory Results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NaOCl dose after filtration: 2.0 mg/L (Hold Time 4.2 days)</a:t>
            </a:r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E713EEAE-8A57-4C97-BAAD-C1B22868CA3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2098287"/>
              </p:ext>
            </p:extLst>
          </p:nvPr>
        </p:nvGraphicFramePr>
        <p:xfrm>
          <a:off x="142876" y="2783743"/>
          <a:ext cx="11631200" cy="18072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63276">
                  <a:extLst>
                    <a:ext uri="{9D8B030D-6E8A-4147-A177-3AD203B41FA5}">
                      <a16:colId xmlns:a16="http://schemas.microsoft.com/office/drawing/2014/main" val="4269106942"/>
                    </a:ext>
                  </a:extLst>
                </a:gridCol>
                <a:gridCol w="1130860">
                  <a:extLst>
                    <a:ext uri="{9D8B030D-6E8A-4147-A177-3AD203B41FA5}">
                      <a16:colId xmlns:a16="http://schemas.microsoft.com/office/drawing/2014/main" val="585763398"/>
                    </a:ext>
                  </a:extLst>
                </a:gridCol>
                <a:gridCol w="1465310">
                  <a:extLst>
                    <a:ext uri="{9D8B030D-6E8A-4147-A177-3AD203B41FA5}">
                      <a16:colId xmlns:a16="http://schemas.microsoft.com/office/drawing/2014/main" val="700122517"/>
                    </a:ext>
                  </a:extLst>
                </a:gridCol>
                <a:gridCol w="1361530">
                  <a:extLst>
                    <a:ext uri="{9D8B030D-6E8A-4147-A177-3AD203B41FA5}">
                      <a16:colId xmlns:a16="http://schemas.microsoft.com/office/drawing/2014/main" val="2349846007"/>
                    </a:ext>
                  </a:extLst>
                </a:gridCol>
                <a:gridCol w="14234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968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52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76890">
                  <a:extLst>
                    <a:ext uri="{9D8B030D-6E8A-4147-A177-3AD203B41FA5}">
                      <a16:colId xmlns:a16="http://schemas.microsoft.com/office/drawing/2014/main" val="3493278796"/>
                    </a:ext>
                  </a:extLst>
                </a:gridCol>
                <a:gridCol w="1247833">
                  <a:extLst>
                    <a:ext uri="{9D8B030D-6E8A-4147-A177-3AD203B41FA5}">
                      <a16:colId xmlns:a16="http://schemas.microsoft.com/office/drawing/2014/main" val="2889971692"/>
                    </a:ext>
                  </a:extLst>
                </a:gridCol>
              </a:tblGrid>
              <a:tr h="947515"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Jar #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CTC-0001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Nalcolyte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8105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%UVT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UVA/cm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%UVA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Reduction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TTHM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ug/L</a:t>
                      </a:r>
                    </a:p>
                  </a:txBody>
                  <a:tcPr marL="91107" marR="91107" marT="45554" marB="45554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HAA5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ug/L</a:t>
                      </a:r>
                    </a:p>
                  </a:txBody>
                  <a:tcPr marL="91107" marR="91107" marT="45554" marB="45554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Cl2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Residual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 marL="91107" marR="91107" marT="45554" marB="45554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8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0.041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10.9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</a:t>
                      </a:r>
                    </a:p>
                  </a:txBody>
                  <a:tcPr marL="5562" marR="5562" marT="5562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8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58.7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0.82</a:t>
                      </a:r>
                    </a:p>
                  </a:txBody>
                  <a:tcPr marL="5562" marR="5562" marT="5562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C823052-BEE2-41B0-B146-D4158EA2D0A7}"/>
              </a:ext>
            </a:extLst>
          </p:cNvPr>
          <p:cNvSpPr txBox="1"/>
          <p:nvPr/>
        </p:nvSpPr>
        <p:spPr>
          <a:xfrm>
            <a:off x="206188" y="5172635"/>
            <a:ext cx="7495511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 of 4.2 days: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 #1: UVT: 93.7%, UVA: 0.027/cm; (additional UVA reduction: 41.3%) 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 #2: UVT: 97.2%, UVA: 0.012/cm; (additional UVA reduction: 15.2%)</a:t>
            </a:r>
          </a:p>
        </p:txBody>
      </p:sp>
    </p:spTree>
    <p:extLst>
      <p:ext uri="{BB962C8B-B14F-4D97-AF65-F5344CB8AC3E}">
        <p14:creationId xmlns:p14="http://schemas.microsoft.com/office/powerpoint/2010/main" val="1572432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37" y="118720"/>
            <a:ext cx="11914906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Source: Willow Creek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; Jar Test 1 - 8 Results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Flash Mix 200 RPM (20 sec); Floc Mix 20 RPM (1 min)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9486759"/>
              </p:ext>
            </p:extLst>
          </p:nvPr>
        </p:nvGraphicFramePr>
        <p:xfrm>
          <a:off x="110837" y="1432628"/>
          <a:ext cx="11295596" cy="4846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74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2045">
                  <a:extLst>
                    <a:ext uri="{9D8B030D-6E8A-4147-A177-3AD203B41FA5}">
                      <a16:colId xmlns:a16="http://schemas.microsoft.com/office/drawing/2014/main" val="2177115877"/>
                    </a:ext>
                  </a:extLst>
                </a:gridCol>
                <a:gridCol w="1612045">
                  <a:extLst>
                    <a:ext uri="{9D8B030D-6E8A-4147-A177-3AD203B41FA5}">
                      <a16:colId xmlns:a16="http://schemas.microsoft.com/office/drawing/2014/main" val="874593257"/>
                    </a:ext>
                  </a:extLst>
                </a:gridCol>
                <a:gridCol w="16120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350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7387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188190">
                  <a:extLst>
                    <a:ext uri="{9D8B030D-6E8A-4147-A177-3AD203B41FA5}">
                      <a16:colId xmlns:a16="http://schemas.microsoft.com/office/drawing/2014/main" val="7181321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Jar#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ULTRION 8157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Nalcolyte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8105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UVA/cm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%UVA Reduction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J1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3.85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0.41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92.6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0.033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28.3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J2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0.22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93.9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0.027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41.3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J3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93.0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0.031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32.6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J4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0.31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93.5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0.028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39.1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J5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96.2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65.2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969028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J6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60.9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815509916"/>
                  </a:ext>
                </a:extLst>
              </a:tr>
              <a:tr h="42199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J7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96.1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63.0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521698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J8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96.7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69.6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21835624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91774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37" y="118720"/>
            <a:ext cx="11914906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Source: Willow Creek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; Jar Test 9 - 16 Results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Flash Mix 200 RPM (20 sec); Floc Mix 20 RPM (1 min)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0334081"/>
              </p:ext>
            </p:extLst>
          </p:nvPr>
        </p:nvGraphicFramePr>
        <p:xfrm>
          <a:off x="110837" y="1432628"/>
          <a:ext cx="11295596" cy="4846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74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2045">
                  <a:extLst>
                    <a:ext uri="{9D8B030D-6E8A-4147-A177-3AD203B41FA5}">
                      <a16:colId xmlns:a16="http://schemas.microsoft.com/office/drawing/2014/main" val="2177115877"/>
                    </a:ext>
                  </a:extLst>
                </a:gridCol>
                <a:gridCol w="1612045">
                  <a:extLst>
                    <a:ext uri="{9D8B030D-6E8A-4147-A177-3AD203B41FA5}">
                      <a16:colId xmlns:a16="http://schemas.microsoft.com/office/drawing/2014/main" val="874593257"/>
                    </a:ext>
                  </a:extLst>
                </a:gridCol>
                <a:gridCol w="16120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350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7387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188190">
                  <a:extLst>
                    <a:ext uri="{9D8B030D-6E8A-4147-A177-3AD203B41FA5}">
                      <a16:colId xmlns:a16="http://schemas.microsoft.com/office/drawing/2014/main" val="7181321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Jar#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ULTRION 8157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Cat-Floc 8103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UVA/cm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%UVA Reduction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J9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92.1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0.035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23.9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J10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92.7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0.032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30.4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J11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94.2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0.025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43.5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J12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95.1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0.022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52.2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J13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95.2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0.021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54.3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969028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J14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60.9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815509916"/>
                  </a:ext>
                </a:extLst>
              </a:tr>
              <a:tr h="42199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J15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91.0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13.0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521698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J16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2.2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21835624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19160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37" y="118720"/>
            <a:ext cx="11914906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Source: Willow Creek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; Jar Test 17 - 20 Results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Flash Mix 200 RPM (20 sec); Floc Mix 20 RPM (1 min)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2483711"/>
              </p:ext>
            </p:extLst>
          </p:nvPr>
        </p:nvGraphicFramePr>
        <p:xfrm>
          <a:off x="110837" y="1432628"/>
          <a:ext cx="11295596" cy="3017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74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2045">
                  <a:extLst>
                    <a:ext uri="{9D8B030D-6E8A-4147-A177-3AD203B41FA5}">
                      <a16:colId xmlns:a16="http://schemas.microsoft.com/office/drawing/2014/main" val="2177115877"/>
                    </a:ext>
                  </a:extLst>
                </a:gridCol>
                <a:gridCol w="1612045">
                  <a:extLst>
                    <a:ext uri="{9D8B030D-6E8A-4147-A177-3AD203B41FA5}">
                      <a16:colId xmlns:a16="http://schemas.microsoft.com/office/drawing/2014/main" val="874593257"/>
                    </a:ext>
                  </a:extLst>
                </a:gridCol>
                <a:gridCol w="16120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350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7387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188190">
                  <a:extLst>
                    <a:ext uri="{9D8B030D-6E8A-4147-A177-3AD203B41FA5}">
                      <a16:colId xmlns:a16="http://schemas.microsoft.com/office/drawing/2014/main" val="7181321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Jar#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ULTRION 8157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Cat-Floc 8103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UVA/cm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%UVA Reduction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J17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0.034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26.1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J18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0.022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52.2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J19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95.1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0.021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54.3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J20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0.11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56.5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24856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37" y="118720"/>
            <a:ext cx="11914906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Source: Willow Creek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; Jar Test 21 - 28 Results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Flash Mix 200 RPM (20 sec); Floc Mix 20 RPM (1 min)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7322720"/>
              </p:ext>
            </p:extLst>
          </p:nvPr>
        </p:nvGraphicFramePr>
        <p:xfrm>
          <a:off x="110836" y="1432628"/>
          <a:ext cx="11757509" cy="4846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41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9570">
                  <a:extLst>
                    <a:ext uri="{9D8B030D-6E8A-4147-A177-3AD203B41FA5}">
                      <a16:colId xmlns:a16="http://schemas.microsoft.com/office/drawing/2014/main" val="1962675121"/>
                    </a:ext>
                  </a:extLst>
                </a:gridCol>
                <a:gridCol w="1791093">
                  <a:extLst>
                    <a:ext uri="{9D8B030D-6E8A-4147-A177-3AD203B41FA5}">
                      <a16:colId xmlns:a16="http://schemas.microsoft.com/office/drawing/2014/main" val="2177115877"/>
                    </a:ext>
                  </a:extLst>
                </a:gridCol>
                <a:gridCol w="14032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7019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8098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77672">
                  <a:extLst>
                    <a:ext uri="{9D8B030D-6E8A-4147-A177-3AD203B41FA5}">
                      <a16:colId xmlns:a16="http://schemas.microsoft.com/office/drawing/2014/main" val="7181321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Jar#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CTC-00011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Cat-Floc 8103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UVA/cm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%UVA Reduction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J21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63.0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J22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96.5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67.4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J23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96.5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67.4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J24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96.4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67.4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J25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91.4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0.038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17.4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969028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J26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95.1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0.021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54.3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815509916"/>
                  </a:ext>
                </a:extLst>
              </a:tr>
              <a:tr h="42199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J27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94.4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0.024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47.8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521698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J28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58.7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21835624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0716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37" y="118720"/>
            <a:ext cx="11914906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Source: Willow Creek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; Jar Test 29 - 36 Results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Flash Mix 200 RPM (20 sec); Floc Mix 20 RPM (1 min)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1362211"/>
              </p:ext>
            </p:extLst>
          </p:nvPr>
        </p:nvGraphicFramePr>
        <p:xfrm>
          <a:off x="110836" y="1432628"/>
          <a:ext cx="11757509" cy="4846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06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6383">
                  <a:extLst>
                    <a:ext uri="{9D8B030D-6E8A-4147-A177-3AD203B41FA5}">
                      <a16:colId xmlns:a16="http://schemas.microsoft.com/office/drawing/2014/main" val="1962675121"/>
                    </a:ext>
                  </a:extLst>
                </a:gridCol>
                <a:gridCol w="1554315">
                  <a:extLst>
                    <a:ext uri="{9D8B030D-6E8A-4147-A177-3AD203B41FA5}">
                      <a16:colId xmlns:a16="http://schemas.microsoft.com/office/drawing/2014/main" val="2397753289"/>
                    </a:ext>
                  </a:extLst>
                </a:gridCol>
                <a:gridCol w="1554315">
                  <a:extLst>
                    <a:ext uri="{9D8B030D-6E8A-4147-A177-3AD203B41FA5}">
                      <a16:colId xmlns:a16="http://schemas.microsoft.com/office/drawing/2014/main" val="2177115877"/>
                    </a:ext>
                  </a:extLst>
                </a:gridCol>
                <a:gridCol w="12177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769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705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976569">
                  <a:extLst>
                    <a:ext uri="{9D8B030D-6E8A-4147-A177-3AD203B41FA5}">
                      <a16:colId xmlns:a16="http://schemas.microsoft.com/office/drawing/2014/main" val="7181321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Jar#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ULTRION 8157 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Cat-Floc 8103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Nalcolyte8105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UVA/cm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%UVA Reduction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J29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0.32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92.9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0.031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32.6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J30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0.030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34.8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J31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93.5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0.028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39.1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J32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0.21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93.9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0.027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41.3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J33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0.22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91.0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13.0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969028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J34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0.039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15.2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815509916"/>
                  </a:ext>
                </a:extLst>
              </a:tr>
              <a:tr h="42199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J35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0.22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91.7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0.037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19.6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521698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J36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0.21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92.1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0.035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23.9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21835624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829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2BDA61-17A4-4747-8876-5818B0F89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Source:</a:t>
            </a:r>
            <a:b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Willow Creek</a:t>
            </a:r>
          </a:p>
        </p:txBody>
      </p:sp>
      <p:pic>
        <p:nvPicPr>
          <p:cNvPr id="3" name="Picture 2" descr="Image of source.">
            <a:extLst>
              <a:ext uri="{FF2B5EF4-FFF2-40B4-BE49-F238E27FC236}">
                <a16:creationId xmlns:a16="http://schemas.microsoft.com/office/drawing/2014/main" id="{E2A6F0A1-C616-48FB-BAC9-4AE22D93FB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0588" y="643466"/>
            <a:ext cx="6494156" cy="5568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2533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37" y="118720"/>
            <a:ext cx="11914906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Source: Willow Creek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; Jar Test 37 - 40 Results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Flash Mix 200 RPM (20 sec); Floc Mix 20 RPM (1 min)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6473270"/>
              </p:ext>
            </p:extLst>
          </p:nvPr>
        </p:nvGraphicFramePr>
        <p:xfrm>
          <a:off x="110836" y="1432628"/>
          <a:ext cx="11139871" cy="3017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51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2935">
                  <a:extLst>
                    <a:ext uri="{9D8B030D-6E8A-4147-A177-3AD203B41FA5}">
                      <a16:colId xmlns:a16="http://schemas.microsoft.com/office/drawing/2014/main" val="1962675121"/>
                    </a:ext>
                  </a:extLst>
                </a:gridCol>
                <a:gridCol w="1697005">
                  <a:extLst>
                    <a:ext uri="{9D8B030D-6E8A-4147-A177-3AD203B41FA5}">
                      <a16:colId xmlns:a16="http://schemas.microsoft.com/office/drawing/2014/main" val="2177115877"/>
                    </a:ext>
                  </a:extLst>
                </a:gridCol>
                <a:gridCol w="13295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125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7147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158022">
                  <a:extLst>
                    <a:ext uri="{9D8B030D-6E8A-4147-A177-3AD203B41FA5}">
                      <a16:colId xmlns:a16="http://schemas.microsoft.com/office/drawing/2014/main" val="7181321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Jar#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CTC-00011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Nalcolyte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8105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UVA/cm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%UVA Reduction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J37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93.9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0.027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41.3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J38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60.9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J39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95.2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0.021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54.3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J40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58.7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54843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37" y="118720"/>
            <a:ext cx="11914906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Source: Willow Creek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; Jar Test 41 - 44 Results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Flash Mix 200 RPM (20 sec); Floc Mix 20 RPM (1 min)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0353191"/>
              </p:ext>
            </p:extLst>
          </p:nvPr>
        </p:nvGraphicFramePr>
        <p:xfrm>
          <a:off x="110836" y="1432628"/>
          <a:ext cx="11139871" cy="3017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51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2935">
                  <a:extLst>
                    <a:ext uri="{9D8B030D-6E8A-4147-A177-3AD203B41FA5}">
                      <a16:colId xmlns:a16="http://schemas.microsoft.com/office/drawing/2014/main" val="1962675121"/>
                    </a:ext>
                  </a:extLst>
                </a:gridCol>
                <a:gridCol w="1697005">
                  <a:extLst>
                    <a:ext uri="{9D8B030D-6E8A-4147-A177-3AD203B41FA5}">
                      <a16:colId xmlns:a16="http://schemas.microsoft.com/office/drawing/2014/main" val="2177115877"/>
                    </a:ext>
                  </a:extLst>
                </a:gridCol>
                <a:gridCol w="13295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125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7147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158022">
                  <a:extLst>
                    <a:ext uri="{9D8B030D-6E8A-4147-A177-3AD203B41FA5}">
                      <a16:colId xmlns:a16="http://schemas.microsoft.com/office/drawing/2014/main" val="7181321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Jar#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ULTRION 8157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Nalcolyte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8105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UVA/cm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%UVA Reduction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J41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2.2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J42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0.042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8.7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J43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91.7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0.037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19.6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J44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0.029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37.0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09624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37" y="118720"/>
            <a:ext cx="11914906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Source: Willow Creek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; Jar Test 45 - 50 Results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Flash Mix 200 RPM (20 sec); Floc Mix 20 RPM (1 min)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1880979"/>
              </p:ext>
            </p:extLst>
          </p:nvPr>
        </p:nvGraphicFramePr>
        <p:xfrm>
          <a:off x="110836" y="1432628"/>
          <a:ext cx="11757509" cy="3931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06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6383">
                  <a:extLst>
                    <a:ext uri="{9D8B030D-6E8A-4147-A177-3AD203B41FA5}">
                      <a16:colId xmlns:a16="http://schemas.microsoft.com/office/drawing/2014/main" val="1962675121"/>
                    </a:ext>
                  </a:extLst>
                </a:gridCol>
                <a:gridCol w="1554315">
                  <a:extLst>
                    <a:ext uri="{9D8B030D-6E8A-4147-A177-3AD203B41FA5}">
                      <a16:colId xmlns:a16="http://schemas.microsoft.com/office/drawing/2014/main" val="2397753289"/>
                    </a:ext>
                  </a:extLst>
                </a:gridCol>
                <a:gridCol w="1554315">
                  <a:extLst>
                    <a:ext uri="{9D8B030D-6E8A-4147-A177-3AD203B41FA5}">
                      <a16:colId xmlns:a16="http://schemas.microsoft.com/office/drawing/2014/main" val="2177115877"/>
                    </a:ext>
                  </a:extLst>
                </a:gridCol>
                <a:gridCol w="12177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769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705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976569">
                  <a:extLst>
                    <a:ext uri="{9D8B030D-6E8A-4147-A177-3AD203B41FA5}">
                      <a16:colId xmlns:a16="http://schemas.microsoft.com/office/drawing/2014/main" val="7181321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Jar#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CTC-00011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Cat-Floc 8103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Nalcolyte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8105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UVA/cm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%UVA Reduction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J45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93.6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0.028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39.1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J46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95.2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0.021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54.3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J47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95.1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0.021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54.3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J48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60.9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J49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0.11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58.7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777021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J50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58.7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9682395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59418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2BCBF-DE54-4B13-B7FD-6F0A91E7A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776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Jar Testing for 1-Liter Jars: 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Procedures for Inline Treatment Plants</a:t>
            </a:r>
          </a:p>
        </p:txBody>
      </p:sp>
      <p:sp>
        <p:nvSpPr>
          <p:cNvPr id="47" name="Content Placeholder 2">
            <a:extLst>
              <a:ext uri="{FF2B5EF4-FFF2-40B4-BE49-F238E27FC236}">
                <a16:creationId xmlns:a16="http://schemas.microsoft.com/office/drawing/2014/main" id="{03522FC9-9B5B-42E9-AFBC-560C03AAA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184" y="1380339"/>
            <a:ext cx="11576304" cy="5422885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Fill jars with source water prior to coagulant injection and set paddle speed at 30 rpm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Add chemicals (i.e., NaOCl, primary coagulant, coagulant aid) to each jar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Flash mix for 15-30 seconds (200 rpm)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Slow mix for 1 minute (20 rpm)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Syringe 25 mL from each jar taken 1-inch below surface (20 mL/12 sec rate)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Filtered through 1.2 um isopore membrane into cuvette drip rate, 15 mL/(50-90 sec)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Measure filtrate turbidity, chlorine residual and %UVT/UVA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Record all data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0932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66337-CE30-4E8B-A13C-E7CB0808D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444" y="322091"/>
            <a:ext cx="5006336" cy="1325563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Jar Test</a:t>
            </a:r>
            <a:b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Filterability Test Equipment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ACA29E-0321-4002-88D1-8B5CC77C3E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65176" y="1518082"/>
            <a:ext cx="6775704" cy="5220069"/>
          </a:xfrm>
        </p:spPr>
        <p:txBody>
          <a:bodyPr vert="horz" lIns="91440" tIns="45720" rIns="91440" bIns="45720" rtlCol="0" anchor="t">
            <a:no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Turbidity Instrument</a:t>
            </a:r>
          </a:p>
          <a:p>
            <a:pPr>
              <a:spcBef>
                <a:spcPts val="0"/>
              </a:spcBef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Syringe w/Luer-Lock Tip, 30 cc </a:t>
            </a:r>
          </a:p>
          <a:p>
            <a:pPr>
              <a:spcBef>
                <a:spcPts val="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(part#: 2225800, by Hach)</a:t>
            </a:r>
          </a:p>
          <a:p>
            <a:pPr indent="-2286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Swinnex Filter Holder, 25 mm                                   (part#: SX0002500)</a:t>
            </a:r>
          </a:p>
          <a:p>
            <a:pPr indent="-2286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Isopore Membrane Filter, 1.2 um absolute </a:t>
            </a:r>
          </a:p>
          <a:p>
            <a:pPr>
              <a:spcBef>
                <a:spcPts val="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pore size, </a:t>
            </a:r>
          </a:p>
          <a:p>
            <a:pPr>
              <a:spcBef>
                <a:spcPts val="0"/>
              </a:spcBef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Φ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 25 mm , thickness: 24 um, </a:t>
            </a:r>
          </a:p>
          <a:p>
            <a:pPr>
              <a:spcBef>
                <a:spcPts val="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hydrophilic polycarbonate membrane</a:t>
            </a:r>
          </a:p>
          <a:p>
            <a:pPr>
              <a:spcBef>
                <a:spcPts val="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(part #: RTTP02500)</a:t>
            </a:r>
          </a:p>
          <a:p>
            <a:pPr indent="-2286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Go to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Sigma-Aldrich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for laboratory supplies  http://www.sigmaaldrich.com/united-states.html</a:t>
            </a:r>
          </a:p>
        </p:txBody>
      </p:sp>
      <p:pic>
        <p:nvPicPr>
          <p:cNvPr id="8" name="Picture Placeholder 7" descr="An image of filter test equipment: Turbidity meter, syringes, filter holders, 1.2 micron filters and cuvettes.">
            <a:extLst>
              <a:ext uri="{FF2B5EF4-FFF2-40B4-BE49-F238E27FC236}">
                <a16:creationId xmlns:a16="http://schemas.microsoft.com/office/drawing/2014/main" id="{DEF1E14A-41AE-44B3-AAC8-FE2F080A76F2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167846" y="0"/>
            <a:ext cx="6024154" cy="685799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1013318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1C8F8-1390-43E2-A290-93BB11945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152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Isopore Membrane Information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2369561-20DE-49D7-BDA9-84D7F50719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120331"/>
              </p:ext>
            </p:extLst>
          </p:nvPr>
        </p:nvGraphicFramePr>
        <p:xfrm>
          <a:off x="261255" y="1096030"/>
          <a:ext cx="11501657" cy="5229931"/>
        </p:xfrm>
        <a:graphic>
          <a:graphicData uri="http://schemas.openxmlformats.org/drawingml/2006/table">
            <a:tbl>
              <a:tblPr firstRow="1" firstCol="1"/>
              <a:tblGrid>
                <a:gridCol w="3027672">
                  <a:extLst>
                    <a:ext uri="{9D8B030D-6E8A-4147-A177-3AD203B41FA5}">
                      <a16:colId xmlns:a16="http://schemas.microsoft.com/office/drawing/2014/main" val="195345807"/>
                    </a:ext>
                  </a:extLst>
                </a:gridCol>
                <a:gridCol w="8473985">
                  <a:extLst>
                    <a:ext uri="{9D8B030D-6E8A-4147-A177-3AD203B41FA5}">
                      <a16:colId xmlns:a16="http://schemas.microsoft.com/office/drawing/2014/main" val="170635815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Categories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3774545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trade name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Isopore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7104343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filter color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White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3180898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chemistry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Polycarbonate (PC)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12568"/>
                  </a:ext>
                </a:extLst>
              </a:tr>
              <a:tr h="326584"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water flow rate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24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Avg. 175 mL/min x cm² (typical results @ 10 psi)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5282295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media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Isopore</a:t>
                      </a:r>
                      <a:r>
                        <a:rPr lang="en-US" sz="2400" b="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®</a:t>
                      </a:r>
                      <a:endParaRPr lang="en-US" sz="24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4178807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wettability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Hydrophilic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6319466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porosity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14.7%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4845015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pore size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 µm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1492635"/>
                  </a:ext>
                </a:extLst>
              </a:tr>
              <a:tr h="326584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bubble point at 23 °C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 bar, air with water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0334925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thickness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µm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2059731"/>
                  </a:ext>
                </a:extLst>
              </a:tr>
              <a:tr h="326584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filter diameter (ø)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mm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6869656"/>
                  </a:ext>
                </a:extLst>
              </a:tr>
              <a:tr h="469963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material size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polycarbonate, Hydrophilic, 1.2 µm, 25 mm, white, plain, 100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7976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21939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BE647-4A58-4BAE-8548-F3EAA2CE7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Isopore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Membrane Background Information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D3603-38B2-4A01-98BE-096FF2EA34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Isopore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membrane is a polycarbonate, track-etched screen filter recommended for all analyses in which the sample is viewed on the surface of the membrane. The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Isopore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membrane is composed of polycarbonate film, which has a smooth, glass-like surface for clearer sample observation. The unique manufacturing process of the membrane ensures a precise pore diameter and a consistent pore size for accurate separation of samples by size. Matched-weight filters are not usually required because of low, constant tar and ash weights.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Features &amp; Benefits: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Membrane structure retains particles on the surface, simplifying counting and analysis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963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3D378-CAD4-4781-A006-152F0BB17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811" y="398551"/>
            <a:ext cx="6387102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 Test - Filterability Test</a:t>
            </a:r>
          </a:p>
        </p:txBody>
      </p:sp>
      <p:sp>
        <p:nvSpPr>
          <p:cNvPr id="77" name="Text Placeholder 3">
            <a:extLst>
              <a:ext uri="{FF2B5EF4-FFF2-40B4-BE49-F238E27FC236}">
                <a16:creationId xmlns:a16="http://schemas.microsoft.com/office/drawing/2014/main" id="{01E7B4C7-15EB-4745-95A5-7295CF70A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05542" y="1580225"/>
            <a:ext cx="6382657" cy="4473441"/>
          </a:xfrm>
        </p:spPr>
        <p:txBody>
          <a:bodyPr vert="horz" lIns="91440" tIns="45720" rIns="91440" bIns="45720" rtlCol="0" anchor="t">
            <a:no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Syringe ~ 25 mL from jar (after 5-minutes of settling)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Filter-to-waste 3-5 mL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Filter directly into clean cuvette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Measure turbidity 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Note: Take several readings before recording final NTU results.  Micro bubbles can adhere to glass causing false NTU readings.  To remove bubbles, tilt cuvette up to 90 degrees.</a:t>
            </a:r>
          </a:p>
        </p:txBody>
      </p:sp>
      <p:pic>
        <p:nvPicPr>
          <p:cNvPr id="4" name="Picture 3" descr="An image containing a person holding a syringe pushing coagulated water through a 1.2 micro filter into a cuvette.">
            <a:extLst>
              <a:ext uri="{FF2B5EF4-FFF2-40B4-BE49-F238E27FC236}">
                <a16:creationId xmlns:a16="http://schemas.microsoft.com/office/drawing/2014/main" id="{E0400678-E3AF-4C5F-BD87-F98CF5CF3BC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>
          <a:xfrm>
            <a:off x="7689829" y="10"/>
            <a:ext cx="4502173" cy="3448209"/>
          </a:xfrm>
          <a:custGeom>
            <a:avLst/>
            <a:gdLst>
              <a:gd name="connsiteX0" fmla="*/ 205627 w 4502173"/>
              <a:gd name="connsiteY0" fmla="*/ 0 h 3448219"/>
              <a:gd name="connsiteX1" fmla="*/ 4502173 w 4502173"/>
              <a:gd name="connsiteY1" fmla="*/ 0 h 3448219"/>
              <a:gd name="connsiteX2" fmla="*/ 4502173 w 4502173"/>
              <a:gd name="connsiteY2" fmla="*/ 2368934 h 3448219"/>
              <a:gd name="connsiteX3" fmla="*/ 4365663 w 4502173"/>
              <a:gd name="connsiteY3" fmla="*/ 2551486 h 3448219"/>
              <a:gd name="connsiteX4" fmla="*/ 2464181 w 4502173"/>
              <a:gd name="connsiteY4" fmla="*/ 3448219 h 3448219"/>
              <a:gd name="connsiteX5" fmla="*/ 0 w 4502173"/>
              <a:gd name="connsiteY5" fmla="*/ 984038 h 3448219"/>
              <a:gd name="connsiteX6" fmla="*/ 193648 w 4502173"/>
              <a:gd name="connsiteY6" fmla="*/ 24867 h 3448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02173" h="3448219">
                <a:moveTo>
                  <a:pt x="205627" y="0"/>
                </a:moveTo>
                <a:lnTo>
                  <a:pt x="4502173" y="0"/>
                </a:lnTo>
                <a:lnTo>
                  <a:pt x="4502173" y="2368934"/>
                </a:lnTo>
                <a:lnTo>
                  <a:pt x="4365663" y="2551486"/>
                </a:lnTo>
                <a:cubicBezTo>
                  <a:pt x="3913696" y="3099144"/>
                  <a:pt x="3229704" y="3448219"/>
                  <a:pt x="2464181" y="3448219"/>
                </a:cubicBezTo>
                <a:cubicBezTo>
                  <a:pt x="1103251" y="3448219"/>
                  <a:pt x="0" y="2344968"/>
                  <a:pt x="0" y="984038"/>
                </a:cubicBezTo>
                <a:cubicBezTo>
                  <a:pt x="0" y="643806"/>
                  <a:pt x="68954" y="319678"/>
                  <a:pt x="193648" y="24867"/>
                </a:cubicBezTo>
                <a:close/>
              </a:path>
            </a:pathLst>
          </a:custGeom>
        </p:spPr>
      </p:pic>
      <p:pic>
        <p:nvPicPr>
          <p:cNvPr id="7" name="Picture 6" descr="An image of a portable turbidity meter use to measure filtrate and settled water.">
            <a:extLst>
              <a:ext uri="{FF2B5EF4-FFF2-40B4-BE49-F238E27FC236}">
                <a16:creationId xmlns:a16="http://schemas.microsoft.com/office/drawing/2014/main" id="{9343EF75-1F0E-46DB-9F32-8D9EF137DD91}"/>
              </a:ext>
            </a:extLst>
          </p:cNvPr>
          <p:cNvPicPr/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 bwMode="auto">
          <a:xfrm>
            <a:off x="8768827" y="4082141"/>
            <a:ext cx="3423175" cy="2775859"/>
          </a:xfrm>
          <a:custGeom>
            <a:avLst/>
            <a:gdLst>
              <a:gd name="connsiteX0" fmla="*/ 1906524 w 3423175"/>
              <a:gd name="connsiteY0" fmla="*/ 0 h 2775859"/>
              <a:gd name="connsiteX1" fmla="*/ 3377691 w 3423175"/>
              <a:gd name="connsiteY1" fmla="*/ 693798 h 2775859"/>
              <a:gd name="connsiteX2" fmla="*/ 3423175 w 3423175"/>
              <a:gd name="connsiteY2" fmla="*/ 754624 h 2775859"/>
              <a:gd name="connsiteX3" fmla="*/ 3423175 w 3423175"/>
              <a:gd name="connsiteY3" fmla="*/ 2775859 h 2775859"/>
              <a:gd name="connsiteX4" fmla="*/ 211114 w 3423175"/>
              <a:gd name="connsiteY4" fmla="*/ 2775859 h 2775859"/>
              <a:gd name="connsiteX5" fmla="*/ 149824 w 3423175"/>
              <a:gd name="connsiteY5" fmla="*/ 2648629 h 2775859"/>
              <a:gd name="connsiteX6" fmla="*/ 0 w 3423175"/>
              <a:gd name="connsiteY6" fmla="*/ 1906524 h 2775859"/>
              <a:gd name="connsiteX7" fmla="*/ 1906524 w 3423175"/>
              <a:gd name="connsiteY7" fmla="*/ 0 h 2775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23175" h="2775859">
                <a:moveTo>
                  <a:pt x="1906524" y="0"/>
                </a:moveTo>
                <a:cubicBezTo>
                  <a:pt x="2498805" y="0"/>
                  <a:pt x="3028006" y="270078"/>
                  <a:pt x="3377691" y="693798"/>
                </a:cubicBezTo>
                <a:lnTo>
                  <a:pt x="3423175" y="754624"/>
                </a:lnTo>
                <a:lnTo>
                  <a:pt x="3423175" y="2775859"/>
                </a:lnTo>
                <a:lnTo>
                  <a:pt x="211114" y="2775859"/>
                </a:lnTo>
                <a:lnTo>
                  <a:pt x="149824" y="2648629"/>
                </a:lnTo>
                <a:cubicBezTo>
                  <a:pt x="53349" y="2420536"/>
                  <a:pt x="0" y="2169760"/>
                  <a:pt x="0" y="1906524"/>
                </a:cubicBezTo>
                <a:cubicBezTo>
                  <a:pt x="0" y="853580"/>
                  <a:pt x="853580" y="0"/>
                  <a:pt x="1906524" y="0"/>
                </a:cubicBez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25273550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FD94C-25DF-4A9E-B027-4B4354AAC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8140" y="581844"/>
            <a:ext cx="7474172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F070F-3363-4A14-8E35-B98F9295177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549" y="2278173"/>
            <a:ext cx="11720264" cy="4229159"/>
          </a:xfrm>
        </p:spPr>
        <p:txBody>
          <a:bodyPr anchor="ctr">
            <a:no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Guy Schott, P.E.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State Water Resources Control Board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Division of Drinking Water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Santa Rosa, CA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Go to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Stock Solution/Dose calculations/Jar Test Results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for tools to download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www.waterboards.ca.gov/drinking_water/programs/districts/mendocino_district.html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Email: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Guy Schott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- Guy.Schott@waterboards.ca.gov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Office Number: 707-576-2732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D88BE429-89F0-4210-8207-96F887594E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279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8">
            <a:extLst>
              <a:ext uri="{FF2B5EF4-FFF2-40B4-BE49-F238E27FC236}">
                <a16:creationId xmlns:a16="http://schemas.microsoft.com/office/drawing/2014/main" id="{3A930249-8242-4E2B-AF17-C018264883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5BDD999-C5E1-4B3E-A710-7686738191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0A3B93-0ED0-47BA-A550-EF45EC7DB1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198181" y="1122363"/>
            <a:ext cx="9795637" cy="2220775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2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Inline Filtration System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Static Mixer, 350-gallon contact tank, and Anthracite/Sand Filtration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D7E1A4E-91E5-4838-9DA4-C00DBA7E39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Trident</a:t>
            </a:r>
          </a:p>
        </p:txBody>
      </p:sp>
    </p:spTree>
    <p:extLst>
      <p:ext uri="{BB962C8B-B14F-4D97-AF65-F5344CB8AC3E}">
        <p14:creationId xmlns:p14="http://schemas.microsoft.com/office/powerpoint/2010/main" val="185189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6D37EE4-EA1B-46EE-A54B-5233C63C96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6A4401-D9F5-49E2-880D-0A5F79FFF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47013" cy="1434415"/>
          </a:xfrm>
        </p:spPr>
        <p:txBody>
          <a:bodyPr anchor="b">
            <a:normAutofit/>
          </a:bodyPr>
          <a:lstStyle/>
          <a:p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UVT/UVA, pathlength 10 mm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927D5270-6648-4CC1-8F78-48BE299CAC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767709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Real UVT Instrument that is used to measure UV transmittance and UV absorbance of a water sample.">
            <a:extLst>
              <a:ext uri="{FF2B5EF4-FFF2-40B4-BE49-F238E27FC236}">
                <a16:creationId xmlns:a16="http://schemas.microsoft.com/office/drawing/2014/main" id="{186678B4-9F0D-425B-B2DE-8AD265C81B2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72492" y="2002056"/>
            <a:ext cx="3943849" cy="4184060"/>
          </a:xfrm>
          <a:custGeom>
            <a:avLst/>
            <a:gdLst/>
            <a:ahLst/>
            <a:cxnLst/>
            <a:rect l="l" t="t" r="r" b="b"/>
            <a:pathLst>
              <a:path w="3807743" h="6307845">
                <a:moveTo>
                  <a:pt x="723201" y="386"/>
                </a:moveTo>
                <a:cubicBezTo>
                  <a:pt x="853884" y="-4204"/>
                  <a:pt x="1013493" y="33912"/>
                  <a:pt x="1176100" y="22622"/>
                </a:cubicBezTo>
                <a:cubicBezTo>
                  <a:pt x="1230302" y="18859"/>
                  <a:pt x="1281736" y="20622"/>
                  <a:pt x="1331852" y="24473"/>
                </a:cubicBezTo>
                <a:lnTo>
                  <a:pt x="1439547" y="34944"/>
                </a:lnTo>
                <a:lnTo>
                  <a:pt x="1484197" y="36226"/>
                </a:lnTo>
                <a:cubicBezTo>
                  <a:pt x="1535166" y="35421"/>
                  <a:pt x="1586369" y="31625"/>
                  <a:pt x="1636625" y="22622"/>
                </a:cubicBezTo>
                <a:cubicBezTo>
                  <a:pt x="1686882" y="13619"/>
                  <a:pt x="1729837" y="10653"/>
                  <a:pt x="1768740" y="10885"/>
                </a:cubicBezTo>
                <a:lnTo>
                  <a:pt x="1829538" y="15086"/>
                </a:lnTo>
                <a:lnTo>
                  <a:pt x="1869968" y="7996"/>
                </a:lnTo>
                <a:cubicBezTo>
                  <a:pt x="1953577" y="-31"/>
                  <a:pt x="2036989" y="9808"/>
                  <a:pt x="2112925" y="20118"/>
                </a:cubicBezTo>
                <a:lnTo>
                  <a:pt x="2119331" y="20977"/>
                </a:lnTo>
                <a:lnTo>
                  <a:pt x="2221855" y="13374"/>
                </a:lnTo>
                <a:cubicBezTo>
                  <a:pt x="2261207" y="12845"/>
                  <a:pt x="2298379" y="14359"/>
                  <a:pt x="2333484" y="16393"/>
                </a:cubicBezTo>
                <a:lnTo>
                  <a:pt x="2372613" y="18812"/>
                </a:lnTo>
                <a:lnTo>
                  <a:pt x="2404945" y="9387"/>
                </a:lnTo>
                <a:cubicBezTo>
                  <a:pt x="2452532" y="1754"/>
                  <a:pt x="2506192" y="9333"/>
                  <a:pt x="2561622" y="17814"/>
                </a:cubicBezTo>
                <a:lnTo>
                  <a:pt x="2583950" y="20591"/>
                </a:lnTo>
                <a:lnTo>
                  <a:pt x="2643527" y="20319"/>
                </a:lnTo>
                <a:cubicBezTo>
                  <a:pt x="2669677" y="20426"/>
                  <a:pt x="2697963" y="20717"/>
                  <a:pt x="2727392" y="21103"/>
                </a:cubicBezTo>
                <a:lnTo>
                  <a:pt x="2786908" y="21989"/>
                </a:lnTo>
                <a:lnTo>
                  <a:pt x="2846459" y="13267"/>
                </a:lnTo>
                <a:cubicBezTo>
                  <a:pt x="2896401" y="10176"/>
                  <a:pt x="2960607" y="12733"/>
                  <a:pt x="3036361" y="17072"/>
                </a:cubicBezTo>
                <a:lnTo>
                  <a:pt x="3129100" y="22671"/>
                </a:lnTo>
                <a:lnTo>
                  <a:pt x="3130653" y="22622"/>
                </a:lnTo>
                <a:cubicBezTo>
                  <a:pt x="3178874" y="19804"/>
                  <a:pt x="3260845" y="26231"/>
                  <a:pt x="3352422" y="32691"/>
                </a:cubicBezTo>
                <a:lnTo>
                  <a:pt x="3362608" y="33356"/>
                </a:lnTo>
                <a:lnTo>
                  <a:pt x="3446036" y="35579"/>
                </a:lnTo>
                <a:cubicBezTo>
                  <a:pt x="3550323" y="36566"/>
                  <a:pt x="3662083" y="33535"/>
                  <a:pt x="3778601" y="22622"/>
                </a:cubicBezTo>
                <a:cubicBezTo>
                  <a:pt x="3793981" y="243672"/>
                  <a:pt x="3764152" y="318695"/>
                  <a:pt x="3778601" y="467157"/>
                </a:cubicBezTo>
                <a:cubicBezTo>
                  <a:pt x="3790077" y="557563"/>
                  <a:pt x="3783697" y="684218"/>
                  <a:pt x="3777639" y="811856"/>
                </a:cubicBezTo>
                <a:lnTo>
                  <a:pt x="3773760" y="922625"/>
                </a:lnTo>
                <a:lnTo>
                  <a:pt x="3778601" y="974384"/>
                </a:lnTo>
                <a:cubicBezTo>
                  <a:pt x="3785784" y="1003717"/>
                  <a:pt x="3785160" y="1041120"/>
                  <a:pt x="3781239" y="1085904"/>
                </a:cubicBezTo>
                <a:lnTo>
                  <a:pt x="3776107" y="1132519"/>
                </a:lnTo>
                <a:lnTo>
                  <a:pt x="3778601" y="1162456"/>
                </a:lnTo>
                <a:cubicBezTo>
                  <a:pt x="3791360" y="1256797"/>
                  <a:pt x="3774958" y="1367020"/>
                  <a:pt x="3763568" y="1469787"/>
                </a:cubicBezTo>
                <a:lnTo>
                  <a:pt x="3758806" y="1520515"/>
                </a:lnTo>
                <a:lnTo>
                  <a:pt x="3760417" y="1549437"/>
                </a:lnTo>
                <a:cubicBezTo>
                  <a:pt x="3764298" y="1588133"/>
                  <a:pt x="3770171" y="1628243"/>
                  <a:pt x="3778601" y="1669683"/>
                </a:cubicBezTo>
                <a:cubicBezTo>
                  <a:pt x="3846039" y="2001203"/>
                  <a:pt x="3774784" y="2142285"/>
                  <a:pt x="3778601" y="2364982"/>
                </a:cubicBezTo>
                <a:lnTo>
                  <a:pt x="3776565" y="2406088"/>
                </a:lnTo>
                <a:lnTo>
                  <a:pt x="3778601" y="2427673"/>
                </a:lnTo>
                <a:cubicBezTo>
                  <a:pt x="3821357" y="2695960"/>
                  <a:pt x="3735684" y="2699438"/>
                  <a:pt x="3778601" y="2809517"/>
                </a:cubicBezTo>
                <a:cubicBezTo>
                  <a:pt x="3789330" y="2837037"/>
                  <a:pt x="3791666" y="2872927"/>
                  <a:pt x="3789892" y="2914654"/>
                </a:cubicBezTo>
                <a:lnTo>
                  <a:pt x="3784971" y="2966248"/>
                </a:lnTo>
                <a:lnTo>
                  <a:pt x="3796722" y="3024078"/>
                </a:lnTo>
                <a:cubicBezTo>
                  <a:pt x="3809238" y="3115139"/>
                  <a:pt x="3806232" y="3210898"/>
                  <a:pt x="3799338" y="3302850"/>
                </a:cubicBezTo>
                <a:lnTo>
                  <a:pt x="3787405" y="3438354"/>
                </a:lnTo>
                <a:lnTo>
                  <a:pt x="3790719" y="3460532"/>
                </a:lnTo>
                <a:cubicBezTo>
                  <a:pt x="3797323" y="3541872"/>
                  <a:pt x="3789007" y="3624193"/>
                  <a:pt x="3780361" y="3709762"/>
                </a:cubicBezTo>
                <a:lnTo>
                  <a:pt x="3780169" y="3712283"/>
                </a:lnTo>
                <a:lnTo>
                  <a:pt x="3781239" y="3768266"/>
                </a:lnTo>
                <a:cubicBezTo>
                  <a:pt x="3780994" y="3815588"/>
                  <a:pt x="3779902" y="3863939"/>
                  <a:pt x="3778794" y="3912511"/>
                </a:cubicBezTo>
                <a:lnTo>
                  <a:pt x="3776324" y="4054010"/>
                </a:lnTo>
                <a:lnTo>
                  <a:pt x="3778601" y="4074733"/>
                </a:lnTo>
                <a:cubicBezTo>
                  <a:pt x="3822365" y="4336760"/>
                  <a:pt x="3765189" y="4482586"/>
                  <a:pt x="3778601" y="4644650"/>
                </a:cubicBezTo>
                <a:cubicBezTo>
                  <a:pt x="3781954" y="4685166"/>
                  <a:pt x="3782850" y="4718916"/>
                  <a:pt x="3782504" y="4749344"/>
                </a:cubicBezTo>
                <a:lnTo>
                  <a:pt x="3780512" y="4796832"/>
                </a:lnTo>
                <a:lnTo>
                  <a:pt x="3786260" y="4877451"/>
                </a:lnTo>
                <a:cubicBezTo>
                  <a:pt x="3786165" y="4918212"/>
                  <a:pt x="3784020" y="4964155"/>
                  <a:pt x="3781623" y="5015963"/>
                </a:cubicBezTo>
                <a:lnTo>
                  <a:pt x="3779076" y="5087925"/>
                </a:lnTo>
                <a:lnTo>
                  <a:pt x="3779599" y="5155456"/>
                </a:lnTo>
                <a:lnTo>
                  <a:pt x="3775907" y="5219073"/>
                </a:lnTo>
                <a:lnTo>
                  <a:pt x="3778601" y="5402640"/>
                </a:lnTo>
                <a:cubicBezTo>
                  <a:pt x="3780494" y="5441637"/>
                  <a:pt x="3781680" y="5475146"/>
                  <a:pt x="3782335" y="5504141"/>
                </a:cubicBezTo>
                <a:lnTo>
                  <a:pt x="3782798" y="5566951"/>
                </a:lnTo>
                <a:lnTo>
                  <a:pt x="3786885" y="5599303"/>
                </a:lnTo>
                <a:cubicBezTo>
                  <a:pt x="3799534" y="5776838"/>
                  <a:pt x="3769350" y="6111156"/>
                  <a:pt x="3778601" y="6291711"/>
                </a:cubicBezTo>
                <a:cubicBezTo>
                  <a:pt x="3687392" y="6306733"/>
                  <a:pt x="3632350" y="6304889"/>
                  <a:pt x="3574752" y="6300212"/>
                </a:cubicBezTo>
                <a:lnTo>
                  <a:pt x="3545837" y="6297718"/>
                </a:lnTo>
                <a:lnTo>
                  <a:pt x="3527963" y="6296834"/>
                </a:lnTo>
                <a:cubicBezTo>
                  <a:pt x="3482151" y="6294419"/>
                  <a:pt x="3430025" y="6291672"/>
                  <a:pt x="3355561" y="6291711"/>
                </a:cubicBezTo>
                <a:cubicBezTo>
                  <a:pt x="3304843" y="6293555"/>
                  <a:pt x="3262749" y="6292377"/>
                  <a:pt x="3225711" y="6290098"/>
                </a:cubicBezTo>
                <a:lnTo>
                  <a:pt x="3218247" y="6289525"/>
                </a:lnTo>
                <a:lnTo>
                  <a:pt x="3198550" y="6289212"/>
                </a:lnTo>
                <a:cubicBezTo>
                  <a:pt x="3144315" y="6287803"/>
                  <a:pt x="3088976" y="6286105"/>
                  <a:pt x="3034921" y="6284968"/>
                </a:cubicBezTo>
                <a:lnTo>
                  <a:pt x="2973802" y="6284626"/>
                </a:lnTo>
                <a:lnTo>
                  <a:pt x="2932520" y="6291711"/>
                </a:lnTo>
                <a:cubicBezTo>
                  <a:pt x="2893699" y="6300111"/>
                  <a:pt x="2847670" y="6301992"/>
                  <a:pt x="2797581" y="6300669"/>
                </a:cubicBezTo>
                <a:lnTo>
                  <a:pt x="2672392" y="6292599"/>
                </a:lnTo>
                <a:lnTo>
                  <a:pt x="2629726" y="6293120"/>
                </a:lnTo>
                <a:lnTo>
                  <a:pt x="2540544" y="6284698"/>
                </a:lnTo>
                <a:lnTo>
                  <a:pt x="2473475" y="6280786"/>
                </a:lnTo>
                <a:cubicBezTo>
                  <a:pt x="2419724" y="6279900"/>
                  <a:pt x="2368202" y="6282437"/>
                  <a:pt x="2322057" y="6291711"/>
                </a:cubicBezTo>
                <a:cubicBezTo>
                  <a:pt x="2275912" y="6300985"/>
                  <a:pt x="2236301" y="6305003"/>
                  <a:pt x="2199195" y="6305968"/>
                </a:cubicBezTo>
                <a:lnTo>
                  <a:pt x="2094190" y="6302012"/>
                </a:lnTo>
                <a:lnTo>
                  <a:pt x="2029724" y="6307766"/>
                </a:lnTo>
                <a:cubicBezTo>
                  <a:pt x="1971866" y="6308389"/>
                  <a:pt x="1916420" y="6305265"/>
                  <a:pt x="1864312" y="6301339"/>
                </a:cubicBezTo>
                <a:lnTo>
                  <a:pt x="1761307" y="6293375"/>
                </a:lnTo>
                <a:lnTo>
                  <a:pt x="1745972" y="6293782"/>
                </a:lnTo>
                <a:cubicBezTo>
                  <a:pt x="1699734" y="6294177"/>
                  <a:pt x="1664143" y="6292827"/>
                  <a:pt x="1633352" y="6291083"/>
                </a:cubicBezTo>
                <a:lnTo>
                  <a:pt x="1621369" y="6290324"/>
                </a:lnTo>
                <a:lnTo>
                  <a:pt x="1599140" y="6291711"/>
                </a:lnTo>
                <a:cubicBezTo>
                  <a:pt x="1564093" y="6296354"/>
                  <a:pt x="1527169" y="6296254"/>
                  <a:pt x="1488567" y="6294097"/>
                </a:cubicBezTo>
                <a:lnTo>
                  <a:pt x="1429716" y="6289243"/>
                </a:lnTo>
                <a:lnTo>
                  <a:pt x="1401008" y="6291711"/>
                </a:lnTo>
                <a:cubicBezTo>
                  <a:pt x="1314301" y="6301163"/>
                  <a:pt x="1222976" y="6299856"/>
                  <a:pt x="1127367" y="6296839"/>
                </a:cubicBezTo>
                <a:lnTo>
                  <a:pt x="1062601" y="6295730"/>
                </a:lnTo>
                <a:lnTo>
                  <a:pt x="964991" y="6305909"/>
                </a:lnTo>
                <a:cubicBezTo>
                  <a:pt x="833250" y="6307778"/>
                  <a:pt x="714190" y="6280255"/>
                  <a:pt x="603122" y="6291711"/>
                </a:cubicBezTo>
                <a:cubicBezTo>
                  <a:pt x="455032" y="6306986"/>
                  <a:pt x="261206" y="6260346"/>
                  <a:pt x="30143" y="6291711"/>
                </a:cubicBezTo>
                <a:cubicBezTo>
                  <a:pt x="-1198" y="6167281"/>
                  <a:pt x="7291" y="6044138"/>
                  <a:pt x="19371" y="5934598"/>
                </a:cubicBezTo>
                <a:lnTo>
                  <a:pt x="33559" y="5801663"/>
                </a:lnTo>
                <a:lnTo>
                  <a:pt x="30143" y="5784485"/>
                </a:lnTo>
                <a:cubicBezTo>
                  <a:pt x="7257" y="5691455"/>
                  <a:pt x="7506" y="5585492"/>
                  <a:pt x="13352" y="5476692"/>
                </a:cubicBezTo>
                <a:lnTo>
                  <a:pt x="21882" y="5346809"/>
                </a:lnTo>
                <a:lnTo>
                  <a:pt x="22064" y="5339439"/>
                </a:lnTo>
                <a:lnTo>
                  <a:pt x="29601" y="5166357"/>
                </a:lnTo>
                <a:lnTo>
                  <a:pt x="30143" y="5151877"/>
                </a:lnTo>
                <a:cubicBezTo>
                  <a:pt x="30018" y="5125783"/>
                  <a:pt x="30111" y="5102484"/>
                  <a:pt x="30346" y="5081409"/>
                </a:cubicBezTo>
                <a:lnTo>
                  <a:pt x="30433" y="5076663"/>
                </a:lnTo>
                <a:lnTo>
                  <a:pt x="30143" y="4963804"/>
                </a:lnTo>
                <a:cubicBezTo>
                  <a:pt x="27040" y="4910138"/>
                  <a:pt x="27067" y="4856021"/>
                  <a:pt x="28459" y="4800989"/>
                </a:cubicBezTo>
                <a:lnTo>
                  <a:pt x="30399" y="4750796"/>
                </a:lnTo>
                <a:lnTo>
                  <a:pt x="31514" y="4666872"/>
                </a:lnTo>
                <a:lnTo>
                  <a:pt x="34697" y="4639551"/>
                </a:lnTo>
                <a:lnTo>
                  <a:pt x="34963" y="4632686"/>
                </a:lnTo>
                <a:cubicBezTo>
                  <a:pt x="37318" y="4575362"/>
                  <a:pt x="39271" y="4516661"/>
                  <a:pt x="39056" y="4456118"/>
                </a:cubicBezTo>
                <a:lnTo>
                  <a:pt x="36996" y="4412759"/>
                </a:lnTo>
                <a:lnTo>
                  <a:pt x="30143" y="4388188"/>
                </a:lnTo>
                <a:cubicBezTo>
                  <a:pt x="7389" y="4328002"/>
                  <a:pt x="11492" y="4256950"/>
                  <a:pt x="19232" y="4188739"/>
                </a:cubicBezTo>
                <a:lnTo>
                  <a:pt x="23985" y="4147809"/>
                </a:lnTo>
                <a:lnTo>
                  <a:pt x="23690" y="4087290"/>
                </a:lnTo>
                <a:lnTo>
                  <a:pt x="29097" y="3984687"/>
                </a:lnTo>
                <a:lnTo>
                  <a:pt x="28035" y="3962690"/>
                </a:lnTo>
                <a:cubicBezTo>
                  <a:pt x="28525" y="3945828"/>
                  <a:pt x="30052" y="3926691"/>
                  <a:pt x="32148" y="3905387"/>
                </a:cubicBezTo>
                <a:lnTo>
                  <a:pt x="34754" y="3881032"/>
                </a:lnTo>
                <a:lnTo>
                  <a:pt x="39206" y="3802233"/>
                </a:lnTo>
                <a:cubicBezTo>
                  <a:pt x="39778" y="3763353"/>
                  <a:pt x="37619" y="3728800"/>
                  <a:pt x="30143" y="3698588"/>
                </a:cubicBezTo>
                <a:cubicBezTo>
                  <a:pt x="7714" y="3607954"/>
                  <a:pt x="33117" y="3482508"/>
                  <a:pt x="36579" y="3365983"/>
                </a:cubicBezTo>
                <a:lnTo>
                  <a:pt x="36510" y="3356621"/>
                </a:lnTo>
                <a:lnTo>
                  <a:pt x="30143" y="3311044"/>
                </a:lnTo>
                <a:cubicBezTo>
                  <a:pt x="14271" y="3224157"/>
                  <a:pt x="11445" y="3149243"/>
                  <a:pt x="14856" y="3082749"/>
                </a:cubicBezTo>
                <a:lnTo>
                  <a:pt x="22229" y="3005366"/>
                </a:lnTo>
                <a:lnTo>
                  <a:pt x="27244" y="2895198"/>
                </a:lnTo>
                <a:cubicBezTo>
                  <a:pt x="29143" y="2848776"/>
                  <a:pt x="30527" y="2799531"/>
                  <a:pt x="30143" y="2746826"/>
                </a:cubicBezTo>
                <a:lnTo>
                  <a:pt x="36784" y="2638240"/>
                </a:lnTo>
                <a:lnTo>
                  <a:pt x="30143" y="2615745"/>
                </a:lnTo>
                <a:cubicBezTo>
                  <a:pt x="-20952" y="2495890"/>
                  <a:pt x="17898" y="2340273"/>
                  <a:pt x="37923" y="2201958"/>
                </a:cubicBezTo>
                <a:lnTo>
                  <a:pt x="42734" y="2158379"/>
                </a:lnTo>
                <a:lnTo>
                  <a:pt x="30143" y="2114218"/>
                </a:lnTo>
                <a:cubicBezTo>
                  <a:pt x="2269" y="2040950"/>
                  <a:pt x="-2735" y="1972014"/>
                  <a:pt x="1162" y="1906697"/>
                </a:cubicBezTo>
                <a:lnTo>
                  <a:pt x="6289" y="1854885"/>
                </a:lnTo>
                <a:lnTo>
                  <a:pt x="8053" y="1809168"/>
                </a:lnTo>
                <a:cubicBezTo>
                  <a:pt x="9832" y="1790244"/>
                  <a:pt x="12470" y="1771472"/>
                  <a:pt x="15415" y="1752867"/>
                </a:cubicBezTo>
                <a:lnTo>
                  <a:pt x="30925" y="1652561"/>
                </a:lnTo>
                <a:lnTo>
                  <a:pt x="30143" y="1606992"/>
                </a:lnTo>
                <a:cubicBezTo>
                  <a:pt x="28397" y="1588584"/>
                  <a:pt x="27931" y="1568665"/>
                  <a:pt x="28348" y="1547550"/>
                </a:cubicBezTo>
                <a:lnTo>
                  <a:pt x="29206" y="1531212"/>
                </a:lnTo>
                <a:lnTo>
                  <a:pt x="23637" y="1487282"/>
                </a:lnTo>
                <a:cubicBezTo>
                  <a:pt x="16479" y="1367166"/>
                  <a:pt x="59638" y="1246041"/>
                  <a:pt x="30143" y="1156757"/>
                </a:cubicBezTo>
                <a:cubicBezTo>
                  <a:pt x="21716" y="1131248"/>
                  <a:pt x="18318" y="1090735"/>
                  <a:pt x="17757" y="1041370"/>
                </a:cubicBezTo>
                <a:lnTo>
                  <a:pt x="18463" y="985697"/>
                </a:lnTo>
                <a:lnTo>
                  <a:pt x="16239" y="975915"/>
                </a:lnTo>
                <a:cubicBezTo>
                  <a:pt x="13541" y="957312"/>
                  <a:pt x="12597" y="940330"/>
                  <a:pt x="12862" y="924477"/>
                </a:cubicBezTo>
                <a:lnTo>
                  <a:pt x="23640" y="845857"/>
                </a:lnTo>
                <a:lnTo>
                  <a:pt x="30907" y="688163"/>
                </a:lnTo>
                <a:lnTo>
                  <a:pt x="31375" y="662715"/>
                </a:lnTo>
                <a:lnTo>
                  <a:pt x="30143" y="655230"/>
                </a:lnTo>
                <a:cubicBezTo>
                  <a:pt x="20345" y="615334"/>
                  <a:pt x="17924" y="569960"/>
                  <a:pt x="19185" y="520814"/>
                </a:cubicBezTo>
                <a:lnTo>
                  <a:pt x="26662" y="415314"/>
                </a:lnTo>
                <a:lnTo>
                  <a:pt x="25635" y="383217"/>
                </a:lnTo>
                <a:cubicBezTo>
                  <a:pt x="25461" y="243905"/>
                  <a:pt x="35455" y="113017"/>
                  <a:pt x="30143" y="22622"/>
                </a:cubicBezTo>
                <a:cubicBezTo>
                  <a:pt x="90096" y="13526"/>
                  <a:pt x="146841" y="12585"/>
                  <a:pt x="200495" y="15390"/>
                </a:cubicBezTo>
                <a:lnTo>
                  <a:pt x="324102" y="27794"/>
                </a:lnTo>
                <a:lnTo>
                  <a:pt x="329634" y="27979"/>
                </a:lnTo>
                <a:cubicBezTo>
                  <a:pt x="398332" y="30204"/>
                  <a:pt x="468106" y="31425"/>
                  <a:pt x="551798" y="27886"/>
                </a:cubicBezTo>
                <a:lnTo>
                  <a:pt x="592464" y="25476"/>
                </a:lnTo>
                <a:lnTo>
                  <a:pt x="603122" y="22622"/>
                </a:lnTo>
                <a:cubicBezTo>
                  <a:pt x="639294" y="8191"/>
                  <a:pt x="679641" y="1916"/>
                  <a:pt x="723201" y="386"/>
                </a:cubicBez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6D7079-5DED-498B-817B-AA737403B1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5955" y="2071316"/>
            <a:ext cx="6713552" cy="41148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UV transmittance (UVT) is a measurement of the amount of ultraviolet light (254 nm) that passes through a water sample compared to the amount of light that passes through a pure water sample. The measurement is expressed as % UVT.</a:t>
            </a:r>
          </a:p>
          <a:p>
            <a:pPr marL="0" indent="0"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%UVT = 10</a:t>
            </a:r>
            <a:r>
              <a:rPr lang="en-US" sz="2200" baseline="30000" dirty="0">
                <a:latin typeface="Arial" panose="020B0604020202020204" pitchFamily="34" charset="0"/>
                <a:cs typeface="Arial" panose="020B0604020202020204" pitchFamily="34" charset="0"/>
              </a:rPr>
              <a:t>(-UVA)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x 100%</a:t>
            </a:r>
          </a:p>
          <a:p>
            <a:pPr marL="0" indent="0"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UV absorbance (UVA) is calculated as a relative measure of the amount of light absorbed by a water sample compared with the amount of light absorbed by a pure water sample.  </a:t>
            </a:r>
          </a:p>
          <a:p>
            <a:pPr marL="0" indent="0"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UVA = -log(%UVT/100)</a:t>
            </a:r>
          </a:p>
          <a:p>
            <a:pPr marL="0" indent="0">
              <a:buNone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131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6F82C-9CBF-4A0D-93E1-19CDA750B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106" y="26895"/>
            <a:ext cx="10618694" cy="1140643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Willow Creek Source and Plant Filtrate Water Characteristics, July 9, 2021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34EC6F-46CD-4057-9FA8-D3D8582260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244338"/>
            <a:ext cx="5181600" cy="4932625"/>
          </a:xfrm>
        </p:spPr>
        <p:txBody>
          <a:bodyPr>
            <a:noAutofit/>
          </a:bodyPr>
          <a:lstStyle/>
          <a:p>
            <a:pPr marL="0" lvl="0" indent="0">
              <a:spcAft>
                <a:spcPts val="0"/>
              </a:spcAft>
              <a:buNone/>
            </a:pPr>
            <a:r>
              <a:rPr lang="en-US" sz="2400" u="sng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 </a:t>
            </a:r>
          </a:p>
          <a:p>
            <a:pPr marL="0" lvl="0" indent="0">
              <a:spcAft>
                <a:spcPts val="0"/>
              </a:spcAft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pH: 7.53</a:t>
            </a:r>
          </a:p>
          <a:p>
            <a:pPr marL="0" lvl="0" indent="0">
              <a:spcAft>
                <a:spcPts val="0"/>
              </a:spcAft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Alkalinity: 17-21 mg/L as CaCO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(State Database, 2021)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Turbidity: 0.42 NTU</a:t>
            </a:r>
          </a:p>
          <a:p>
            <a:pPr marL="0" lvl="0" indent="0">
              <a:spcAft>
                <a:spcPts val="0"/>
              </a:spcAft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UVT: 88.3%, </a:t>
            </a:r>
          </a:p>
          <a:p>
            <a:pPr marL="0" lvl="0" indent="0">
              <a:spcAft>
                <a:spcPts val="0"/>
              </a:spcAft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UVA: 0.053/cm</a:t>
            </a:r>
          </a:p>
          <a:p>
            <a:pPr marL="0" lvl="0" indent="0">
              <a:spcAft>
                <a:spcPts val="0"/>
              </a:spcAft>
              <a:buNone/>
            </a:pPr>
            <a:r>
              <a:rPr lang="en-US" sz="2400" u="sng" dirty="0">
                <a:latin typeface="Arial" panose="020B0604020202020204" pitchFamily="34" charset="0"/>
                <a:cs typeface="Arial" panose="020B0604020202020204" pitchFamily="34" charset="0"/>
              </a:rPr>
              <a:t>0.4 um Filtered</a:t>
            </a:r>
          </a:p>
          <a:p>
            <a:pPr marL="0" lvl="0" indent="0">
              <a:spcAft>
                <a:spcPts val="0"/>
              </a:spcAft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Turbidity: 0.11 NTU</a:t>
            </a:r>
          </a:p>
          <a:p>
            <a:pPr marL="0" lvl="0" indent="0">
              <a:spcAft>
                <a:spcPts val="0"/>
              </a:spcAft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UVT: 89.9%, </a:t>
            </a:r>
          </a:p>
          <a:p>
            <a:pPr marL="0" lvl="0" indent="0">
              <a:spcAft>
                <a:spcPts val="0"/>
              </a:spcAft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UVA: 0.046/cm</a:t>
            </a:r>
            <a:endParaRPr lang="en-US" sz="2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81F471-65BE-4319-A7A4-6BDE2AA8A4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140643"/>
            <a:ext cx="5652247" cy="5036320"/>
          </a:xfrm>
        </p:spPr>
        <p:txBody>
          <a:bodyPr>
            <a:noAutofit/>
          </a:bodyPr>
          <a:lstStyle/>
          <a:p>
            <a:pPr marL="0" lvl="0" indent="0">
              <a:spcBef>
                <a:spcPts val="600"/>
              </a:spcBef>
              <a:buNone/>
            </a:pPr>
            <a:r>
              <a:rPr lang="en-US" sz="2400" u="sng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Plant Filtrate Water (before-chlorination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Turbidity: 0.07 NTU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UVT: 95.7%, 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UVA: 0.019/cm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UVA Reduction: 58.7%</a:t>
            </a:r>
          </a:p>
          <a:p>
            <a:pPr marL="0" lvl="0" indent="0">
              <a:spcBef>
                <a:spcPts val="0"/>
              </a:spcBef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14709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937EB-D19C-4E76-8649-94CD02D1E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Applied Coagulants for Jar Testing (1)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E65AB-A1B1-4797-88B5-EC09C3FADE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9938" y="1825625"/>
            <a:ext cx="5832818" cy="4351338"/>
          </a:xfrm>
        </p:spPr>
        <p:txBody>
          <a:bodyPr>
            <a:normAutofit fontScale="92500" lnSpcReduction="10000"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Nalco, ULTRION 8157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10-30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% Aluminum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Hydroxychlorite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1-5% Aluminum Phosphate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10-30% Calcium Chloride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5%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Polyquaternary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amine chloride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SG = 1.27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Viscosity: 14 centipoise</a:t>
            </a:r>
          </a:p>
          <a:p>
            <a:pPr marL="0" lvl="0" indent="0">
              <a:spcBef>
                <a:spcPts val="600"/>
              </a:spcBef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NSF limit: 200 mg/L (product)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Product dose 40 mg/L = 1.0 mg/L polyamines active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B601CA-7EED-4CA4-8E14-28086BBF4D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0799" y="1825625"/>
            <a:ext cx="5656729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AdvFloc-CTC-00011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Polyaluminum Hydroxy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Chlorosulfate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12.55% Al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6.64% Al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64.9% Basicity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SG = 1.299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NSF limit: 250 mg/L as Product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BWS, Inc.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Greg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Nieckarz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Ph.D.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Greg.niekarz@bws.works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541-953-5112</a:t>
            </a:r>
          </a:p>
        </p:txBody>
      </p:sp>
    </p:spTree>
    <p:extLst>
      <p:ext uri="{BB962C8B-B14F-4D97-AF65-F5344CB8AC3E}">
        <p14:creationId xmlns:p14="http://schemas.microsoft.com/office/powerpoint/2010/main" val="1693026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937EB-D19C-4E76-8649-94CD02D1E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Applied Coagulants for Jar Testing (2)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E65AB-A1B1-4797-88B5-EC09C3FADE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6027" y="1825625"/>
            <a:ext cx="6017321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Nalco, </a:t>
            </a:r>
            <a:r>
              <a:rPr lang="en-US" sz="24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Nalcolyte</a:t>
            </a:r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8105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SG = 1.14 – 1.18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Viscosity: 125-400 centipoise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Polyquaternary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amine chloride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NSF limit: 10 mg/L (product)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Product dose 2 mg/L = 1 mg/L polyamine active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B601CA-7EED-4CA4-8E14-28086BBF4D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55324" y="1825625"/>
            <a:ext cx="5125344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Nalco, CAT-FLOC 8103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SG = 1.018 – 1.058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Viscosity: &lt;1,050 centipoise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pDADMAC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NSF limit: 57 mg/L (product)</a:t>
            </a:r>
          </a:p>
          <a:p>
            <a:pPr marL="0" lvl="0" indent="0">
              <a:spcBef>
                <a:spcPts val="0"/>
              </a:spcBef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13347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9E599-28F1-489A-9094-0F8C3C2E7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4955" y="552182"/>
            <a:ext cx="5998840" cy="3343135"/>
          </a:xfrm>
          <a:noFill/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Polyamine</a:t>
            </a:r>
            <a:b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5200" baseline="-25000" dirty="0">
                <a:latin typeface="Arial" panose="020B0604020202020204" pitchFamily="34" charset="0"/>
                <a:cs typeface="Arial" panose="020B0604020202020204" pitchFamily="34" charset="0"/>
              </a:rPr>
              <a:t>59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5200" baseline="-25000" dirty="0">
                <a:latin typeface="Arial" panose="020B0604020202020204" pitchFamily="34" charset="0"/>
                <a:cs typeface="Arial" panose="020B0604020202020204" pitchFamily="34" charset="0"/>
              </a:rPr>
              <a:t>108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5200" baseline="-25000" dirty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5200" baseline="-250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br>
              <a:rPr lang="en-US" sz="5200" baseline="-25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MW: 1,173.6 g/mol</a:t>
            </a:r>
          </a:p>
        </p:txBody>
      </p:sp>
      <p:pic>
        <p:nvPicPr>
          <p:cNvPr id="3" name="Picture 2" descr="Polyamine structure">
            <a:extLst>
              <a:ext uri="{FF2B5EF4-FFF2-40B4-BE49-F238E27FC236}">
                <a16:creationId xmlns:a16="http://schemas.microsoft.com/office/drawing/2014/main" id="{9167A25F-C6EE-4F7D-A641-F3B59F75AD5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>
          <a:xfrm>
            <a:off x="20" y="10"/>
            <a:ext cx="4992985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491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9E599-28F1-489A-9094-0F8C3C2E7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776" y="2006356"/>
            <a:ext cx="4585368" cy="351128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Diallyldimethylammonium chloride or</a:t>
            </a:r>
            <a:br>
              <a:rPr lang="en-US" sz="27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7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N-allyl-N,N-dimethylprop-2-en-1-aminium chloride</a:t>
            </a:r>
            <a:br>
              <a:rPr lang="en-US" sz="2600" dirty="0"/>
            </a:br>
            <a:br>
              <a:rPr lang="en-US" sz="2600" dirty="0"/>
            </a:b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pDADMAC</a:t>
            </a:r>
            <a:b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700" baseline="-250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700" baseline="-25000" dirty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ClN</a:t>
            </a:r>
            <a:br>
              <a:rPr lang="en-US" sz="2700" baseline="-25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MW: 161.67 g/mol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7DA2037-254A-409F-8D4E-2366A185F0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8686582" y="3190763"/>
            <a:ext cx="275541" cy="57203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" descr="pDADMAC structure ">
            <a:extLst>
              <a:ext uri="{FF2B5EF4-FFF2-40B4-BE49-F238E27FC236}">
                <a16:creationId xmlns:a16="http://schemas.microsoft.com/office/drawing/2014/main" id="{1DE79156-7C63-4686-B926-24466778ECDB}"/>
              </a:ext>
            </a:extLst>
          </p:cNvPr>
          <p:cNvGrpSpPr/>
          <p:nvPr/>
        </p:nvGrpSpPr>
        <p:grpSpPr>
          <a:xfrm>
            <a:off x="6319809" y="2006355"/>
            <a:ext cx="4873584" cy="2567456"/>
            <a:chOff x="6319809" y="2006355"/>
            <a:chExt cx="4873584" cy="2567456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CAFD33E4-1C6E-4118-977F-3ECC8BAFEDA2}"/>
                </a:ext>
              </a:extLst>
            </p:cNvPr>
            <p:cNvSpPr txBox="1"/>
            <p:nvPr/>
          </p:nvSpPr>
          <p:spPr>
            <a:xfrm>
              <a:off x="8451541" y="2844716"/>
              <a:ext cx="33374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N</a:t>
              </a:r>
            </a:p>
            <a:p>
              <a:r>
                <a:rPr lang="en-US" b="1" dirty="0">
                  <a:solidFill>
                    <a:srgbClr val="FF0000"/>
                  </a:solidFill>
                </a:rPr>
                <a:t>+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CA4FA085-D7B3-439A-BBB6-889EE3986A5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258977" y="2310393"/>
              <a:ext cx="275541" cy="572033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B28CB6D1-37A8-4273-B78C-1F19DA4322C6}"/>
                </a:ext>
              </a:extLst>
            </p:cNvPr>
            <p:cNvSpPr txBox="1"/>
            <p:nvPr/>
          </p:nvSpPr>
          <p:spPr>
            <a:xfrm>
              <a:off x="8016533" y="2006355"/>
              <a:ext cx="530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CH</a:t>
              </a:r>
              <a:r>
                <a:rPr lang="en-US" baseline="-25000" dirty="0"/>
                <a:t>3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01F30EC-A0F0-4E29-A8E1-3D10BA8FA367}"/>
                </a:ext>
              </a:extLst>
            </p:cNvPr>
            <p:cNvSpPr txBox="1"/>
            <p:nvPr/>
          </p:nvSpPr>
          <p:spPr>
            <a:xfrm>
              <a:off x="8824352" y="3716923"/>
              <a:ext cx="530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CH</a:t>
              </a:r>
              <a:r>
                <a:rPr lang="en-US" baseline="-25000" dirty="0"/>
                <a:t>3</a:t>
              </a: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F9ED0DE-15EC-4554-94D6-071889B91AE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092872" y="3132339"/>
              <a:ext cx="427942" cy="31662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398A1291-A630-4F02-A6D7-7CF9852667AF}"/>
                </a:ext>
              </a:extLst>
            </p:cNvPr>
            <p:cNvSpPr txBox="1"/>
            <p:nvPr/>
          </p:nvSpPr>
          <p:spPr>
            <a:xfrm>
              <a:off x="7760537" y="3376461"/>
              <a:ext cx="530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CH</a:t>
              </a:r>
              <a:r>
                <a:rPr lang="en-US" baseline="-25000" dirty="0"/>
                <a:t>2</a:t>
              </a:r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A50FACC-CBDD-47D2-9AFE-85F75FC2A14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494672" y="3142756"/>
              <a:ext cx="401702" cy="28601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C9DADA3-4345-42D3-B97F-6857A5B5CC3D}"/>
                </a:ext>
              </a:extLst>
            </p:cNvPr>
            <p:cNvSpPr txBox="1"/>
            <p:nvPr/>
          </p:nvSpPr>
          <p:spPr>
            <a:xfrm>
              <a:off x="7122135" y="2913353"/>
              <a:ext cx="4523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CH</a:t>
              </a:r>
              <a:endParaRPr lang="en-US" baseline="-25000" dirty="0"/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537DA7D9-05A4-48BB-BEF9-F8FA3CDCC9CA}"/>
                </a:ext>
              </a:extLst>
            </p:cNvPr>
            <p:cNvCxnSpPr>
              <a:cxnSpLocks/>
            </p:cNvCxnSpPr>
            <p:nvPr/>
          </p:nvCxnSpPr>
          <p:spPr>
            <a:xfrm rot="-3540000" flipH="1" flipV="1">
              <a:off x="6744449" y="3111552"/>
              <a:ext cx="401702" cy="27432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C9A830F-B2F8-4F1D-8B23-BDC733F8252E}"/>
                </a:ext>
              </a:extLst>
            </p:cNvPr>
            <p:cNvCxnSpPr>
              <a:cxnSpLocks/>
            </p:cNvCxnSpPr>
            <p:nvPr/>
          </p:nvCxnSpPr>
          <p:spPr>
            <a:xfrm rot="-3540000" flipH="1" flipV="1">
              <a:off x="6783725" y="3188536"/>
              <a:ext cx="401702" cy="27432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1A574667-AC18-4D50-BACF-EDE5A4E3A91E}"/>
                </a:ext>
              </a:extLst>
            </p:cNvPr>
            <p:cNvSpPr txBox="1"/>
            <p:nvPr/>
          </p:nvSpPr>
          <p:spPr>
            <a:xfrm>
              <a:off x="6319809" y="3217774"/>
              <a:ext cx="530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CH</a:t>
              </a:r>
              <a:r>
                <a:rPr lang="en-US" baseline="-25000" dirty="0"/>
                <a:t>2</a:t>
              </a: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4CF4778-640C-4543-AADA-714C090CEF4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54320" y="2643717"/>
              <a:ext cx="427942" cy="31662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BA8BB9C8-BBDB-4071-9FAA-013208A58E6A}"/>
                </a:ext>
              </a:extLst>
            </p:cNvPr>
            <p:cNvSpPr txBox="1"/>
            <p:nvPr/>
          </p:nvSpPr>
          <p:spPr>
            <a:xfrm>
              <a:off x="9100713" y="2388219"/>
              <a:ext cx="530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CH</a:t>
              </a:r>
              <a:r>
                <a:rPr lang="en-US" baseline="-25000" dirty="0"/>
                <a:t>2</a:t>
              </a: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7982E81C-0A6A-4502-8323-320DBD663E7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551287" y="2701264"/>
              <a:ext cx="401702" cy="28601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F8B4AB6D-6033-4305-AC7E-6AFA2C4D7EC4}"/>
                </a:ext>
              </a:extLst>
            </p:cNvPr>
            <p:cNvSpPr txBox="1"/>
            <p:nvPr/>
          </p:nvSpPr>
          <p:spPr>
            <a:xfrm>
              <a:off x="9857479" y="2896067"/>
              <a:ext cx="4523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CH</a:t>
              </a:r>
              <a:endParaRPr lang="en-US" baseline="-25000" dirty="0"/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EBA25F9-3AD0-42C4-A048-A6A985FC4C96}"/>
                </a:ext>
              </a:extLst>
            </p:cNvPr>
            <p:cNvCxnSpPr>
              <a:cxnSpLocks/>
            </p:cNvCxnSpPr>
            <p:nvPr/>
          </p:nvCxnSpPr>
          <p:spPr>
            <a:xfrm rot="-3540000" flipH="1" flipV="1">
              <a:off x="10261491" y="2740169"/>
              <a:ext cx="401702" cy="27432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088482B-D79E-4B86-9A01-EE8F873AB91F}"/>
                </a:ext>
              </a:extLst>
            </p:cNvPr>
            <p:cNvCxnSpPr>
              <a:cxnSpLocks/>
            </p:cNvCxnSpPr>
            <p:nvPr/>
          </p:nvCxnSpPr>
          <p:spPr>
            <a:xfrm rot="-3540000" flipH="1" flipV="1">
              <a:off x="10300767" y="2817153"/>
              <a:ext cx="401702" cy="27432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2D11D883-E03E-4FFC-A3D3-5B9D0674280E}"/>
                </a:ext>
              </a:extLst>
            </p:cNvPr>
            <p:cNvSpPr txBox="1"/>
            <p:nvPr/>
          </p:nvSpPr>
          <p:spPr>
            <a:xfrm>
              <a:off x="10662478" y="2588938"/>
              <a:ext cx="530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CH</a:t>
              </a:r>
              <a:r>
                <a:rPr lang="en-US" baseline="-25000" dirty="0"/>
                <a:t>2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27DCBDA1-9760-43D6-8568-09123EA4DFCD}"/>
                </a:ext>
              </a:extLst>
            </p:cNvPr>
            <p:cNvSpPr txBox="1"/>
            <p:nvPr/>
          </p:nvSpPr>
          <p:spPr>
            <a:xfrm>
              <a:off x="8488531" y="4204479"/>
              <a:ext cx="4074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339933"/>
                  </a:solidFill>
                </a:rPr>
                <a:t>Cl</a:t>
              </a:r>
              <a:r>
                <a:rPr lang="en-US" b="1" baseline="30000" dirty="0">
                  <a:solidFill>
                    <a:srgbClr val="339933"/>
                  </a:solidFill>
                </a:rPr>
                <a:t>-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78295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2326</Words>
  <Application>Microsoft Office PowerPoint</Application>
  <PresentationFormat>Widescreen</PresentationFormat>
  <Paragraphs>787</Paragraphs>
  <Slides>28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Office Theme</vt:lpstr>
      <vt:lpstr>Bass Lake Water Company CA2010003 Madera County Jar Test</vt:lpstr>
      <vt:lpstr>Source: Willow Creek</vt:lpstr>
      <vt:lpstr>Trident</vt:lpstr>
      <vt:lpstr>UVT/UVA, pathlength 10 mm</vt:lpstr>
      <vt:lpstr>Willow Creek Source and Plant Filtrate Water Characteristics, July 9, 2021</vt:lpstr>
      <vt:lpstr>Applied Coagulants for Jar Testing (1)</vt:lpstr>
      <vt:lpstr>Applied Coagulants for Jar Testing (2)</vt:lpstr>
      <vt:lpstr>Polyamine C59H108N14O10 MW: 1,173.6 g/mol</vt:lpstr>
      <vt:lpstr>Diallyldimethylammonium chloride or N-allyl-N,N-dimethylprop-2-en-1-aminium chloride  pDADMAC C8H16ClN MW: 161.67 g/mol</vt:lpstr>
      <vt:lpstr>Laboratory Charge Analyzer</vt:lpstr>
      <vt:lpstr>Coagulant Information</vt:lpstr>
      <vt:lpstr>Bass Lake Water Company: Source: Willow Creek Summary of Source Post Membrane vs. Optimum Dose and Coagulants Filtrate Jars</vt:lpstr>
      <vt:lpstr>Jar Test – Filtrate Water Spiked with 2.0 mg/L NaOCl Membrane Filtrate Water vs. Filtrate Optimum Coagulant/Dose</vt:lpstr>
      <vt:lpstr>Bass Lake Water Company:  TTHMs/HAA5s Laboratory Results NaOCl dose after filtration: 2.0 mg/L (Hold Time 4.2 days)</vt:lpstr>
      <vt:lpstr>Source: Willow Creek; Jar Test 1 - 8 Results Flash Mix 200 RPM (20 sec); Floc Mix 20 RPM (1 min)</vt:lpstr>
      <vt:lpstr>Source: Willow Creek; Jar Test 9 - 16 Results Flash Mix 200 RPM (20 sec); Floc Mix 20 RPM (1 min)</vt:lpstr>
      <vt:lpstr>Source: Willow Creek; Jar Test 17 - 20 Results Flash Mix 200 RPM (20 sec); Floc Mix 20 RPM (1 min)</vt:lpstr>
      <vt:lpstr>Source: Willow Creek; Jar Test 21 - 28 Results Flash Mix 200 RPM (20 sec); Floc Mix 20 RPM (1 min)</vt:lpstr>
      <vt:lpstr>Source: Willow Creek; Jar Test 29 - 36 Results Flash Mix 200 RPM (20 sec); Floc Mix 20 RPM (1 min)</vt:lpstr>
      <vt:lpstr>Source: Willow Creek; Jar Test 37 - 40 Results Flash Mix 200 RPM (20 sec); Floc Mix 20 RPM (1 min)</vt:lpstr>
      <vt:lpstr>Source: Willow Creek; Jar Test 41 - 44 Results Flash Mix 200 RPM (20 sec); Floc Mix 20 RPM (1 min)</vt:lpstr>
      <vt:lpstr>Source: Willow Creek; Jar Test 45 - 50 Results Flash Mix 200 RPM (20 sec); Floc Mix 20 RPM (1 min)</vt:lpstr>
      <vt:lpstr>Jar Testing for 1-Liter Jars:  Procedures for Inline Treatment Plants</vt:lpstr>
      <vt:lpstr>Jar Test Filterability Test Equipment</vt:lpstr>
      <vt:lpstr>Isopore Membrane Information</vt:lpstr>
      <vt:lpstr>Isopore Membrane Background Information </vt:lpstr>
      <vt:lpstr>Jar Test - Filterability Test</vt:lpstr>
      <vt:lpstr>Contact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Bass Lake Water Company CA2010003 Madera County Jar Test</dc:title>
  <dc:creator>Schott, Guy@Waterboards</dc:creator>
  <cp:lastModifiedBy>Schott, Guy@Waterboards</cp:lastModifiedBy>
  <cp:revision>8</cp:revision>
  <dcterms:created xsi:type="dcterms:W3CDTF">2021-08-04T15:55:18Z</dcterms:created>
  <dcterms:modified xsi:type="dcterms:W3CDTF">2021-09-14T18:39:37Z</dcterms:modified>
</cp:coreProperties>
</file>