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1168" r:id="rId3"/>
    <p:sldId id="1152" r:id="rId4"/>
    <p:sldId id="1589" r:id="rId5"/>
    <p:sldId id="1127" r:id="rId6"/>
    <p:sldId id="1157" r:id="rId7"/>
    <p:sldId id="1593" r:id="rId8"/>
    <p:sldId id="1153" r:id="rId9"/>
    <p:sldId id="1154" r:id="rId10"/>
    <p:sldId id="1129" r:id="rId11"/>
    <p:sldId id="1148" r:id="rId12"/>
    <p:sldId id="1155" r:id="rId13"/>
    <p:sldId id="1156" r:id="rId14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12" autoAdjust="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outlineViewPr>
    <p:cViewPr>
      <p:scale>
        <a:sx n="33" d="100"/>
        <a:sy n="33" d="100"/>
      </p:scale>
      <p:origin x="0" y="-4356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1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hyperlink" Target="http://www.waterboards.ca.gov/drinking_water/programs/districts/mendocino_district.html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uy.Schott@waterboards.ca.gov" TargetMode="External"/><Relationship Id="rId5" Type="http://schemas.openxmlformats.org/officeDocument/2006/relationships/hyperlink" Target="https://youtu.be/aGByyxhelkI" TargetMode="External"/><Relationship Id="rId4" Type="http://schemas.openxmlformats.org/officeDocument/2006/relationships/hyperlink" Target="https://gcc02.safelinks.protection.outlook.com/?url=https%3A%2F%2Fyoutu.be%2FaGByyxhelkI&amp;data=05%7C01%7Cguy.schott%40waterboards.ca.gov%7C665ecb8631f04c142a6508daab10c2a7%7Cfe186a257d4941e6994105d2281d36c1%7C0%7C0%7C638010385756845259%7CUnknown%7CTWFpbGZsb3d8eyJWIjoiMC4wLjAwMDAiLCJQIjoiV2luMzIiLCJBTiI6Ik1haWwiLCJXVCI6Mn0%3D%7C3000%7C%7C%7C&amp;sdata=%2Bt%2Ft7EZlkBxR%2BqYW1IjSpVskq4X0iSB9PUtDWfx%2Bx%2Fs%3D&amp;reserved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6" name="Rectangle 111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310" y="4960758"/>
            <a:ext cx="6796345" cy="1402720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Surfwood Mutual Water Corporation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CA2300590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Mendocino County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19869" y="4960758"/>
            <a:ext cx="3323819" cy="1236086"/>
          </a:xfrm>
          <a:noFill/>
        </p:spPr>
        <p:txBody>
          <a:bodyPr anchor="ctr">
            <a:norm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Guy Schott, P.E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August 29, 2024</a:t>
            </a:r>
          </a:p>
        </p:txBody>
      </p:sp>
      <p:pic>
        <p:nvPicPr>
          <p:cNvPr id="6" name="Picture 5" descr="Photo of jar testing.">
            <a:extLst>
              <a:ext uri="{FF2B5EF4-FFF2-40B4-BE49-F238E27FC236}">
                <a16:creationId xmlns:a16="http://schemas.microsoft.com/office/drawing/2014/main" id="{661161FA-F650-CE42-EE2B-CD46BA3ABC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117" name="Straight Connector 113">
            <a:extLst>
              <a:ext uri="{FF2B5EF4-FFF2-40B4-BE49-F238E27FC236}">
                <a16:creationId xmlns:a16="http://schemas.microsoft.com/office/drawing/2014/main" id="{8AD2EEB5-F5B4-4BDA-8293-9A997C129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27285" y="5121601"/>
            <a:ext cx="0" cy="91440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57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/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3679013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2278173"/>
            <a:ext cx="11665259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Jar Test Results/Procedures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www.waterboards.ca.gov/drinking_water/programs/districts/mendocino_district.html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Jar Testing Done Right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video training </a:t>
            </a:r>
            <a:r>
              <a:rPr lang="en-US" sz="1800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  <a:hlinkClick r:id="rId5"/>
              </a:rPr>
              <a:t>https://youtu.be/aGByyxhelkI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0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FE82-498F-4C92-A5DF-645EB57DF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2" y="169682"/>
            <a:ext cx="8493550" cy="81774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Source Water: Jack Peter’s Creek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Roughing Filter followed by Multi-Media Filtration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29E34-252E-4B27-A238-AFDE56291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6243" y="1084082"/>
            <a:ext cx="6815580" cy="547697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Source Water Characteristics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x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x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x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Placeholder 4" descr="An image of Jack Peter's Creek.">
            <a:extLst>
              <a:ext uri="{FF2B5EF4-FFF2-40B4-BE49-F238E27FC236}">
                <a16:creationId xmlns:a16="http://schemas.microsoft.com/office/drawing/2014/main" id="{68866EF5-77F5-4ECF-AE0D-3FB87A2AB05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66408" y="987425"/>
            <a:ext cx="4798244" cy="4873625"/>
          </a:xfrm>
          <a:custGeom>
            <a:avLst/>
            <a:gdLst>
              <a:gd name="connsiteX0" fmla="*/ 3120528 w 5298683"/>
              <a:gd name="connsiteY0" fmla="*/ 0 h 6097438"/>
              <a:gd name="connsiteX1" fmla="*/ 5105473 w 5298683"/>
              <a:gd name="connsiteY1" fmla="*/ 712577 h 6097438"/>
              <a:gd name="connsiteX2" fmla="*/ 5298683 w 5298683"/>
              <a:gd name="connsiteY2" fmla="*/ 888178 h 6097438"/>
              <a:gd name="connsiteX3" fmla="*/ 5298683 w 5298683"/>
              <a:gd name="connsiteY3" fmla="*/ 5352876 h 6097438"/>
              <a:gd name="connsiteX4" fmla="*/ 5105473 w 5298683"/>
              <a:gd name="connsiteY4" fmla="*/ 5528477 h 6097438"/>
              <a:gd name="connsiteX5" fmla="*/ 4335177 w 5298683"/>
              <a:gd name="connsiteY5" fmla="*/ 5995828 h 6097438"/>
              <a:gd name="connsiteX6" fmla="*/ 4057556 w 5298683"/>
              <a:gd name="connsiteY6" fmla="*/ 6097438 h 6097438"/>
              <a:gd name="connsiteX7" fmla="*/ 2183499 w 5298683"/>
              <a:gd name="connsiteY7" fmla="*/ 6097438 h 6097438"/>
              <a:gd name="connsiteX8" fmla="*/ 1905878 w 5298683"/>
              <a:gd name="connsiteY8" fmla="*/ 5995828 h 6097438"/>
              <a:gd name="connsiteX9" fmla="*/ 0 w 5298683"/>
              <a:gd name="connsiteY9" fmla="*/ 3120527 h 6097438"/>
              <a:gd name="connsiteX10" fmla="*/ 3120528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900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512588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pic>
        <p:nvPicPr>
          <p:cNvPr id="4" name="Picture 3" descr="An image of a 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480060" y="1567943"/>
            <a:ext cx="3425957" cy="37216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567943"/>
            <a:ext cx="7161017" cy="460901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(commonly at 254 nm due to its germicidal effect) that passes through a water sample compared to the amount of light that passes through a pure water sample. The measurement is expressed as a percentage, % UVT.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52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028" y="1825625"/>
            <a:ext cx="5656728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960 (NTU Technologies)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33% Polyaluminum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Hydroxychlorosulfate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67% Water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1.29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250 mg/L as Product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9" y="1825625"/>
            <a:ext cx="5656729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961 (NTU Technologies)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32% Polyaluminum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Hydroxychlorosulfate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2% pDADMAC (blend?)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66% Water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1.2-1.24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255 mg/L as Product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 dose 10 mg/L = 0.1-0.2 mg/L pDADMAC</a:t>
            </a:r>
          </a:p>
        </p:txBody>
      </p:sp>
    </p:spTree>
    <p:extLst>
      <p:ext uri="{BB962C8B-B14F-4D97-AF65-F5344CB8AC3E}">
        <p14:creationId xmlns:p14="http://schemas.microsoft.com/office/powerpoint/2010/main" val="140529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or 0.1 percent strength using 100 and/or 200 mL volumetric flasks.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627E7-5422-4B93-A710-BCCF6B5C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737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Filtrate and %UVT/UVA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60A87-1BD9-4F15-BB3B-31A671318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study, all jars were samples for Filtrate and %UVT/UVA analysis immediately at the end of the flocculation period.   </a:t>
            </a:r>
          </a:p>
        </p:txBody>
      </p:sp>
    </p:spTree>
    <p:extLst>
      <p:ext uri="{BB962C8B-B14F-4D97-AF65-F5344CB8AC3E}">
        <p14:creationId xmlns:p14="http://schemas.microsoft.com/office/powerpoint/2010/main" val="93019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Surfwood MWC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; Jar Test 1 - 8 Results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(5 min)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641640"/>
              </p:ext>
            </p:extLst>
          </p:nvPr>
        </p:nvGraphicFramePr>
        <p:xfrm>
          <a:off x="110835" y="1432628"/>
          <a:ext cx="11648546" cy="441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961">
                  <a:extLst>
                    <a:ext uri="{9D8B030D-6E8A-4147-A177-3AD203B41FA5}">
                      <a16:colId xmlns:a16="http://schemas.microsoft.com/office/drawing/2014/main" val="1733771772"/>
                    </a:ext>
                  </a:extLst>
                </a:gridCol>
                <a:gridCol w="2074660">
                  <a:extLst>
                    <a:ext uri="{9D8B030D-6E8A-4147-A177-3AD203B41FA5}">
                      <a16:colId xmlns:a16="http://schemas.microsoft.com/office/drawing/2014/main" val="108939250"/>
                    </a:ext>
                  </a:extLst>
                </a:gridCol>
                <a:gridCol w="1464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19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7459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97341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960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Zeta Floc 40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pDADMAC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733659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554676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84597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129898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96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7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Jar Testing for 1-Liter Jars: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Procedures for Most Treatment Plants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31" y="1380339"/>
            <a:ext cx="11632676" cy="54228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20-30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Flash mix for 15-30 seconds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Slow mix for 5 minutes (20-30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Settled for 5 minutes.   Syringe 25 mL from each jar taken 1-inch below surface (25 mL/12 sec rate).  For this study, sample was taken immediately at the end of flocculation process.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Filtered through 1.2 um isopore membrane into cuvette drip rate, 15 mL/(50-90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%UVT/UVA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settled water turbidity after 25 minutes of total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958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1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5600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1020</Words>
  <Application>Microsoft Office PowerPoint</Application>
  <PresentationFormat>Widescreen</PresentationFormat>
  <Paragraphs>179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Office Theme</vt:lpstr>
      <vt:lpstr>Surfwood Mutual Water Corporation CA2300590 Mendocino County Jar Test</vt:lpstr>
      <vt:lpstr>Source Water: Jack Peter’s Creek Roughing Filter followed by Multi-Media Filtration</vt:lpstr>
      <vt:lpstr>UVT/UVA, pathlength 10 mm</vt:lpstr>
      <vt:lpstr>Applied Coagulants for Jar Testing (1)</vt:lpstr>
      <vt:lpstr>Coagulant Information</vt:lpstr>
      <vt:lpstr>Filtrate and %UVT/UVA Analysis</vt:lpstr>
      <vt:lpstr>Surfwood MWC; Jar Test 1 - 8 Results Flash Mix 200 RPM (20 sec); Floc Mix 20 RPM (5 min)</vt:lpstr>
      <vt:lpstr>Jar Testing for 1-Liter Jars:  Procedures for Most Treatment Plants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Surfwood Mutual Water Corporation CA2300590 Mendocino County Jar Test</dc:title>
  <dc:creator>Guy Schott</dc:creator>
  <cp:lastModifiedBy>Guy Schott</cp:lastModifiedBy>
  <cp:revision>13</cp:revision>
  <dcterms:created xsi:type="dcterms:W3CDTF">2020-08-16T23:28:23Z</dcterms:created>
  <dcterms:modified xsi:type="dcterms:W3CDTF">2024-08-30T03:41:44Z</dcterms:modified>
</cp:coreProperties>
</file>