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1168" r:id="rId3"/>
    <p:sldId id="1152" r:id="rId4"/>
    <p:sldId id="1322" r:id="rId5"/>
    <p:sldId id="1589" r:id="rId6"/>
    <p:sldId id="1173" r:id="rId7"/>
    <p:sldId id="1127" r:id="rId8"/>
    <p:sldId id="1157" r:id="rId9"/>
    <p:sldId id="874" r:id="rId10"/>
    <p:sldId id="1593" r:id="rId11"/>
    <p:sldId id="1594" r:id="rId12"/>
    <p:sldId id="1595" r:id="rId13"/>
    <p:sldId id="1161" r:id="rId14"/>
    <p:sldId id="954" r:id="rId15"/>
    <p:sldId id="955" r:id="rId16"/>
    <p:sldId id="1170" r:id="rId17"/>
    <p:sldId id="1597" r:id="rId18"/>
    <p:sldId id="958" r:id="rId19"/>
    <p:sldId id="1171" r:id="rId20"/>
    <p:sldId id="960" r:id="rId21"/>
    <p:sldId id="961" r:id="rId22"/>
    <p:sldId id="1604" r:id="rId23"/>
    <p:sldId id="1605" r:id="rId24"/>
    <p:sldId id="1606" r:id="rId25"/>
    <p:sldId id="1598" r:id="rId26"/>
    <p:sldId id="1599" r:id="rId27"/>
    <p:sldId id="1600" r:id="rId28"/>
    <p:sldId id="1601" r:id="rId29"/>
    <p:sldId id="1602" r:id="rId30"/>
    <p:sldId id="1153" r:id="rId31"/>
    <p:sldId id="1154" r:id="rId32"/>
    <p:sldId id="1129" r:id="rId33"/>
    <p:sldId id="1148" r:id="rId34"/>
    <p:sldId id="1155" r:id="rId35"/>
    <p:sldId id="1156" r:id="rId36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outlineViewPr>
    <p:cViewPr>
      <p:scale>
        <a:sx n="33" d="100"/>
        <a:sy n="33" d="100"/>
      </p:scale>
      <p:origin x="0" y="-4356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10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59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hyperlink" Target="http://www.waterboards.ca.gov/drinking_water/programs/districts/mendocino_district.html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uy.Schott@waterboards.ca.gov" TargetMode="External"/><Relationship Id="rId5" Type="http://schemas.openxmlformats.org/officeDocument/2006/relationships/hyperlink" Target="https://youtu.be/aGByyxhelkI" TargetMode="External"/><Relationship Id="rId4" Type="http://schemas.openxmlformats.org/officeDocument/2006/relationships/hyperlink" Target="https://gcc02.safelinks.protection.outlook.com/?url=https%3A%2F%2Fyoutu.be%2FaGByyxhelkI&amp;data=05%7C01%7Cguy.schott%40waterboards.ca.gov%7C665ecb8631f04c142a6508daab10c2a7%7Cfe186a257d4941e6994105d2281d36c1%7C0%7C0%7C638010385756845259%7CUnknown%7CTWFpbGZsb3d8eyJWIjoiMC4wLjAwMDAiLCJQIjoiV2luMzIiLCJBTiI6Ik1haWwiLCJXVCI6Mn0%3D%7C3000%7C%7C%7C&amp;sdata=%2Bt%2Ft7EZlkBxR%2BqYW1IjSpVskq4X0iSB9PUtDWfx%2Bx%2Fs%3D&amp;reserved=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Greg.niekarz@bws.works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sz="19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Surfwood Mutual Water Corporation</a:t>
            </a:r>
            <a:br>
              <a:rPr lang="en-US" sz="19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CA2300590</a:t>
            </a:r>
            <a:br>
              <a:rPr lang="en-US" sz="19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Mendocino County</a:t>
            </a:r>
            <a:br>
              <a:rPr lang="en-US" sz="19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20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</a:t>
            </a:r>
          </a:p>
          <a:p>
            <a:pPr algn="l"/>
            <a:r>
              <a:rPr lang="en-US" sz="20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2, 2023</a:t>
            </a:r>
          </a:p>
        </p:txBody>
      </p:sp>
      <p:pic>
        <p:nvPicPr>
          <p:cNvPr id="5" name="Picture 4" descr="Image of jar testing.">
            <a:extLst>
              <a:ext uri="{FF2B5EF4-FFF2-40B4-BE49-F238E27FC236}">
                <a16:creationId xmlns:a16="http://schemas.microsoft.com/office/drawing/2014/main" id="{4ECCDA67-A2F3-E51F-F9CF-88409F3DB0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2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Surfwood MWC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5 - 12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293323"/>
              </p:ext>
            </p:extLst>
          </p:nvPr>
        </p:nvGraphicFramePr>
        <p:xfrm>
          <a:off x="110835" y="1432628"/>
          <a:ext cx="11507425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2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5897">
                  <a:extLst>
                    <a:ext uri="{9D8B030D-6E8A-4147-A177-3AD203B41FA5}">
                      <a16:colId xmlns:a16="http://schemas.microsoft.com/office/drawing/2014/main" val="1733771772"/>
                    </a:ext>
                  </a:extLst>
                </a:gridCol>
                <a:gridCol w="1433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071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090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5082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538927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CTC-00011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7336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55467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4597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29898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965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3" y="118720"/>
            <a:ext cx="11798424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Surfwood MWC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13 - 16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(5 min)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D708961B-E4E9-9AD4-8C03-67E2CDFDD8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524549"/>
              </p:ext>
            </p:extLst>
          </p:nvPr>
        </p:nvGraphicFramePr>
        <p:xfrm>
          <a:off x="342287" y="1648072"/>
          <a:ext cx="11507425" cy="3261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2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9563">
                  <a:extLst>
                    <a:ext uri="{9D8B030D-6E8A-4147-A177-3AD203B41FA5}">
                      <a16:colId xmlns:a16="http://schemas.microsoft.com/office/drawing/2014/main" val="1733771772"/>
                    </a:ext>
                  </a:extLst>
                </a:gridCol>
                <a:gridCol w="18697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071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090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5082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538927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926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(ACH/pDADMAC)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8.07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8.16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53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Surfwood MWC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17 - 23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3953766"/>
              </p:ext>
            </p:extLst>
          </p:nvPr>
        </p:nvGraphicFramePr>
        <p:xfrm>
          <a:off x="110835" y="1432628"/>
          <a:ext cx="11507425" cy="4297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2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5897">
                  <a:extLst>
                    <a:ext uri="{9D8B030D-6E8A-4147-A177-3AD203B41FA5}">
                      <a16:colId xmlns:a16="http://schemas.microsoft.com/office/drawing/2014/main" val="1733771772"/>
                    </a:ext>
                  </a:extLst>
                </a:gridCol>
                <a:gridCol w="1433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071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090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5082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538927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2.54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7336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55467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3.11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45975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572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5528"/>
            <a:ext cx="9144000" cy="505476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9890</a:t>
            </a:r>
          </a:p>
        </p:txBody>
      </p:sp>
    </p:spTree>
    <p:extLst>
      <p:ext uri="{BB962C8B-B14F-4D97-AF65-F5344CB8AC3E}">
        <p14:creationId xmlns:p14="http://schemas.microsoft.com/office/powerpoint/2010/main" val="1694493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 image of four 1-liter jars at the end of 5-minute flocculation (20 RPM) duration. 25 mL is syringed for filterability and %UVT/UVA analysis. ">
            <a:extLst>
              <a:ext uri="{FF2B5EF4-FFF2-40B4-BE49-F238E27FC236}">
                <a16:creationId xmlns:a16="http://schemas.microsoft.com/office/drawing/2014/main" id="{DECF7266-6948-1AE6-DBC6-F7884DCC55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6DB32-C06C-492C-A195-AE386535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End of Floc Duration,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0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CB35B75-C778-4B46-69CF-F3BCFBDD9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33958" y="72314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3.86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61.0%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0.214/cm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10.8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C46C81-106F-1DD6-2AAE-4E86FF09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14151" y="72314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0.26NTU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5.22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780A4F-7707-0BAF-9996-4073E6963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48480" y="72314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8.16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FE8E04-79FE-1748-E487-AA1CBAC5B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67357" y="72314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3.35 NTU</a:t>
            </a:r>
          </a:p>
        </p:txBody>
      </p:sp>
    </p:spTree>
    <p:extLst>
      <p:ext uri="{BB962C8B-B14F-4D97-AF65-F5344CB8AC3E}">
        <p14:creationId xmlns:p14="http://schemas.microsoft.com/office/powerpoint/2010/main" val="1553091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53B326C5-A9BF-DC1C-B86A-8E2C03B4C9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AFE205-AA8F-425B-B248-09FCE108A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698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4944"/>
            <a:ext cx="9144000" cy="515535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CTC-00011</a:t>
            </a:r>
          </a:p>
        </p:txBody>
      </p:sp>
    </p:spTree>
    <p:extLst>
      <p:ext uri="{BB962C8B-B14F-4D97-AF65-F5344CB8AC3E}">
        <p14:creationId xmlns:p14="http://schemas.microsoft.com/office/powerpoint/2010/main" val="943496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of four 1-liter jars at the end of 5-minute flocculation (20 RPM) duration. 25 mL is syringed for filterability and %UVT/UVA analysis. ">
            <a:extLst>
              <a:ext uri="{FF2B5EF4-FFF2-40B4-BE49-F238E27FC236}">
                <a16:creationId xmlns:a16="http://schemas.microsoft.com/office/drawing/2014/main" id="{FFFAB236-3649-C779-47C0-61EED258DE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00574"/>
            <a:ext cx="12191980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6DB32-C06C-492C-A195-AE386535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End of Floc Duration, 25 mL is syringed for filterability and %UVT/UVA. 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D4D6CBD-9509-F781-8281-12804FDCE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94259" y="723147"/>
            <a:ext cx="1895904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5.83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42.5%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0.378/cm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10.2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20E6CA-B344-F132-114E-A67AF5AF7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74452" y="723147"/>
            <a:ext cx="1895904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8.06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42.4%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0.371/cm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13.6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3A3FAA-AE8A-6227-D3B0-CEFDD6133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08781" y="723146"/>
            <a:ext cx="1895904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9.30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43.0%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0.365/cm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14.7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AC50DB-4ABC-62F3-9D60-E4D5DCED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27658" y="72314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6.58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52.5%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0.279/cm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26.0%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14.9 NTU</a:t>
            </a:r>
          </a:p>
        </p:txBody>
      </p:sp>
    </p:spTree>
    <p:extLst>
      <p:ext uri="{BB962C8B-B14F-4D97-AF65-F5344CB8AC3E}">
        <p14:creationId xmlns:p14="http://schemas.microsoft.com/office/powerpoint/2010/main" val="3611382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80459F22-5364-2A06-81EE-D3A8CD82CF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E7412-11E0-4564-80D5-065434E16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277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0113"/>
            <a:ext cx="9144000" cy="506018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CTC-00011</a:t>
            </a:r>
          </a:p>
        </p:txBody>
      </p:sp>
    </p:spTree>
    <p:extLst>
      <p:ext uri="{BB962C8B-B14F-4D97-AF65-F5344CB8AC3E}">
        <p14:creationId xmlns:p14="http://schemas.microsoft.com/office/powerpoint/2010/main" val="111573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1FE82-498F-4C92-A5DF-645EB57D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92" y="169682"/>
            <a:ext cx="8493550" cy="81774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Water: Jack Peter’s Creek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Roughing Filter followed by Multi-Media Filtration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29E34-252E-4B27-A238-AFDE56291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243" y="1084082"/>
            <a:ext cx="6815580" cy="547697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6.8 NTU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7.10 – 7.17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37.3% 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0.427/cm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0.97 NTU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41.9%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0.377/cm</a:t>
            </a:r>
          </a:p>
          <a:p>
            <a:pPr lvl="0"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 descr="An image of Jack Peter's Creek.">
            <a:extLst>
              <a:ext uri="{FF2B5EF4-FFF2-40B4-BE49-F238E27FC236}">
                <a16:creationId xmlns:a16="http://schemas.microsoft.com/office/drawing/2014/main" id="{68866EF5-77F5-4ECF-AE0D-3FB87A2AB05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6408" y="987425"/>
            <a:ext cx="4798244" cy="4873625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002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 image of four 1-liter jars at the end of 5-minute flocculation (20 RPM) duration. 25 mL is syringed for filterability and %UVT/UVA analysis. ">
            <a:extLst>
              <a:ext uri="{FF2B5EF4-FFF2-40B4-BE49-F238E27FC236}">
                <a16:creationId xmlns:a16="http://schemas.microsoft.com/office/drawing/2014/main" id="{771DB345-33AC-831B-5A11-1BCF6170A8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2FF47-330A-4D78-AA7E-EED94387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End of Floc Duration, 25 mL is syringed for filterability and %UVT/UVA.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F768CE0-A377-B9EF-56E0-D5BDD97D2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7019" y="30326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20.2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7F3E74-416D-F9D6-2C7A-58A5CDDD2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87224" y="30326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78.8%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29.7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15A72F-1E0D-7272-E0DE-807887BC5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69960" y="30326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37.3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E200FC-65CC-339C-2D71-1D110F3BA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86858" y="30326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46.0 NTU</a:t>
            </a:r>
          </a:p>
        </p:txBody>
      </p:sp>
    </p:spTree>
    <p:extLst>
      <p:ext uri="{BB962C8B-B14F-4D97-AF65-F5344CB8AC3E}">
        <p14:creationId xmlns:p14="http://schemas.microsoft.com/office/powerpoint/2010/main" val="3704063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776E8F9F-5084-4C85-BC12-143A646C82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9963EB-B568-46CE-8FD7-8082FB183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029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0113"/>
            <a:ext cx="9144000" cy="506018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960</a:t>
            </a:r>
          </a:p>
        </p:txBody>
      </p:sp>
    </p:spTree>
    <p:extLst>
      <p:ext uri="{BB962C8B-B14F-4D97-AF65-F5344CB8AC3E}">
        <p14:creationId xmlns:p14="http://schemas.microsoft.com/office/powerpoint/2010/main" val="2669126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of four 1-liter jars at the end of 5-minute flocculation (20 RPM) duration. 25 mL is syringed for filterability and %UVT/UVA analysis. ">
            <a:extLst>
              <a:ext uri="{FF2B5EF4-FFF2-40B4-BE49-F238E27FC236}">
                <a16:creationId xmlns:a16="http://schemas.microsoft.com/office/drawing/2014/main" id="{B57F5E67-C5B8-BFAC-948F-718C0543D1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2FF47-330A-4D78-AA7E-EED94387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End of Floc Duration, 25 mL is syringed for filterability and %UVT/UVA.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07522AC-3658-DBDA-B6E7-0027B6F0B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5075" y="50745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2.78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69.2%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0.159/cm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11.1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EE00C1-911A-5830-20BD-9E54B3361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65280" y="50745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6.2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502220-E694-D111-58C0-DE90BA505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48016" y="50745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2.54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896DAC-3B8B-1780-8ED1-288EA44A3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64914" y="50745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2.09 NTU</a:t>
            </a:r>
          </a:p>
        </p:txBody>
      </p:sp>
    </p:spTree>
    <p:extLst>
      <p:ext uri="{BB962C8B-B14F-4D97-AF65-F5344CB8AC3E}">
        <p14:creationId xmlns:p14="http://schemas.microsoft.com/office/powerpoint/2010/main" val="1932955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D6E1E609-1A03-B722-11A7-48769109BD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9963EB-B568-46CE-8FD7-8082FB183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824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0113"/>
            <a:ext cx="9144000" cy="506018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17-19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960</a:t>
            </a:r>
          </a:p>
        </p:txBody>
      </p:sp>
    </p:spTree>
    <p:extLst>
      <p:ext uri="{BB962C8B-B14F-4D97-AF65-F5344CB8AC3E}">
        <p14:creationId xmlns:p14="http://schemas.microsoft.com/office/powerpoint/2010/main" val="3965563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of four 1-liter jars at the end of 5-minute flocculation (20 RPM) duration. 25 mL is syringed for filterability and %UVT/UVA analysis. ">
            <a:extLst>
              <a:ext uri="{FF2B5EF4-FFF2-40B4-BE49-F238E27FC236}">
                <a16:creationId xmlns:a16="http://schemas.microsoft.com/office/drawing/2014/main" id="{8F82AD10-5899-3776-8223-483A0D971F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2FF47-330A-4D78-AA7E-EED94387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17-19: End of Floc Duration, 25 mL is syringed for filterability and %UVT/UVA.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4552304-F3E1-2F60-5ACA-62029D030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20141" y="10342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88.7%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2EE5CD-3F48-7CFE-2391-065638356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10059" y="11839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2.48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95854E-52A1-9C60-E31F-C84CF7184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61234" y="11839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3.11 NTU</a:t>
            </a:r>
          </a:p>
        </p:txBody>
      </p:sp>
    </p:spTree>
    <p:extLst>
      <p:ext uri="{BB962C8B-B14F-4D97-AF65-F5344CB8AC3E}">
        <p14:creationId xmlns:p14="http://schemas.microsoft.com/office/powerpoint/2010/main" val="1833567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0B0CA60B-2E4C-D66A-CC5E-489CE9F75D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9963EB-B568-46CE-8FD7-8082FB183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17-19: After 25-minutes of settling, settled water turbidity is taken. 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756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0113"/>
            <a:ext cx="9144000" cy="506018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20-23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926</a:t>
            </a:r>
          </a:p>
        </p:txBody>
      </p:sp>
    </p:spTree>
    <p:extLst>
      <p:ext uri="{BB962C8B-B14F-4D97-AF65-F5344CB8AC3E}">
        <p14:creationId xmlns:p14="http://schemas.microsoft.com/office/powerpoint/2010/main" val="3277750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of four 1-liter jars at the end of 5-minute flocculation (20 RPM) duration. 25 mL is syringed for filterability and %UVT/UVA analysis. ">
            <a:extLst>
              <a:ext uri="{FF2B5EF4-FFF2-40B4-BE49-F238E27FC236}">
                <a16:creationId xmlns:a16="http://schemas.microsoft.com/office/drawing/2014/main" id="{0C02D312-C620-AA26-B585-A585DAF18A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2FF47-330A-4D78-AA7E-EED94387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484623" cy="74483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20-23: End of Floc Duration, 25 mL is syringed for filterability and %UVT/UVA.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F369901-0D40-D680-9BA7-4FF1B4D81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5954" y="795924"/>
            <a:ext cx="1746825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4.45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40.7%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0.389/cm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7.88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83017D-D6D4-349C-2698-07380428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36906" y="795924"/>
            <a:ext cx="1746825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4.44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40.6%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0.390/cm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8.07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05A93C-915C-23EF-42DE-03ADFD134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78226" y="795924"/>
            <a:ext cx="1746825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4.41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42.9%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0.366/cm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8.16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4AA094-1628-A365-4E82-F620DD2FF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18378" y="795923"/>
            <a:ext cx="1746825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4.60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39.1%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0.407/cm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- NTU</a:t>
            </a:r>
          </a:p>
        </p:txBody>
      </p:sp>
    </p:spTree>
    <p:extLst>
      <p:ext uri="{BB962C8B-B14F-4D97-AF65-F5344CB8AC3E}">
        <p14:creationId xmlns:p14="http://schemas.microsoft.com/office/powerpoint/2010/main" val="1046778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512588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pic>
        <p:nvPicPr>
          <p:cNvPr id="4" name="Picture 3" descr="An image of a 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6090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21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231" y="1380339"/>
            <a:ext cx="11632676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20-30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rate).  For this study, sample was taken immediately at the end of flocculation process.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958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6000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679013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2278173"/>
            <a:ext cx="1166525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Jar Test Results/Procedures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www.waterboards.ca.gov/drinking_water/programs/districts/mendocino_district.html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Jar Testing Done Right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video training </a:t>
            </a:r>
            <a:r>
              <a:rPr lang="en-US" sz="1800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https://youtu.be/aGByyxhelkI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07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8" y="1825625"/>
            <a:ext cx="565672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926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23.62%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30% pDADMAC solution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83 mg/L as Product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9" y="1825625"/>
            <a:ext cx="565672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9890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~18.9%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~10.5% 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polyamine (50% water, 50% active polyamines)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50 mg/L as Product;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10 mg/L = 1 mg/L polyamines active</a:t>
            </a:r>
          </a:p>
        </p:txBody>
      </p:sp>
    </p:spTree>
    <p:extLst>
      <p:ext uri="{BB962C8B-B14F-4D97-AF65-F5344CB8AC3E}">
        <p14:creationId xmlns:p14="http://schemas.microsoft.com/office/powerpoint/2010/main" val="1693026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8" y="1825625"/>
            <a:ext cx="565672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33% Polyaluminum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Hydroxychlorosulfate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67%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1.29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9" y="1825625"/>
            <a:ext cx="565672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BWS, Inc.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Greg Nieckarz, Ph.D.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Greg.niekarz@bws.works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541-953-5112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AdvFloc-CTC-00011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Polyaluminum Hydroxy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Chlorosulfate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12.55%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6.64% 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64.9% Basicity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1.299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296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664" y="37766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703" y="2068497"/>
            <a:ext cx="6164087" cy="430567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Source pH: 7.10-7.17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CTC-00011:  118 mg/L as product (no pH adjustment)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Final pH: 7:09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LCA #2: 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960:  90 mg/L as product (no pH adjustment)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Final pH: 6.30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LCA #3: 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9890:  36 mg/L as product (no pH adjustment)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Final pH: 6.91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n image of a Laboratory Charged Analyzer (LCA) that measures negative charged particles.  Coagulant is injected until the charged particles are neutralized.">
            <a:extLst>
              <a:ext uri="{FF2B5EF4-FFF2-40B4-BE49-F238E27FC236}">
                <a16:creationId xmlns:a16="http://schemas.microsoft.com/office/drawing/2014/main" id="{EFEB5348-947D-9420-24E0-301B3714E7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266720" y="932720"/>
            <a:ext cx="6858000" cy="49925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72369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or 0.1 percent strength using 100 and/or 200 mL volumetric flasks.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27E7-5422-4B93-A710-BCCF6B5CC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737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Filtrate and %UVT/UVA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60A87-1BD9-4F15-BB3B-31A671318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this study, all jars were samples for Filtrate and %UVT/UVA analysis immediately at the end of the flocculation period.   </a:t>
            </a:r>
          </a:p>
        </p:txBody>
      </p:sp>
    </p:spTree>
    <p:extLst>
      <p:ext uri="{BB962C8B-B14F-4D97-AF65-F5344CB8AC3E}">
        <p14:creationId xmlns:p14="http://schemas.microsoft.com/office/powerpoint/2010/main" val="930196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3" y="118720"/>
            <a:ext cx="11798424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Surfwood MWC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1 - 4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(5 min)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D708961B-E4E9-9AD4-8C03-67E2CDFDD8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521159"/>
              </p:ext>
            </p:extLst>
          </p:nvPr>
        </p:nvGraphicFramePr>
        <p:xfrm>
          <a:off x="342287" y="1648072"/>
          <a:ext cx="11507425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2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9563">
                  <a:extLst>
                    <a:ext uri="{9D8B030D-6E8A-4147-A177-3AD203B41FA5}">
                      <a16:colId xmlns:a16="http://schemas.microsoft.com/office/drawing/2014/main" val="1733771772"/>
                    </a:ext>
                  </a:extLst>
                </a:gridCol>
                <a:gridCol w="18697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071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090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5082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538927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(ACH/PY)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5.22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8.16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3.35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2493</Words>
  <Application>Microsoft Office PowerPoint</Application>
  <PresentationFormat>Widescreen</PresentationFormat>
  <Paragraphs>530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Cambria</vt:lpstr>
      <vt:lpstr>Office Theme</vt:lpstr>
      <vt:lpstr>Surfwood Mutual Water Corporation CA2300590 Mendocino County Jar Test</vt:lpstr>
      <vt:lpstr>Source Water: Jack Peter’s Creek Roughing Filter followed by Multi-Media Filtration</vt:lpstr>
      <vt:lpstr>UVT/UVA, pathlength 10 mm</vt:lpstr>
      <vt:lpstr>Applied Coagulants for Jar Testing (1)</vt:lpstr>
      <vt:lpstr>Applied Coagulants for Jar Testing (2)</vt:lpstr>
      <vt:lpstr>Laboratory Charge Analyzer</vt:lpstr>
      <vt:lpstr>Coagulant Information</vt:lpstr>
      <vt:lpstr>Filtrate and %UVT/UVA Analysis</vt:lpstr>
      <vt:lpstr>Surfwood MWC; Jar Test 1 - 4 Results Flash Mix 200 RPM (20 sec); Floc Mix 20 RPM (5 min)</vt:lpstr>
      <vt:lpstr>Surfwood MWC; Jar Test 5 - 12 Results Flash Mix 200 RPM (20 sec); Floc Mix 20 RPM (5 min)</vt:lpstr>
      <vt:lpstr>Surfwood MWC; Jar Test 13 - 16 Results Flash Mix 200 RPM (20 sec); Floc Mix 20 RPM (5 min)</vt:lpstr>
      <vt:lpstr>Surfwood MWC; Jar Test 17 - 23 Results Flash Mix 200 RPM (20 sec); Floc Mix 20 RPM (5 min)</vt:lpstr>
      <vt:lpstr>Jars 1-4 Test Flash Mix 20 Sec (200 RPM) Floc Mix 5 min (20 RPM) 25 mL sampled end of Floc  Applied Coagulant 9890</vt:lpstr>
      <vt:lpstr>Jars 1-4: End of Floc Duration, 25 mL is syringed for filterability and %UVT/UVA. </vt:lpstr>
      <vt:lpstr>Jars 1-4: After 25-minutes of settling, settled water turbidity is taken. </vt:lpstr>
      <vt:lpstr>Jars 5-8 Test Flash Mix 20 Sec (200 RPM) Floc Mix 5 min (20 RPM) 25 mL sampled end of Floc  Applied Coagulant CTC-00011</vt:lpstr>
      <vt:lpstr>Jars 5-8: End of Floc Duration, 25 mL is syringed for filterability and %UVT/UVA. </vt:lpstr>
      <vt:lpstr>Jars 5-8: After 25-minutes of settling, settled water turbidity is taken. </vt:lpstr>
      <vt:lpstr>Jars 9-12 Test Flash Mix 20 Sec (200 RPM) Floc Mix 5 min (20 RPM) 25 mL sampled end of Floc  Applied Coagulant CTC-00011</vt:lpstr>
      <vt:lpstr>Jars 9-12: End of Floc Duration, 25 mL is syringed for filterability and %UVT/UVA.</vt:lpstr>
      <vt:lpstr>Jars 9-12: After 25-minutes of settling, settled water turbidity is taken. </vt:lpstr>
      <vt:lpstr>Jars 13-16 Test Flash Mix 20 Sec (200 RPM) Floc Mix 5 min (20 RPM) 25 mL sampled end of Floc  Applied Coagulant 960</vt:lpstr>
      <vt:lpstr>Jars 13-16: End of Floc Duration, 25 mL is syringed for filterability and %UVT/UVA.</vt:lpstr>
      <vt:lpstr>Jars 13-16: After 25-minutes of settling, settled water turbidity is taken. </vt:lpstr>
      <vt:lpstr>Jars 17-19 Test Flash Mix 20 Sec (200 RPM) Floc Mix 5 min (20 RPM) 25 mL sampled end of Floc  Applied Coagulant 960</vt:lpstr>
      <vt:lpstr>Jars 17-19: End of Floc Duration, 25 mL is syringed for filterability and %UVT/UVA.</vt:lpstr>
      <vt:lpstr>Jars 17-19: After 25-minutes of settling, settled water turbidity is taken. </vt:lpstr>
      <vt:lpstr>Jars 20-23 Test Flash Mix 20 Sec (200 RPM) Floc Mix 5 min (20 RPM) 25 mL sampled end of Floc  Applied Coagulant 926</vt:lpstr>
      <vt:lpstr>Jars 20-23: End of Floc Duration, 25 mL is syringed for filterability and %UVT/UVA.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Surfwood Mutual Water Corporation CA2300590 Mendocino County Jar Test</dc:title>
  <dc:creator>Guy Schott</dc:creator>
  <cp:lastModifiedBy>Schott, Guy@Waterboards</cp:lastModifiedBy>
  <cp:revision>9</cp:revision>
  <dcterms:created xsi:type="dcterms:W3CDTF">2020-08-16T23:28:23Z</dcterms:created>
  <dcterms:modified xsi:type="dcterms:W3CDTF">2023-03-06T19:54:17Z</dcterms:modified>
</cp:coreProperties>
</file>