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737" r:id="rId2"/>
    <p:sldId id="1192" r:id="rId3"/>
    <p:sldId id="1188" r:id="rId4"/>
    <p:sldId id="1152" r:id="rId5"/>
    <p:sldId id="1126" r:id="rId6"/>
    <p:sldId id="1191" r:id="rId7"/>
    <p:sldId id="1127" r:id="rId8"/>
    <p:sldId id="1157" r:id="rId9"/>
    <p:sldId id="874" r:id="rId10"/>
    <p:sldId id="1161" r:id="rId11"/>
    <p:sldId id="1190" r:id="rId12"/>
    <p:sldId id="1170" r:id="rId13"/>
    <p:sldId id="957" r:id="rId14"/>
    <p:sldId id="1153" r:id="rId15"/>
    <p:sldId id="1154" r:id="rId16"/>
    <p:sldId id="1129" r:id="rId17"/>
    <p:sldId id="1148" r:id="rId18"/>
    <p:sldId id="1155" r:id="rId19"/>
    <p:sldId id="1156" r:id="rId20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</a:t>
            </a:r>
            <a: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Mutual Water Corporation</a:t>
            </a:r>
            <a:b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CA2300590, Mendocino County</a:t>
            </a:r>
            <a:b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945712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August 13, 2020</a:t>
            </a:r>
          </a:p>
        </p:txBody>
      </p:sp>
      <p:pic>
        <p:nvPicPr>
          <p:cNvPr id="6" name="Picture 5" descr="Image of four 1-liter jars during flocculation.">
            <a:extLst>
              <a:ext uri="{FF2B5EF4-FFF2-40B4-BE49-F238E27FC236}">
                <a16:creationId xmlns:a16="http://schemas.microsoft.com/office/drawing/2014/main" id="{59D7125E-A876-4D3B-B922-6FA052AA4B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6" r="-1" b="21293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3F971271-3895-4B73-8A14-0FC662965A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052796-8EB3-4231-8E8E-51266AF7D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2962" y="1238179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74.3%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3358D-8203-4F4C-BA9F-A963A2A4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5803" y="12381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87.6%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25C90-343F-4C89-99A4-C09E65E2F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8915" y="12381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5B33AA-6BD8-46DC-BDA6-3E61F97FF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0007" y="124604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82.3%</a:t>
            </a:r>
          </a:p>
        </p:txBody>
      </p:sp>
    </p:spTree>
    <p:extLst>
      <p:ext uri="{BB962C8B-B14F-4D97-AF65-F5344CB8AC3E}">
        <p14:creationId xmlns:p14="http://schemas.microsoft.com/office/powerpoint/2010/main" val="333098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</p:txBody>
      </p:sp>
    </p:spTree>
    <p:extLst>
      <p:ext uri="{BB962C8B-B14F-4D97-AF65-F5344CB8AC3E}">
        <p14:creationId xmlns:p14="http://schemas.microsoft.com/office/powerpoint/2010/main" val="94349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2DE5-339B-4BB7-AD1F-CCB66A2A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4" y="5534025"/>
            <a:ext cx="11821098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FDCA1FBD-00B7-4346-84C0-43CBAD36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0B50BA-384B-4968-A435-A6CF320BE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6386" y="561523"/>
            <a:ext cx="205190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PolyDADMAC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84.1%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D610B-83FD-4545-A5DF-6301D13FD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29771" y="561522"/>
            <a:ext cx="205190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PolyDADMAC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Al: 0.030 mg/L as 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9FCC48-E4A1-4642-BB4B-689A4903B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09162" y="561522"/>
            <a:ext cx="205190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PolyDADMAC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86.7%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C6B6AD-8D26-4E02-B06D-74AFB81A5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49941" y="569386"/>
            <a:ext cx="205190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PolyDADMAC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85.8%</a:t>
            </a:r>
          </a:p>
        </p:txBody>
      </p:sp>
    </p:spTree>
    <p:extLst>
      <p:ext uri="{BB962C8B-B14F-4D97-AF65-F5344CB8AC3E}">
        <p14:creationId xmlns:p14="http://schemas.microsoft.com/office/powerpoint/2010/main" val="6766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rate).  For this study, sample was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1" r="2" b="2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Source Water: Jack Peter’s Creek</a:t>
            </a:r>
            <a:br>
              <a:rPr lang="en-US" sz="4100"/>
            </a:br>
            <a:r>
              <a:rPr lang="en-US" sz="4100"/>
              <a:t>Roughing Filter followed by Multi-Media Filtration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49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August 13,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53" y="1825625"/>
            <a:ext cx="3023031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(morning)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7.28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5.26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55.5%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0.255/cm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0.30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77.0%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0.113/cm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7C22-2985-4819-95EC-292D1FA5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1775" y="1825624"/>
            <a:ext cx="4511337" cy="45370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Plant Train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Flow: 17.5 gpm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Dose: 35.5 mg/l Adv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Dose: 1.25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polyDADMAC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0.06 NTU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88.5%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Aluminum: 0.014 mg/L as Al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03502A-1CAC-48BC-B56C-CD506CA1E562}"/>
              </a:ext>
            </a:extLst>
          </p:cNvPr>
          <p:cNvSpPr txBox="1">
            <a:spLocks/>
          </p:cNvSpPr>
          <p:nvPr/>
        </p:nvSpPr>
        <p:spPr>
          <a:xfrm>
            <a:off x="7488317" y="1825624"/>
            <a:ext cx="4526132" cy="4537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Plant Train 2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Flow: 27 gpm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Dose: 40 mg/l Adv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Dose: 0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polyDADMAC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0.06 NTU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92.9%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5602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2"/>
            <a:ext cx="10515600" cy="11689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520"/>
            <a:ext cx="5097780" cy="417268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365125"/>
            <a:ext cx="7040724" cy="794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7.28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Coagulant: 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49.5 mg/L as product 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Dose: 10.4 mg/L, pH: 7.21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Dose: 20.3 mg/L, pH: 7.14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Dose: 35.4 mg/L, pH: 7.03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Dose: 44.6 mg/L, pH: 6.96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Dose: 48.1 mg/L, pH: 6.91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Dose: 49.9 mg/L, pH: 6.87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69615C67-B987-4D36-B450-BE2EBB1F5C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3732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7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7E7-5422-4B93-A710-BCCF6B5C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Filtrate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0A87-1BD9-4F15-BB3B-31A67131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study, all jars were samples for Filtrate and %UVT/UVA analysis immediately at the end of the flocculation period.   </a:t>
            </a:r>
          </a:p>
        </p:txBody>
      </p:sp>
    </p:spTree>
    <p:extLst>
      <p:ext uri="{BB962C8B-B14F-4D97-AF65-F5344CB8AC3E}">
        <p14:creationId xmlns:p14="http://schemas.microsoft.com/office/powerpoint/2010/main" val="93019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56" y="118720"/>
            <a:ext cx="1187148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1-8 Results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801458"/>
              </p:ext>
            </p:extLst>
          </p:nvPr>
        </p:nvGraphicFramePr>
        <p:xfrm>
          <a:off x="248574" y="1402715"/>
          <a:ext cx="1157648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430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92924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8190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563184">
                  <a:extLst>
                    <a:ext uri="{9D8B030D-6E8A-4147-A177-3AD203B41FA5}">
                      <a16:colId xmlns:a16="http://schemas.microsoft.com/office/drawing/2014/main" val="1830674710"/>
                    </a:ext>
                  </a:extLst>
                </a:gridCol>
                <a:gridCol w="1810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28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Poly-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DADMAC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1499</Words>
  <Application>Microsoft Office PowerPoint</Application>
  <PresentationFormat>Widescreen</PresentationFormat>
  <Paragraphs>257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Surfwood Mutual Water Corporation CA2300590, Mendocino County Jar Test</vt:lpstr>
      <vt:lpstr>Source Water: Jack Peter’s Creek Roughing Filter followed by Multi-Media Filtration</vt:lpstr>
      <vt:lpstr>Surfwood MWC, August 13, 2020 Water Characteristics</vt:lpstr>
      <vt:lpstr>UVT/UVA, pathlength 10 mm</vt:lpstr>
      <vt:lpstr>Coagulant Used for Jar Testing</vt:lpstr>
      <vt:lpstr>Laboratory Charge Analyzer</vt:lpstr>
      <vt:lpstr>Coagulant Information</vt:lpstr>
      <vt:lpstr>Filtrate and %UVT/UVA Analysis</vt:lpstr>
      <vt:lpstr>Surfwood MWC: Jar Test 1-8 Results Flash Mix 200 RPM (30 sec), Floc 30 RPM (5 min)</vt:lpstr>
      <vt:lpstr>Jars 1-4 Test Flash Mix 30 Sec (200 RPM) Floc Mix 5 min (30 RPM) 25 mL sampled end of Floc  Applied Coagulant Advanced Coagulant</vt:lpstr>
      <vt:lpstr>Jars 1-4: End of Floc Duration, 25 mL is syringed for filterability and %UVT/UVA. </vt:lpstr>
      <vt:lpstr>Jars 5-8 Test Flash Mix 30 Sec (200 RPM) Floc Mix 5 min (30 RPM) 25 mL sampled end of Floc  Applied Coagulant Advanced Coagulant</vt:lpstr>
      <vt:lpstr>Jars 5-8: End of Floc Duration, 25 mL is syringed for filterability and %UVT/UVA.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CA2300590, Mendocino County Jar Test</dc:title>
  <dc:creator>Guy Schott</dc:creator>
  <cp:lastModifiedBy>Guy Schott</cp:lastModifiedBy>
  <cp:revision>2</cp:revision>
  <dcterms:created xsi:type="dcterms:W3CDTF">2020-08-15T18:14:20Z</dcterms:created>
  <dcterms:modified xsi:type="dcterms:W3CDTF">2020-08-16T21:51:07Z</dcterms:modified>
</cp:coreProperties>
</file>