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1168" r:id="rId3"/>
    <p:sldId id="1152" r:id="rId4"/>
    <p:sldId id="1169" r:id="rId5"/>
    <p:sldId id="1130" r:id="rId6"/>
    <p:sldId id="1127" r:id="rId7"/>
    <p:sldId id="1178" r:id="rId8"/>
    <p:sldId id="1179" r:id="rId9"/>
    <p:sldId id="1180" r:id="rId10"/>
    <p:sldId id="1181" r:id="rId11"/>
    <p:sldId id="1182" r:id="rId12"/>
    <p:sldId id="1183" r:id="rId13"/>
    <p:sldId id="1104" r:id="rId14"/>
    <p:sldId id="638" r:id="rId15"/>
    <p:sldId id="641" r:id="rId16"/>
    <p:sldId id="639" r:id="rId17"/>
    <p:sldId id="1170" r:id="rId18"/>
    <p:sldId id="644" r:id="rId19"/>
    <p:sldId id="643" r:id="rId20"/>
    <p:sldId id="645" r:id="rId21"/>
    <p:sldId id="1171" r:id="rId22"/>
    <p:sldId id="646" r:id="rId23"/>
    <p:sldId id="647" r:id="rId24"/>
    <p:sldId id="648" r:id="rId25"/>
    <p:sldId id="1172" r:id="rId26"/>
    <p:sldId id="675" r:id="rId27"/>
    <p:sldId id="676" r:id="rId28"/>
    <p:sldId id="677" r:id="rId29"/>
    <p:sldId id="1173" r:id="rId30"/>
    <p:sldId id="682" r:id="rId31"/>
    <p:sldId id="683" r:id="rId32"/>
    <p:sldId id="684" r:id="rId33"/>
    <p:sldId id="1174" r:id="rId34"/>
    <p:sldId id="686" r:id="rId35"/>
    <p:sldId id="687" r:id="rId36"/>
    <p:sldId id="688" r:id="rId37"/>
    <p:sldId id="1175" r:id="rId38"/>
    <p:sldId id="689" r:id="rId39"/>
    <p:sldId id="691" r:id="rId40"/>
    <p:sldId id="692" r:id="rId41"/>
    <p:sldId id="1176" r:id="rId42"/>
    <p:sldId id="694" r:id="rId43"/>
    <p:sldId id="695" r:id="rId44"/>
    <p:sldId id="696" r:id="rId45"/>
    <p:sldId id="1177" r:id="rId46"/>
    <p:sldId id="698" r:id="rId47"/>
    <p:sldId id="701" r:id="rId48"/>
    <p:sldId id="699" r:id="rId49"/>
    <p:sldId id="1156" r:id="rId50"/>
    <p:sldId id="1157" r:id="rId51"/>
    <p:sldId id="1129" r:id="rId52"/>
    <p:sldId id="1148" r:id="rId53"/>
    <p:sldId id="1158" r:id="rId54"/>
    <p:sldId id="1159" r:id="rId5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Surfwood Mutual Water Corporation</a:t>
            </a:r>
            <a:b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January 31,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: Shape 3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FAC06BCD-D567-405B-A66E-92B39A3EB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" y="118720"/>
            <a:ext cx="11155837" cy="1325563"/>
          </a:xfrm>
        </p:spPr>
        <p:txBody>
          <a:bodyPr/>
          <a:lstStyle/>
          <a:p>
            <a:r>
              <a:rPr lang="en-US" dirty="0"/>
              <a:t>Surfwood MWC: Jar Test 21-24 Results</a:t>
            </a:r>
            <a:br>
              <a:rPr lang="en-US" dirty="0"/>
            </a:br>
            <a:r>
              <a:rPr lang="en-US" dirty="0"/>
              <a:t>Water Temperature (20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566867"/>
              </p:ext>
            </p:extLst>
          </p:nvPr>
        </p:nvGraphicFramePr>
        <p:xfrm>
          <a:off x="197963" y="1402715"/>
          <a:ext cx="1186834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2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675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4247143239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1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" y="118720"/>
            <a:ext cx="11155837" cy="1325563"/>
          </a:xfrm>
        </p:spPr>
        <p:txBody>
          <a:bodyPr/>
          <a:lstStyle/>
          <a:p>
            <a:r>
              <a:rPr lang="en-US" dirty="0"/>
              <a:t>Surfwood MWC: Jar Test 25-32 Results</a:t>
            </a:r>
            <a:br>
              <a:rPr lang="en-US" dirty="0"/>
            </a:br>
            <a:r>
              <a:rPr lang="en-US" dirty="0"/>
              <a:t>Flash Mix 60 sec (200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726205"/>
              </p:ext>
            </p:extLst>
          </p:nvPr>
        </p:nvGraphicFramePr>
        <p:xfrm>
          <a:off x="197963" y="1402715"/>
          <a:ext cx="11868343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2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675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4247143239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9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" y="118720"/>
            <a:ext cx="11155837" cy="1325563"/>
          </a:xfrm>
        </p:spPr>
        <p:txBody>
          <a:bodyPr/>
          <a:lstStyle/>
          <a:p>
            <a:r>
              <a:rPr lang="en-US" dirty="0"/>
              <a:t>Surfwood MWC: Jar Test 33-35 Results</a:t>
            </a:r>
            <a:br>
              <a:rPr lang="en-US" dirty="0"/>
            </a:br>
            <a:r>
              <a:rPr lang="en-US" dirty="0"/>
              <a:t>Water Temperature (20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902977"/>
              </p:ext>
            </p:extLst>
          </p:nvPr>
        </p:nvGraphicFramePr>
        <p:xfrm>
          <a:off x="197963" y="1402715"/>
          <a:ext cx="10866278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194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0519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70313">
                  <a:extLst>
                    <a:ext uri="{9D8B030D-6E8A-4147-A177-3AD203B41FA5}">
                      <a16:colId xmlns:a16="http://schemas.microsoft.com/office/drawing/2014/main" val="4247143239"/>
                    </a:ext>
                  </a:extLst>
                </a:gridCol>
                <a:gridCol w="1270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0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4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753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7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Water Temperature, 11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E504CB6-18B7-4D2D-8EC6-29C1696E6D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C7444-C308-4D5E-AF92-2CF3B809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DC2994-60C0-4522-855E-5B9F19314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082" y="1279891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B0522-3244-4D7F-8CE3-68EF1E933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0237" y="1279890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5A0DFD-EECD-426F-8C17-8086798E7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2968" y="1279890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7C246-FF2D-4F18-B5F3-5A12B277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4939" y="1279889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4.4 NTU</a:t>
            </a:r>
          </a:p>
        </p:txBody>
      </p:sp>
    </p:spTree>
    <p:extLst>
      <p:ext uri="{BB962C8B-B14F-4D97-AF65-F5344CB8AC3E}">
        <p14:creationId xmlns:p14="http://schemas.microsoft.com/office/powerpoint/2010/main" val="184294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7DEFB8E-9441-4D5C-BE2D-32C1BAC467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10EEF-E508-4142-B0CC-9D3F1424F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9" y="425950"/>
            <a:ext cx="1169991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2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9082267-6247-4176-AC11-556B62534C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C6869-D8A7-4ADC-87AD-559533DF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7DB669-CB57-40C1-AD62-52A46385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925" y="931756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F5032-0505-4606-B84D-E3D210008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9388" y="931755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CC0DA5-F74B-43F8-BC46-B4AD120B0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0317" y="931755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4189C6-690D-4C46-8E6F-F5AF2E14E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88698" y="931754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4.4 NTU</a:t>
            </a:r>
          </a:p>
        </p:txBody>
      </p:sp>
    </p:spTree>
    <p:extLst>
      <p:ext uri="{BB962C8B-B14F-4D97-AF65-F5344CB8AC3E}">
        <p14:creationId xmlns:p14="http://schemas.microsoft.com/office/powerpoint/2010/main" val="335952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Water Temperature, 11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1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2F71BB7-59F1-421F-9276-399F07BC8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84E05-AAEA-4601-9B07-5EC9E2D6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618FB4-661A-40FD-AC46-3A94E3DA3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780" y="114311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BB59C6-27F4-4BFB-83D4-4B52FAAEE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4546" y="114310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9379E-79A4-4B49-9388-77B1293B5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7597" y="114310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B1489C-90C3-4597-8822-8E2B1DA94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43058" y="113868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1.37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</p:spTree>
    <p:extLst>
      <p:ext uri="{BB962C8B-B14F-4D97-AF65-F5344CB8AC3E}">
        <p14:creationId xmlns:p14="http://schemas.microsoft.com/office/powerpoint/2010/main" val="124385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85A2818-417E-4652-84D5-FF038F844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4400C-486B-49F3-BEAA-0F6D5411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425950"/>
            <a:ext cx="1158974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5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4.8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7.12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32.1%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0.493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42%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0.377</a:t>
            </a:r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1" b="15691"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BD48D31-5F10-4108-8EBF-14D9183F2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B071D-2D90-4E78-9A00-3F48FEF7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30F6CA-23A6-453A-9320-FA9240727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3352" y="111311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BFF348-0A25-4890-AB0D-29798CD58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4035" y="111311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62CDC6-3E52-4E3B-BF92-147822604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34718" y="112276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FB140-79BB-4A53-BBE1-A803CE6C6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0178" y="111311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1.37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</p:spTree>
    <p:extLst>
      <p:ext uri="{BB962C8B-B14F-4D97-AF65-F5344CB8AC3E}">
        <p14:creationId xmlns:p14="http://schemas.microsoft.com/office/powerpoint/2010/main" val="3485006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Water Temperature, 11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52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71CC4CD-82E0-4FA0-81DD-1959DA69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EDFB8-309D-44F7-9F38-3B7F5B79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0A2C4E3-75DE-47A2-BC25-19A249B2F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6909" y="1663615"/>
            <a:ext cx="1459054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Settled:4.3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9231D-E9E0-4FE9-A675-EBC00FB4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3110" y="1663615"/>
            <a:ext cx="1459054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Settled:1.1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92014-CE98-4F91-B393-DE5334388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3455" y="166361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Settled:0.8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DC7823-ED9E-41B6-B283-BB4DDAF7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9732" y="166361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Settled:1.1 NTU</a:t>
            </a:r>
          </a:p>
        </p:txBody>
      </p:sp>
    </p:spTree>
    <p:extLst>
      <p:ext uri="{BB962C8B-B14F-4D97-AF65-F5344CB8AC3E}">
        <p14:creationId xmlns:p14="http://schemas.microsoft.com/office/powerpoint/2010/main" val="1068472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1AE31C7-F907-4DA9-939F-C56E23898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CD42C-6C9C-4153-9124-2F7314B5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8" y="425950"/>
            <a:ext cx="1161177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459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E32813A-4185-4CE2-B274-90560D7B7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F8D1A-C77A-46CF-AB02-6B9BB7EB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E09F81-67AC-43B9-A09B-DCB8F603F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472" y="1256165"/>
            <a:ext cx="1459054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Settled:4.3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7B0BE-77DE-4C63-8B15-C42FAE203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9432" y="1256165"/>
            <a:ext cx="1459054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Settled:4.3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86A2F3-80AE-4A0A-B8E2-E6D53FA31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8392" y="125616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Settled:0.8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973E0-55E8-4598-87D4-C318234FB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2784" y="125616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Settled:1.1 NTU</a:t>
            </a:r>
          </a:p>
        </p:txBody>
      </p:sp>
    </p:spTree>
    <p:extLst>
      <p:ext uri="{BB962C8B-B14F-4D97-AF65-F5344CB8AC3E}">
        <p14:creationId xmlns:p14="http://schemas.microsoft.com/office/powerpoint/2010/main" val="2141131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20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3FC4A5C-7395-497D-AD58-2D132008A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A75C-EF50-468F-841C-4E2A4051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3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A461DAC-1AB5-4501-A6D8-98D8A01E7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2949" y="14396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C531A4-B5A5-4DF1-BAA0-30999DEE3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3632" y="14396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76897-C362-4CAF-884D-E6F4F4985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2789" y="143964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F14957-3216-4BFE-A34E-2602F8529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2795" y="143963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</p:spTree>
    <p:extLst>
      <p:ext uri="{BB962C8B-B14F-4D97-AF65-F5344CB8AC3E}">
        <p14:creationId xmlns:p14="http://schemas.microsoft.com/office/powerpoint/2010/main" val="3801928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B603647-8A1F-4667-AF6E-C71598FEF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9FF51-1DE4-4063-8C47-F40DF93B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1" y="425950"/>
            <a:ext cx="1160076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4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C399E54-C9E0-4323-95C5-B27EC8F1EF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35496-F625-48A1-94E2-B87F60D2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0966D3-BEAA-4695-AE0E-A7D07B5ED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2949" y="14396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981EA-0CCA-4CA6-AB49-C24B5A123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3294" y="14396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3CC72-C524-47D5-88EC-ADC1EEBC4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7357" y="143963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16D1E8-D3A8-4AFA-B12F-5E8699C0A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170" y="139543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</p:spTree>
    <p:extLst>
      <p:ext uri="{BB962C8B-B14F-4D97-AF65-F5344CB8AC3E}">
        <p14:creationId xmlns:p14="http://schemas.microsoft.com/office/powerpoint/2010/main" val="1250562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0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492CCE6-2DA4-4D48-826E-7739FC7C78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9DBEB-15F0-4A98-AEF0-2DC28C96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4D06B6-1E05-4B85-80FA-DD15E8815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2949" y="199050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7EFEC-FD95-4F9D-8450-0F6F8A00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1090" y="199049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4BF69-760C-4783-9CBB-9D4EA06F7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5535" y="199048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DF6A5-299D-44D5-ACCA-AD83941F3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2210" y="199047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</p:spTree>
    <p:extLst>
      <p:ext uri="{BB962C8B-B14F-4D97-AF65-F5344CB8AC3E}">
        <p14:creationId xmlns:p14="http://schemas.microsoft.com/office/powerpoint/2010/main" val="257363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E165E1F-197F-4FC4-A9CC-AA508C2DA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B98E0-D1D6-4789-B5CA-3D8765AE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1" y="425950"/>
            <a:ext cx="1163381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42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78059E0-B375-475C-A285-5BDE77E5EE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38143-6721-421D-A689-8C436794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C4D7BD-06F7-4267-9997-CEBC4D5FA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2949" y="143965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445EE-5DA9-44AF-9B6F-66039A647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7699" y="143964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40F6C0-B1A8-44D6-A3B1-AA0752871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92449" y="143963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662F11-3AE4-4605-8C11-CB73E95E3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8481" y="143962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</p:spTree>
    <p:extLst>
      <p:ext uri="{BB962C8B-B14F-4D97-AF65-F5344CB8AC3E}">
        <p14:creationId xmlns:p14="http://schemas.microsoft.com/office/powerpoint/2010/main" val="1980939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60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7F99720-AD2C-40E3-84B9-CE4D081E4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85180-E006-4F2F-ADAF-26F28160B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A3382A-5DC6-4A8C-A25D-C789C5ED2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1423" y="11583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63C044-0F6A-45A8-A763-CC6B63CF8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4820" y="115829"/>
            <a:ext cx="144783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D1798-4C32-4386-98E4-7C04B7D3F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7368" y="11582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A2262D-DE8D-41BA-8FC7-488912D47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8900" y="11582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 NTU</a:t>
            </a:r>
          </a:p>
        </p:txBody>
      </p:sp>
    </p:spTree>
    <p:extLst>
      <p:ext uri="{BB962C8B-B14F-4D97-AF65-F5344CB8AC3E}">
        <p14:creationId xmlns:p14="http://schemas.microsoft.com/office/powerpoint/2010/main" val="22511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5C63C9E-F99B-4177-AEA6-8395275AC7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9DAC9-B0C0-4A1F-9E2F-251D9E30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5" y="425950"/>
            <a:ext cx="11710930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94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87D5581-BC6C-485D-BA83-78D20BCD4E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9E071-05CC-46C3-9577-A67567239B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B4ED27-BFD8-4324-BB9D-51A36C15F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5633" y="43938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73CA0-5027-4725-9871-E02B0EAA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5977" y="439386"/>
            <a:ext cx="144783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F70455-DF1E-42CB-B6A6-400D8CBC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4949" y="43938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734BBC-8B29-4E64-ABCD-6E635391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8185" y="43938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 NTU</a:t>
            </a:r>
          </a:p>
        </p:txBody>
      </p:sp>
    </p:spTree>
    <p:extLst>
      <p:ext uri="{BB962C8B-B14F-4D97-AF65-F5344CB8AC3E}">
        <p14:creationId xmlns:p14="http://schemas.microsoft.com/office/powerpoint/2010/main" val="1489093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43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783186E-9AA4-4CE0-A86E-238437D83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48CA8-2F9E-4D66-9861-04E1E9FE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B61280-48AB-424E-815D-9345BFA82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2100" y="14396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B37ECA-7A07-4B1E-B288-3558D88AC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84310" y="143964"/>
            <a:ext cx="1508746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039C4-DFFE-46F9-B295-59259933C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03467" y="14396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88F0AE-2FEA-4183-A86A-BE71BEA5C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19224" y="147249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</p:spTree>
    <p:extLst>
      <p:ext uri="{BB962C8B-B14F-4D97-AF65-F5344CB8AC3E}">
        <p14:creationId xmlns:p14="http://schemas.microsoft.com/office/powerpoint/2010/main" val="1065479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3854B6E-5597-42F3-9821-042505469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BAF00-851D-4CF8-AA0A-CB655CC4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6" y="425950"/>
            <a:ext cx="11589745" cy="744836"/>
          </a:xfrm>
        </p:spPr>
        <p:txBody>
          <a:bodyPr>
            <a:no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5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25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296"/>
            <a:ext cx="5097780" cy="47479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48.2% Aluminum Sulfate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225296"/>
            <a:ext cx="5231130" cy="47479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(ACH)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Trade Secret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Zeta Floc PA 40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Cat-Organic Polymer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1.0 - 1.2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81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8C2FBAD-A865-4B69-B6FD-FC0B619E4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BC800-87DC-4208-9B96-777EC3526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45C02E-3D9A-4D6B-B191-32999D14E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2100" y="14396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1E613-2106-4DEB-85E8-374D0917E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9278" y="143964"/>
            <a:ext cx="1508746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EF23DA-E3B2-4EF3-9C36-ED4983929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0751" y="14396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300ABC-402F-478B-92F8-CA3A4A6E7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7193" y="14396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</p:spTree>
    <p:extLst>
      <p:ext uri="{BB962C8B-B14F-4D97-AF65-F5344CB8AC3E}">
        <p14:creationId xmlns:p14="http://schemas.microsoft.com/office/powerpoint/2010/main" val="329087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40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C423682-0253-4BC7-AA7D-90A14BBB7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C129A-FD1E-46A6-82C9-FDE7EC09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C421A5-A6DD-45BA-9823-639F9020F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205" y="101761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946DDE-3A8A-4532-9115-772D12FC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4962" y="101761"/>
            <a:ext cx="1508746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799BB-5A4E-4C3F-AF55-1F588AFEC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1663" y="10176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25668-3C60-4685-9C97-A9D4C982A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62371" y="10176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</p:spTree>
    <p:extLst>
      <p:ext uri="{BB962C8B-B14F-4D97-AF65-F5344CB8AC3E}">
        <p14:creationId xmlns:p14="http://schemas.microsoft.com/office/powerpoint/2010/main" val="274721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0C99E6B-F195-495B-AEFA-71B67A5C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705BB-4E1B-45CC-BE45-DD9F822B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41" y="425950"/>
            <a:ext cx="1154567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3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6177B9D-6BAB-48FF-8CD5-D60B741E5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FB999-F77E-4CCA-B201-5C28AE53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9AE333-3FD4-4660-8D15-492FB942D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5153" y="101761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D4DAF-2550-4FA0-823C-D35E804F8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8180" y="101761"/>
            <a:ext cx="1508746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49A34-FDD2-4327-93A3-F09EA80B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6408" y="10176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99543-7D0B-42E9-85E7-6D49D29BE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30610" y="10176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</p:spTree>
    <p:extLst>
      <p:ext uri="{BB962C8B-B14F-4D97-AF65-F5344CB8AC3E}">
        <p14:creationId xmlns:p14="http://schemas.microsoft.com/office/powerpoint/2010/main" val="950972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33-35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80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hree 1-liter jars at the end of 5-minute flocculation (30 RPM) duration. ">
            <a:extLst>
              <a:ext uri="{FF2B5EF4-FFF2-40B4-BE49-F238E27FC236}">
                <a16:creationId xmlns:a16="http://schemas.microsoft.com/office/drawing/2014/main" id="{583A1229-0C2B-4651-8D3B-F6E919DC9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B4BCC-9248-4A93-80C8-5CACB509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33-35: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36214E2-25B9-4F4D-8362-84E68A4FF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217" y="129897"/>
            <a:ext cx="144783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0.209/cm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4AD3E-C576-4ED5-9F3E-ADA79B94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47129" y="129896"/>
            <a:ext cx="159479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31777-1598-43A7-8C94-06931A3B0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3035" y="12989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9.6 NTU</a:t>
            </a:r>
          </a:p>
        </p:txBody>
      </p:sp>
    </p:spTree>
    <p:extLst>
      <p:ext uri="{BB962C8B-B14F-4D97-AF65-F5344CB8AC3E}">
        <p14:creationId xmlns:p14="http://schemas.microsoft.com/office/powerpoint/2010/main" val="1699159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hre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9C6DC99-C1FB-4AE9-877B-096EC61C96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04EB9-6D1A-437D-84FF-2B5CBEA1F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5317240"/>
            <a:ext cx="11633811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33-35: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27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three 1-liter jars after 25-minutes of settling, settled water turbidity is taken.">
            <a:extLst>
              <a:ext uri="{FF2B5EF4-FFF2-40B4-BE49-F238E27FC236}">
                <a16:creationId xmlns:a16="http://schemas.microsoft.com/office/drawing/2014/main" id="{54F9CF2D-F2F6-4C63-84B9-202C269963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67B01-23E0-4333-87C4-9542D4D6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33-35: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06C905-DBFD-41CB-8D6B-8E245CE0B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42044" y="131070"/>
            <a:ext cx="144783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0.209/cm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197963-9661-47D8-A51B-738B0EBD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72212" y="131069"/>
            <a:ext cx="159479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76664E-2A08-40BF-9F1D-AB263BA5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8290" y="13106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9.6 NTU</a:t>
            </a:r>
          </a:p>
        </p:txBody>
      </p:sp>
    </p:spTree>
    <p:extLst>
      <p:ext uri="{BB962C8B-B14F-4D97-AF65-F5344CB8AC3E}">
        <p14:creationId xmlns:p14="http://schemas.microsoft.com/office/powerpoint/2010/main" val="3671049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39"/>
            <a:ext cx="10515600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198304"/>
            <a:ext cx="7040724" cy="6720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156771"/>
            <a:ext cx="6457361" cy="560224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7.06-7.12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&amp; 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 (9800):  40-41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6 mg/L as product (manually added)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ACH (9800) = 34 mg/L</a:t>
            </a: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12ACF541-CFD5-42C9-A5FE-06C517A2B9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78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" y="118720"/>
            <a:ext cx="11155837" cy="1325563"/>
          </a:xfrm>
        </p:spPr>
        <p:txBody>
          <a:bodyPr/>
          <a:lstStyle/>
          <a:p>
            <a:r>
              <a:rPr lang="en-US" dirty="0"/>
              <a:t>Surfwood MWC: Jar Test 1-8 Results</a:t>
            </a:r>
            <a:br>
              <a:rPr lang="en-US" dirty="0"/>
            </a:br>
            <a:r>
              <a:rPr lang="en-US" dirty="0"/>
              <a:t>Water Temperature (11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769310"/>
              </p:ext>
            </p:extLst>
          </p:nvPr>
        </p:nvGraphicFramePr>
        <p:xfrm>
          <a:off x="197963" y="1402715"/>
          <a:ext cx="1186834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2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675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4247143239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25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" y="118720"/>
            <a:ext cx="11155837" cy="1325563"/>
          </a:xfrm>
        </p:spPr>
        <p:txBody>
          <a:bodyPr/>
          <a:lstStyle/>
          <a:p>
            <a:r>
              <a:rPr lang="en-US" dirty="0"/>
              <a:t>Surfwood MWC: Jar Test 9-12 Results</a:t>
            </a:r>
            <a:br>
              <a:rPr lang="en-US" dirty="0"/>
            </a:br>
            <a:r>
              <a:rPr lang="en-US" dirty="0"/>
              <a:t>Water Temperature (11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546086"/>
              </p:ext>
            </p:extLst>
          </p:nvPr>
        </p:nvGraphicFramePr>
        <p:xfrm>
          <a:off x="197963" y="1402715"/>
          <a:ext cx="1186834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2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675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4247143239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08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" y="118720"/>
            <a:ext cx="11155837" cy="1325563"/>
          </a:xfrm>
        </p:spPr>
        <p:txBody>
          <a:bodyPr/>
          <a:lstStyle/>
          <a:p>
            <a:r>
              <a:rPr lang="en-US" dirty="0"/>
              <a:t>Surfwood MWC: Jar Test 13-20 Results</a:t>
            </a:r>
            <a:br>
              <a:rPr lang="en-US" dirty="0"/>
            </a:br>
            <a:r>
              <a:rPr lang="en-US" dirty="0"/>
              <a:t>Water Temperature (20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142641"/>
              </p:ext>
            </p:extLst>
          </p:nvPr>
        </p:nvGraphicFramePr>
        <p:xfrm>
          <a:off x="197963" y="1402715"/>
          <a:ext cx="1186834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2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675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4247143239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53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4004</Words>
  <Application>Microsoft Office PowerPoint</Application>
  <PresentationFormat>Widescreen</PresentationFormat>
  <Paragraphs>1014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Surfwood Mutual Water Corporation CA2300590 Mendocino County Jar Test</vt:lpstr>
      <vt:lpstr>Source Water: Jack Peter’s Creek Roughing Filter followed by Multi-Media Filtration</vt:lpstr>
      <vt:lpstr>UVT/UVA</vt:lpstr>
      <vt:lpstr>Applied Coagulants for Jar Testing</vt:lpstr>
      <vt:lpstr>Laboratory Charge Analyzer</vt:lpstr>
      <vt:lpstr>Coagulant Information</vt:lpstr>
      <vt:lpstr>Surfwood MWC: Jar Test 1-8 Results Water Temperature (11oC)</vt:lpstr>
      <vt:lpstr>Surfwood MWC: Jar Test 9-12 Results Water Temperature (11oC)</vt:lpstr>
      <vt:lpstr>Surfwood MWC: Jar Test 13-20 Results Water Temperature (20oC)</vt:lpstr>
      <vt:lpstr>Surfwood MWC: Jar Test 21-24 Results Water Temperature (20oC)</vt:lpstr>
      <vt:lpstr>Surfwood MWC: Jar Test 25-32 Results Flash Mix 60 sec (200 RPM)</vt:lpstr>
      <vt:lpstr>Surfwood MWC: Jar Test 33-35 Results Water Temperature (20oC)</vt:lpstr>
      <vt:lpstr>Jars 1-4 Test Flash Mix 60 Sec (200 RPM) Floc Mix 5 min (30 RPM) Water Temperature, 11oC  Applied Coagulant  9800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60 Sec (200 RPM) Floc Mix 5 min (30 RPM) Water Temperature, 11oC  Applied Coagulants  9800/9890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60 Sec (200 RPM) Floc Mix 5 min (30 RPM) Water Temperature, 11oC  Applied Coagulant  9890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60 Sec (200 RPM) Floc Mix 5 min (30 RPM)  Applied Coagulants  9800/9890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60 Sec (200 RPM) Floc Mix 5 min (30 RPM)  Applied Coagulants  9800/9890 </vt:lpstr>
      <vt:lpstr>Jars 17-20:  End of 5-minute flocculation (30 RPM) duration. </vt:lpstr>
      <vt:lpstr>Jars 17-20: After 5 min of settling, 25 mL is syringed for filterability and %UVT/UVA. </vt:lpstr>
      <vt:lpstr>Jars 17-20: After 25-minutes of settling, settled water turbidity is taken. </vt:lpstr>
      <vt:lpstr>Jars 21-24 Test Flash Mix 60 Sec (200 RPM) Floc Mix 5 min (30 RPM)  Applied Coagulants  9800/9890 </vt:lpstr>
      <vt:lpstr>Jars 21-24:  End of 5-minute flocculation (30 RPM) duration. </vt:lpstr>
      <vt:lpstr>Jars 21-24: After 5 min of settling, 25 mL is syringed for filterability and %UVT/UVA. </vt:lpstr>
      <vt:lpstr>Jars 21-24: After 25-minutes of settling, settled water turbidity is taken. </vt:lpstr>
      <vt:lpstr>Jars 25-28 Test Flash Mix 60 Sec (200 RPM) Floc Mix 5 min (30 RPM)  Applied Coagulants  9800/9890 w/NaOCl </vt:lpstr>
      <vt:lpstr>Jars 25-28:  End of 5-minute flocculation (30 RPM) duration. </vt:lpstr>
      <vt:lpstr>Jars 25-28: After 5 min of settling, 25 mL is syringed for filterability and %UVT/UVA. </vt:lpstr>
      <vt:lpstr>Jars 25-28: After 25-minutes of settling, settled water turbidity is taken. </vt:lpstr>
      <vt:lpstr>Jars 29-32 Test Flash Mix 60 Sec (200 RPM) Floc Mix 5 min (30 RPM)  Applied Coagulants  9800/9890 w/NaOCl </vt:lpstr>
      <vt:lpstr>Jars 29-32:  End of 5-minute flocculation (30 RPM) duration. </vt:lpstr>
      <vt:lpstr>Jars 29-32: After 5 min of settling, 25 mL is syringed for filterability and %UVT/UVA. </vt:lpstr>
      <vt:lpstr>Jars 29-32: After 25-minutes of settling, settled water turbidity is taken. </vt:lpstr>
      <vt:lpstr>Jars 33-35 Test Flash Mix 60 Sec (200 RPM) Floc Mix 5 min (30 RPM)  Applied Coagulant  Aluminum Sulfate </vt:lpstr>
      <vt:lpstr>Jars 33-35:  End of 5-minute flocculation (30 RPM) duration. </vt:lpstr>
      <vt:lpstr>Jars 33-35: After 5 min of settling, 25 mL is syringed for filterability and %UVT/UVA. </vt:lpstr>
      <vt:lpstr>Jars 33-35: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Schott, Guy@Waterboards</dc:creator>
  <cp:lastModifiedBy>Schott, Guy@Waterboards</cp:lastModifiedBy>
  <cp:revision>3</cp:revision>
  <dcterms:created xsi:type="dcterms:W3CDTF">2020-05-06T22:28:15Z</dcterms:created>
  <dcterms:modified xsi:type="dcterms:W3CDTF">2020-05-11T21:46:20Z</dcterms:modified>
</cp:coreProperties>
</file>