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772" r:id="rId2"/>
    <p:sldId id="1168" r:id="rId3"/>
    <p:sldId id="1152" r:id="rId4"/>
    <p:sldId id="1169" r:id="rId5"/>
    <p:sldId id="1130" r:id="rId6"/>
    <p:sldId id="1127" r:id="rId7"/>
    <p:sldId id="982" r:id="rId8"/>
    <p:sldId id="1177" r:id="rId9"/>
    <p:sldId id="1178" r:id="rId10"/>
    <p:sldId id="1179" r:id="rId11"/>
    <p:sldId id="1104" r:id="rId12"/>
    <p:sldId id="705" r:id="rId13"/>
    <p:sldId id="706" r:id="rId14"/>
    <p:sldId id="707" r:id="rId15"/>
    <p:sldId id="1170" r:id="rId16"/>
    <p:sldId id="708" r:id="rId17"/>
    <p:sldId id="709" r:id="rId18"/>
    <p:sldId id="710" r:id="rId19"/>
    <p:sldId id="711" r:id="rId20"/>
    <p:sldId id="1171" r:id="rId21"/>
    <p:sldId id="714" r:id="rId22"/>
    <p:sldId id="715" r:id="rId23"/>
    <p:sldId id="716" r:id="rId24"/>
    <p:sldId id="1172" r:id="rId25"/>
    <p:sldId id="717" r:id="rId26"/>
    <p:sldId id="718" r:id="rId27"/>
    <p:sldId id="719" r:id="rId28"/>
    <p:sldId id="1173" r:id="rId29"/>
    <p:sldId id="720" r:id="rId30"/>
    <p:sldId id="721" r:id="rId31"/>
    <p:sldId id="722" r:id="rId32"/>
    <p:sldId id="1174" r:id="rId33"/>
    <p:sldId id="760" r:id="rId34"/>
    <p:sldId id="761" r:id="rId35"/>
    <p:sldId id="762" r:id="rId36"/>
    <p:sldId id="1175" r:id="rId37"/>
    <p:sldId id="765" r:id="rId38"/>
    <p:sldId id="766" r:id="rId39"/>
    <p:sldId id="767" r:id="rId40"/>
    <p:sldId id="768" r:id="rId41"/>
    <p:sldId id="1176" r:id="rId42"/>
    <p:sldId id="769" r:id="rId43"/>
    <p:sldId id="770" r:id="rId44"/>
    <p:sldId id="771" r:id="rId45"/>
    <p:sldId id="1156" r:id="rId46"/>
    <p:sldId id="1157" r:id="rId47"/>
    <p:sldId id="1129" r:id="rId48"/>
    <p:sldId id="1148" r:id="rId49"/>
    <p:sldId id="1158" r:id="rId50"/>
    <p:sldId id="1159" r:id="rId5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5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Surfwood Mutual Water Corporation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20, 2019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mage of Four 1-liter jars during flocculation process.">
            <a:extLst>
              <a:ext uri="{FF2B5EF4-FFF2-40B4-BE49-F238E27FC236}">
                <a16:creationId xmlns:a16="http://schemas.microsoft.com/office/drawing/2014/main" id="{BF37D5DB-F796-46E3-BA83-C6EDC1B09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687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975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" y="118720"/>
            <a:ext cx="11155837" cy="1325563"/>
          </a:xfrm>
        </p:spPr>
        <p:txBody>
          <a:bodyPr/>
          <a:lstStyle/>
          <a:p>
            <a:r>
              <a:rPr lang="en-US" dirty="0"/>
              <a:t>Surfwood MWC: Jar Test 25-32 Results</a:t>
            </a:r>
            <a:br>
              <a:rPr lang="en-US" dirty="0"/>
            </a:br>
            <a:r>
              <a:rPr lang="en-US" dirty="0"/>
              <a:t>Flash Mix 60 sec (200 RPM)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100704"/>
              </p:ext>
            </p:extLst>
          </p:nvPr>
        </p:nvGraphicFramePr>
        <p:xfrm>
          <a:off x="197963" y="1402715"/>
          <a:ext cx="11868343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22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675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4247143239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25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C8A6E287-1E2D-4A01-8B18-4FDBC0302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1F0DB-7883-4078-AF04-42D155CB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FD5702-2507-4558-8D7A-6F919FC5F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540" y="122429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BAAF1F-DCB5-4C87-BE8C-02C95C27B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8614" y="122429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DC1D02-6081-4A3C-B34D-1CD25D61E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2093" y="122429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291624-E103-4EFC-B114-81510E787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6167" y="122429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</p:spTree>
    <p:extLst>
      <p:ext uri="{BB962C8B-B14F-4D97-AF65-F5344CB8AC3E}">
        <p14:creationId xmlns:p14="http://schemas.microsoft.com/office/powerpoint/2010/main" val="68131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7729001-9FB6-42D0-B90F-248FFB023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1E37A-A184-46D5-B63A-16930652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40" y="425950"/>
            <a:ext cx="1156771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63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15835FB-6D63-4465-BF2B-4C47BEAB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581D8-82E7-449F-91A5-98FA9160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1CFC7A-658D-49C6-BE1D-D5C7F175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8774" y="119074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D1B48-CAED-4BEF-898C-2F171B531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81321" y="119074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F2D97F-D400-40C6-A52E-064FFE0A3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73868" y="119074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F13E0-5EE9-4AEC-BDDC-4B24F5832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92550" y="119074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</p:spTree>
    <p:extLst>
      <p:ext uri="{BB962C8B-B14F-4D97-AF65-F5344CB8AC3E}">
        <p14:creationId xmlns:p14="http://schemas.microsoft.com/office/powerpoint/2010/main" val="538112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Floc 70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926/9800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7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ter injection of KMnO4. Floc for 70 minutes at 30 RPM.">
            <a:extLst>
              <a:ext uri="{FF2B5EF4-FFF2-40B4-BE49-F238E27FC236}">
                <a16:creationId xmlns:a16="http://schemas.microsoft.com/office/drawing/2014/main" id="{5EF93AD3-092A-45ED-A13F-B39B0A495F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FCB0B-2A4F-4004-8674-2FB8FFF3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9" y="425950"/>
            <a:ext cx="11865167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1-5: After injection of 2 mg/L KMnO4 to each jar. Floc for 70 minutes at 30 RPM.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70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D90B024-584B-421A-AF2A-C276C6AD0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B6CD2-EF1F-423D-A95A-4C09C895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0BA627-8C5D-4D2B-9FB0-26832F87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6232" y="122311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F9FB18-2B01-433D-9B8B-2ADCA7E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12206" y="122311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24C44-C985-409F-ABD4-BA5527F07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3061" y="1223113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7D6C8-F8BD-4521-B185-ACC0AAB84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97135" y="1223112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</p:spTree>
    <p:extLst>
      <p:ext uri="{BB962C8B-B14F-4D97-AF65-F5344CB8AC3E}">
        <p14:creationId xmlns:p14="http://schemas.microsoft.com/office/powerpoint/2010/main" val="127289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71124BF-467C-48B4-BED0-7A9BCBFE5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DECAE-493A-477B-ACE4-FE1F1E14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3" y="425950"/>
            <a:ext cx="1163381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87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8CF6E96-11C9-4CB6-8459-7780E691E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C4323-79BF-409D-BDF7-D0A3CAD3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C41546-909B-4A18-815B-4703C8F7F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758" y="94582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795C2-43F5-4187-9781-0386D6092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3904" y="94582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D446B-AA42-4A07-B3EF-DBEC1F5F8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6747" y="945821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426AAE-6F38-4897-BC7B-9D2E30D4E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8865" y="945820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</p:spTree>
    <p:extLst>
      <p:ext uri="{BB962C8B-B14F-4D97-AF65-F5344CB8AC3E}">
        <p14:creationId xmlns:p14="http://schemas.microsoft.com/office/powerpoint/2010/main" val="150799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5.8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7.05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32.1%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0.493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38.1%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0.419</a:t>
            </a:r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1" b="15691"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1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6187C84-D45F-4C2E-BD5D-7EF067BDE8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74393-0CFC-47C9-9937-6FF0295C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1FEA99-CA40-4777-9C84-479E4DA44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081" y="84734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9C7C0-EE53-40D3-AC98-FF50B2033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9629" y="84734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6065B-3FBB-41A2-81A4-F457C0777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2177" y="84734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667C22-989A-48B1-8289-25E70FD18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3371" y="84734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</p:spTree>
    <p:extLst>
      <p:ext uri="{BB962C8B-B14F-4D97-AF65-F5344CB8AC3E}">
        <p14:creationId xmlns:p14="http://schemas.microsoft.com/office/powerpoint/2010/main" val="361763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32A4804-93C9-4486-930F-8A2DF5644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9D7BA-5D43-4932-8C54-5C70067B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2" y="425950"/>
            <a:ext cx="1152364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56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5A4400F-7B66-4EFB-80BC-9C22330392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AE018-DAF7-455E-B126-950A73BB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8DBA96A-9F42-4811-A325-9627DE67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081" y="47241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461D93-3769-4FBB-A962-DDE8273F7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9629" y="47241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670622-774F-4374-923D-C30536AEE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2854" y="47241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91E301-C7F0-404B-A65D-E55B2860B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13199" y="47241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</p:spTree>
    <p:extLst>
      <p:ext uri="{BB962C8B-B14F-4D97-AF65-F5344CB8AC3E}">
        <p14:creationId xmlns:p14="http://schemas.microsoft.com/office/powerpoint/2010/main" val="603905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01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385922A-4D2C-4665-A4B1-B36296941D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9A222-38EA-4D05-8C2F-B75A7BB4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3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755411-7FDF-43AF-B40D-C4FEF82F4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742" y="55309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D743E0-5C5F-463F-AE6F-2859D1349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3357" y="55309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24DBD-E37E-4F5C-8221-CB4A09C0B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6485" y="55309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B3D41C-4936-42D2-87D1-D1A7483F8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90559" y="553096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</p:spTree>
    <p:extLst>
      <p:ext uri="{BB962C8B-B14F-4D97-AF65-F5344CB8AC3E}">
        <p14:creationId xmlns:p14="http://schemas.microsoft.com/office/powerpoint/2010/main" val="1030146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0E9BF3D-CAFD-48EB-B7C3-9BCE4D317D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54E1E-E911-4038-9E28-8AB35D7B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9" y="425950"/>
            <a:ext cx="11545677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05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E91372F-9F59-4684-89A9-B72EC31D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71F99-72DE-4DAD-8970-BC6D0973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6F9C6E-3638-4CD0-9CEA-DBA97EBDB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013" y="38428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5456BC-3A62-49EE-B768-02125F42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1493" y="38428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D79F4-845F-436D-B69D-2C7E377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26146" y="38428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E3892-1B4A-475D-B1E5-0110E09E2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4288" y="384287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</p:spTree>
    <p:extLst>
      <p:ext uri="{BB962C8B-B14F-4D97-AF65-F5344CB8AC3E}">
        <p14:creationId xmlns:p14="http://schemas.microsoft.com/office/powerpoint/2010/main" val="3246107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926/Zeta Floc 40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34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DC8956B-7112-4753-93D4-815E7F5DE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6BF1E-387C-4758-8F5B-6BE2D464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5BC63C-33B5-49C2-8772-5F8DD5B34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0299" y="356152"/>
            <a:ext cx="186756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52F43-72CA-4F7B-912B-C44FECB34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8441" y="356151"/>
            <a:ext cx="185422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1CD435-32C5-4D30-8D4D-E6A12D63D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6583" y="356151"/>
            <a:ext cx="186756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E824D7-4C07-4911-890A-1115E15B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28792" y="356151"/>
            <a:ext cx="186756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</p:spTree>
    <p:extLst>
      <p:ext uri="{BB962C8B-B14F-4D97-AF65-F5344CB8AC3E}">
        <p14:creationId xmlns:p14="http://schemas.microsoft.com/office/powerpoint/2010/main" val="186026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426716B-B245-4B25-A9E1-9CDF7A9046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22797-DAF1-4C24-9D1F-31BF5201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2" y="425950"/>
            <a:ext cx="1158974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74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A734589-E4D6-47D5-8EC5-9FCAD6435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1A8EA-AEE5-4B6C-AF5A-47B6E3D6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878950-A3B6-43F2-9448-927064219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3140" y="290838"/>
            <a:ext cx="186756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30DD9-AB80-4AE3-B24B-61C04134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6555" y="290838"/>
            <a:ext cx="185422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6CA08-F614-4195-B81E-95259F047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9970" y="290837"/>
            <a:ext cx="186756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86E5D-FDCA-4470-8C37-AD6541381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3518" y="290837"/>
            <a:ext cx="186756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</p:spTree>
    <p:extLst>
      <p:ext uri="{BB962C8B-B14F-4D97-AF65-F5344CB8AC3E}">
        <p14:creationId xmlns:p14="http://schemas.microsoft.com/office/powerpoint/2010/main" val="1572782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926/Zeta Floc 40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3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089033F-18FD-4A6F-AF8D-6FDD703B5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306C4-1F7B-42EC-B517-37723AE2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B9C1DE-8775-4D56-B051-27B314876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137" y="391534"/>
            <a:ext cx="176817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CF478-4E2D-44FE-BFFA-FF8C1C956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6546" y="391534"/>
            <a:ext cx="191725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5A3E7C-8813-4A59-A9D1-568203ACA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6414" y="438186"/>
            <a:ext cx="176817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FA8DA6-A872-475D-B565-B10F60D08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4978" y="438186"/>
            <a:ext cx="186756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4.4 NTU</a:t>
            </a:r>
          </a:p>
        </p:txBody>
      </p:sp>
    </p:spTree>
    <p:extLst>
      <p:ext uri="{BB962C8B-B14F-4D97-AF65-F5344CB8AC3E}">
        <p14:creationId xmlns:p14="http://schemas.microsoft.com/office/powerpoint/2010/main" val="193848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A68E648-2A15-488E-A4A5-3BE0B4BE2C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842A2-F4C4-438B-BE48-C33FAD72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1" y="425950"/>
            <a:ext cx="1167788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486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74370FC-FD1A-43D5-B89B-0920980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C923F-73D7-4AF0-9A9A-65555C39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734E5C-7A78-4D25-B994-334973073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5946" y="609371"/>
            <a:ext cx="176817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C7DD9-D621-42C3-B248-AC9543A0F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2735" y="609370"/>
            <a:ext cx="191725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A70BF7-145F-45AF-B904-A4F5072DA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6958" y="609369"/>
            <a:ext cx="176817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6AE3F-5881-4F10-9801-CB96EF8E0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8868" y="609368"/>
            <a:ext cx="186756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Zeta Floc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4.4 NTU</a:t>
            </a:r>
          </a:p>
        </p:txBody>
      </p:sp>
    </p:spTree>
    <p:extLst>
      <p:ext uri="{BB962C8B-B14F-4D97-AF65-F5344CB8AC3E}">
        <p14:creationId xmlns:p14="http://schemas.microsoft.com/office/powerpoint/2010/main" val="3166888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Floc 70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02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two jars after injection of potassium permanganate.">
            <a:extLst>
              <a:ext uri="{FF2B5EF4-FFF2-40B4-BE49-F238E27FC236}">
                <a16:creationId xmlns:a16="http://schemas.microsoft.com/office/drawing/2014/main" id="{FC962730-D692-4D33-85C3-069FC8B59F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DC81C-4209-4EF1-8C43-0C2B8EE1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7240"/>
            <a:ext cx="11920251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25-26: After injection of 2 mg/L KMnO4 to each jar.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 for 70 minutes at 30 RPM.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126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0D4BEEA-19E2-4E24-AF6D-79A241BB1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7FE54-288B-41C1-BF1D-C17487F0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435BC0-CE1C-44DD-9200-ABBA8CBC9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081" y="60819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FF919-3BC8-4BD5-A778-B63857C6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1494" y="60819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93F66C-EC20-4FED-B674-4179C40E1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3061" y="60819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93F57A-2675-4C3E-97C4-D010CEB0B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67474" y="60819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</p:spTree>
    <p:extLst>
      <p:ext uri="{BB962C8B-B14F-4D97-AF65-F5344CB8AC3E}">
        <p14:creationId xmlns:p14="http://schemas.microsoft.com/office/powerpoint/2010/main" val="1391416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A41B380-5ED8-4247-8B00-BE5B7EB2A1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055A8-8D8F-4B89-A848-72D4B497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3" y="425950"/>
            <a:ext cx="1153466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6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25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296"/>
            <a:ext cx="5097780" cy="47479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926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30-40% ACH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30% Trade Secret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30-40%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1.2 - 1.34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225296"/>
            <a:ext cx="5231130" cy="47479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(ACH)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Trade Secret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Zeta Floc PA 40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Cat-Organic Polymer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1.0 - 1.2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81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1373F12-F2B4-4259-8960-AB8390438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0ABD7-3697-4BB1-BB80-1CA6D22D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0AD336-3217-4E9A-AE65-AA064B424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1315" y="43938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B7ED77-0934-4E18-948A-ECB18162E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23143" y="439386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D3926-C51C-41FC-A147-D3A876ADC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87467" y="439386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2BB1E-4B74-42A0-BB37-B94B05D7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51791" y="43938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</p:spTree>
    <p:extLst>
      <p:ext uri="{BB962C8B-B14F-4D97-AF65-F5344CB8AC3E}">
        <p14:creationId xmlns:p14="http://schemas.microsoft.com/office/powerpoint/2010/main" val="58227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Floc 70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46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34A6FCDB-F75E-4789-9654-AB7FD73DAD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9F540-0C6C-4379-9FB3-FA5867D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6B2EA76-E660-4B75-91DC-40C2D6AF0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1149" y="439387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E5D910-8F12-4944-A8BD-28449C930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4035" y="43938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988946-1C73-4C65-A670-D6D60822D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2895" y="439386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DA129B-C48F-4ABC-815D-6D96CF311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31755" y="43938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</p:spTree>
    <p:extLst>
      <p:ext uri="{BB962C8B-B14F-4D97-AF65-F5344CB8AC3E}">
        <p14:creationId xmlns:p14="http://schemas.microsoft.com/office/powerpoint/2010/main" val="813556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995BC5A-3612-46A2-A6DA-4716AEA8BC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BDF0E-107B-42AF-B11E-A5F2EDC7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9" y="425950"/>
            <a:ext cx="1149059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939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EF8F601-0186-4634-B837-44D163EF2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9086B-66A6-4613-83F9-64D01C61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845A2A-A1FC-40BB-A859-B04D76EA4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5888" y="439387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6F677-817E-4524-AA70-4F8643A23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74649" y="43938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E136D2-7A0D-4BC8-A47A-8285CCD31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47978" y="439386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9F6E91-8563-457D-9FDB-05A1532F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32713" y="54710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</p:spTree>
    <p:extLst>
      <p:ext uri="{BB962C8B-B14F-4D97-AF65-F5344CB8AC3E}">
        <p14:creationId xmlns:p14="http://schemas.microsoft.com/office/powerpoint/2010/main" val="1875195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39"/>
            <a:ext cx="10515600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198304"/>
            <a:ext cx="7040724" cy="6720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156771"/>
            <a:ext cx="6457361" cy="560224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7.05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51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926:  55.7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ULTRION 8157:  132 mg/L as product</a:t>
            </a:r>
          </a:p>
        </p:txBody>
      </p:sp>
      <p:pic>
        <p:nvPicPr>
          <p:cNvPr id="7" name="Picture 6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7BA4E164-343F-4C6A-B18C-8A3C94F7A3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69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" y="118720"/>
            <a:ext cx="11155837" cy="1325563"/>
          </a:xfrm>
        </p:spPr>
        <p:txBody>
          <a:bodyPr/>
          <a:lstStyle/>
          <a:p>
            <a:r>
              <a:rPr lang="en-US" dirty="0"/>
              <a:t>Surfwood MWC: Jar Test 1-8 Results</a:t>
            </a:r>
            <a:br>
              <a:rPr lang="en-US" dirty="0"/>
            </a:br>
            <a:r>
              <a:rPr lang="en-US" dirty="0"/>
              <a:t>Flash Mix 60 sec (200 RPM)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411933"/>
              </p:ext>
            </p:extLst>
          </p:nvPr>
        </p:nvGraphicFramePr>
        <p:xfrm>
          <a:off x="197963" y="1402715"/>
          <a:ext cx="11868343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22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675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4247143239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1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" y="118720"/>
            <a:ext cx="11155837" cy="1325563"/>
          </a:xfrm>
        </p:spPr>
        <p:txBody>
          <a:bodyPr/>
          <a:lstStyle/>
          <a:p>
            <a:r>
              <a:rPr lang="en-US" dirty="0"/>
              <a:t>Surfwood MWC: Jar Test 9-16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791296"/>
              </p:ext>
            </p:extLst>
          </p:nvPr>
        </p:nvGraphicFramePr>
        <p:xfrm>
          <a:off x="197963" y="1402715"/>
          <a:ext cx="1186834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22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675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4247143239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25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" y="118720"/>
            <a:ext cx="11155837" cy="1325563"/>
          </a:xfrm>
        </p:spPr>
        <p:txBody>
          <a:bodyPr/>
          <a:lstStyle/>
          <a:p>
            <a:r>
              <a:rPr lang="en-US" dirty="0"/>
              <a:t>Surfwood MWC: Jar Test 17-24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944958"/>
              </p:ext>
            </p:extLst>
          </p:nvPr>
        </p:nvGraphicFramePr>
        <p:xfrm>
          <a:off x="197963" y="1402715"/>
          <a:ext cx="1186834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22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675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4247143239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 40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59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3744</Words>
  <Application>Microsoft Office PowerPoint</Application>
  <PresentationFormat>Widescreen</PresentationFormat>
  <Paragraphs>909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Surfwood Mutual Water Corporation CA2300590 Mendocino County Jar Test</vt:lpstr>
      <vt:lpstr>Source Water: Jack Peter’s Creek Roughing Filter followed by Multi-Media Filtration</vt:lpstr>
      <vt:lpstr>UVT/UVA</vt:lpstr>
      <vt:lpstr>Applied Coagulants for Jar Testing</vt:lpstr>
      <vt:lpstr>Laboratory Charge Analyzer</vt:lpstr>
      <vt:lpstr>Coagulant Information</vt:lpstr>
      <vt:lpstr>Surfwood MWC: Jar Test 1-8 Results Flash Mix 60 sec (200 RPM)</vt:lpstr>
      <vt:lpstr>Surfwood MWC: Jar Test 9-16 Results</vt:lpstr>
      <vt:lpstr>Surfwood MWC: Jar Test 17-24 Results</vt:lpstr>
      <vt:lpstr>Surfwood MWC: Jar Test 25-32 Results Flash Mix 60 sec (200 RPM)</vt:lpstr>
      <vt:lpstr>Jars 1-4 Test Flash Mix 60 Sec (200 RPM) Floc Mix 5 min (30 RPM)  Applied Coagulant  926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 KMnO4 Floc 70 min (30 RPM)  Flash Mix 60 Sec (200 RPM) Floc Mix 5 min (30 RPM)  Applied Coagulants  926/9800 </vt:lpstr>
      <vt:lpstr>Jars 1-5: After injection of 2 mg/L KMnO4 to each jar. Floc for 70 minutes at 30 RPM.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60 Sec (200 RPM) Floc Mix 5 min (30 RPM)  Applied Coagulants  9800/9890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60 Sec (200 RPM) Floc Mix 5 min (30 RPM)  Applied Coagulants  9800/9890 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17-20 Test Flash Mix 60 Sec (200 RPM) Floc Mix 5 min (30 RPM)  Applied Coagulants  926/Zeta Floc 40 </vt:lpstr>
      <vt:lpstr>Jars 17-20:  End of 5-minute flocculation (30 RPM) duration. </vt:lpstr>
      <vt:lpstr>Jars 17-20: After 5 min of settling, 25 mL is syringed for filterability and %UVT/UVA. </vt:lpstr>
      <vt:lpstr>Jars 17-20: After 25-minutes of settling, settled water turbidity is taken. </vt:lpstr>
      <vt:lpstr>Jars 21-24 Test Flash Mix 60 Sec (200 RPM) Floc Mix 5 min (30 RPM)  Applied Coagulants  926/Zeta Floc 40 </vt:lpstr>
      <vt:lpstr>Jars 21-24:  End of 5-minute flocculation (30 RPM) duration. </vt:lpstr>
      <vt:lpstr>Jars 21-24: After 5 min of settling, 25 mL is syringed for filterability and %UVT/UVA. </vt:lpstr>
      <vt:lpstr>Jars 21-24: After 25-minutes of settling, settled water turbidity is taken. </vt:lpstr>
      <vt:lpstr>Jars 25-28 Test  KMnO4 Floc 70 min (30 RPM)  Flash Mix 60 Sec (200 RPM) Floc Mix 5 min (30 RPM)  Applied Coagulant  926 </vt:lpstr>
      <vt:lpstr>Jars 25-26: After injection of 2 mg/L KMnO4 to each jar.  Floc for 70 minutes at 30 RPM.</vt:lpstr>
      <vt:lpstr>Jars 25-28:  End of 5-minute flocculation (30 RPM) duration. </vt:lpstr>
      <vt:lpstr>Jars 25-28: After 5 min of settling, 25 mL is syringed for filterability and %UVT/UVA. </vt:lpstr>
      <vt:lpstr>Jars 25-28: After 25-minutes of settling, settled water turbidity is taken. </vt:lpstr>
      <vt:lpstr>Jars 29-32 Test  KMnO4 Floc 70 min (30 RPM)  Flash Mix 60 Sec (200 RPM) Floc Mix 5 min (30 RPM)  Applied Coagulant  9890 </vt:lpstr>
      <vt:lpstr>Jars 29-32:  End of 5-minute flocculation (30 RPM) duration. </vt:lpstr>
      <vt:lpstr>Jars 29-32: After 5 min of settling, 25 mL is syringed for filterability and %UVT/UVA. </vt:lpstr>
      <vt:lpstr>Jars 29-32: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 Mendocino County Jar Test</dc:title>
  <dc:creator>Schott, Guy@Waterboards</dc:creator>
  <cp:lastModifiedBy>Guy Schott</cp:lastModifiedBy>
  <cp:revision>4</cp:revision>
  <dcterms:created xsi:type="dcterms:W3CDTF">2020-05-06T19:47:00Z</dcterms:created>
  <dcterms:modified xsi:type="dcterms:W3CDTF">2020-05-12T03:42:28Z</dcterms:modified>
</cp:coreProperties>
</file>