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1168" r:id="rId3"/>
    <p:sldId id="1152" r:id="rId4"/>
    <p:sldId id="1126" r:id="rId5"/>
    <p:sldId id="1130" r:id="rId6"/>
    <p:sldId id="1127" r:id="rId7"/>
    <p:sldId id="1171" r:id="rId8"/>
    <p:sldId id="1172" r:id="rId9"/>
    <p:sldId id="1173" r:id="rId10"/>
    <p:sldId id="1174" r:id="rId11"/>
    <p:sldId id="1169" r:id="rId12"/>
    <p:sldId id="803" r:id="rId13"/>
    <p:sldId id="804" r:id="rId14"/>
    <p:sldId id="805" r:id="rId15"/>
    <p:sldId id="953" r:id="rId16"/>
    <p:sldId id="806" r:id="rId17"/>
    <p:sldId id="807" r:id="rId18"/>
    <p:sldId id="808" r:id="rId19"/>
    <p:sldId id="1170" r:id="rId20"/>
    <p:sldId id="809" r:id="rId21"/>
    <p:sldId id="810" r:id="rId22"/>
    <p:sldId id="811" r:id="rId23"/>
    <p:sldId id="1154" r:id="rId24"/>
    <p:sldId id="1155" r:id="rId25"/>
    <p:sldId id="1129" r:id="rId26"/>
    <p:sldId id="1148" r:id="rId27"/>
    <p:sldId id="1156" r:id="rId28"/>
    <p:sldId id="1157" r:id="rId29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Surfwood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Mutual Water Corporation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CA2300590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Mendocino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14, 2019</a:t>
            </a:r>
          </a:p>
        </p:txBody>
      </p:sp>
      <p:pic>
        <p:nvPicPr>
          <p:cNvPr id="6" name="Picture 5" descr="An image of Four 1-liter jars during flocculation process.">
            <a:extLst>
              <a:ext uri="{FF2B5EF4-FFF2-40B4-BE49-F238E27FC236}">
                <a16:creationId xmlns:a16="http://schemas.microsoft.com/office/drawing/2014/main" id="{0D5453F5-EB61-472F-9CA5-447FBCD2C3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85" y="118720"/>
            <a:ext cx="11754485" cy="2275688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Surfwood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MWC: Jar Test 9-12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RPM), Floc 5 min (30 RPM)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Membrane Filter, 1.2 um nominal, 25 mm, polypropylene hydrophobic membrane, thickness 180-250 um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92743"/>
              </p:ext>
            </p:extLst>
          </p:nvPr>
        </p:nvGraphicFramePr>
        <p:xfrm>
          <a:off x="126430" y="2641487"/>
          <a:ext cx="11939140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004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7058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329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9180">
                  <a:extLst>
                    <a:ext uri="{9D8B030D-6E8A-4147-A177-3AD203B41FA5}">
                      <a16:colId xmlns:a16="http://schemas.microsoft.com/office/drawing/2014/main" val="3396691701"/>
                    </a:ext>
                  </a:extLst>
                </a:gridCol>
                <a:gridCol w="1558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02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029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975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06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89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0B436600-C2EB-40C8-84D0-DE37E74D28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96FE5-C487-4117-A34D-1872C064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64CE31A-693D-4186-B504-59E95B9C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7420" y="120769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8F8C58-F234-4FD0-B900-02D009E6E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4035" y="120769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0367D1-2048-4690-9160-C5EEE85AF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20650" y="120769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CD9797-4392-47D4-AC6B-54913C858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28791" y="120769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14733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B8A688DC-ECBA-4681-8928-7C9D772FB0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CB15C-07D9-437C-949F-279BCC981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7" y="425950"/>
            <a:ext cx="11830638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31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F70F427D-5D32-4EB8-A1A9-566AE8F376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DA02B-06AE-4815-86EF-DBC6A81F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CF42572-A482-42F3-8A2F-78791B058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98263" y="134102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5BAC11-C280-4E6A-A127-0ECC4C4D7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0306" y="134102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96FAAD-F0DB-495E-9E74-AA49DDCED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1499" y="134102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1A7C88-49B6-4628-A5AA-9872403BF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60363" y="134102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1229778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37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F7A44B6A-2A4C-4E20-876D-57CAB679CA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BF09D-949F-4F36-8A2C-758336721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4F14531-F6EE-4ACC-ABF0-9F31BEACC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7509" y="121006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AA7864-29A5-4059-8582-B340455C8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63786" y="121006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5F68A8-DEAB-44E5-9CEB-367317649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2920" y="121006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777594-A406-40A8-814B-B6283A50D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01062" y="121006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</p:spTree>
    <p:extLst>
      <p:ext uri="{BB962C8B-B14F-4D97-AF65-F5344CB8AC3E}">
        <p14:creationId xmlns:p14="http://schemas.microsoft.com/office/powerpoint/2010/main" val="1514309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29E50EE4-8D3E-4656-92FB-B3E47E486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E5A17E-6701-4C09-A154-B7353250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425950"/>
            <a:ext cx="11660956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95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97EFF897-E6F8-4447-BC82-78382B9826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04336-C6F0-404F-A79E-2ED14CE9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4495940-D2A9-48BC-B184-E45CEDF42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4202" y="46869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E338B2-C537-470D-8E4F-3BCE1B702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9291" y="46869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027142-D351-4834-A06A-2BAB4012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4380" y="46869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CB3427-E80A-40D3-9B61-A1592FABA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69469" y="46869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</p:spTree>
    <p:extLst>
      <p:ext uri="{BB962C8B-B14F-4D97-AF65-F5344CB8AC3E}">
        <p14:creationId xmlns:p14="http://schemas.microsoft.com/office/powerpoint/2010/main" val="4069765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4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FE82-498F-4C92-A5DF-645EB57D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169682"/>
            <a:ext cx="8493550" cy="81774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 Jack Peter’s Creek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Roughing Filter followed by Multi-Media Filtration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29E34-252E-4B27-A238-AFDE5629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243" y="1084082"/>
            <a:ext cx="6815580" cy="547697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1.7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7.74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64.4%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0.191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64.3%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0.192</a:t>
            </a:r>
          </a:p>
        </p:txBody>
      </p:sp>
      <p:pic>
        <p:nvPicPr>
          <p:cNvPr id="5" name="Picture Placeholder 4" descr="An image of Jack Peter's Creek.">
            <a:extLst>
              <a:ext uri="{FF2B5EF4-FFF2-40B4-BE49-F238E27FC236}">
                <a16:creationId xmlns:a16="http://schemas.microsoft.com/office/drawing/2014/main" id="{68866EF5-77F5-4ECF-AE0D-3FB87A2AB0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91" b="15691"/>
          <a:stretch/>
        </p:blipFill>
        <p:spPr>
          <a:xfrm>
            <a:off x="6966408" y="987425"/>
            <a:ext cx="4798244" cy="4873625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0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CF2904F0-BA92-4334-B7CE-232934B70C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DE503-5F95-49A7-9E63-40D9A08FF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EE5EB83-423A-4BF1-A35B-778D13399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4120" y="125171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CABF14-8143-41F6-BF24-0C1C1DD39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88340" y="125170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7C67-CBEE-4C9C-BE45-C3C008057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5197" y="1157438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BB7E41-4104-4126-A06A-44736D87A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96781" y="1157437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1.36 NTU</a:t>
            </a:r>
          </a:p>
        </p:txBody>
      </p:sp>
    </p:spTree>
    <p:extLst>
      <p:ext uri="{BB962C8B-B14F-4D97-AF65-F5344CB8AC3E}">
        <p14:creationId xmlns:p14="http://schemas.microsoft.com/office/powerpoint/2010/main" val="2470376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FFA2C3DC-E1C1-4F51-9E58-5D1874B363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8D0C1-E865-4AAB-B19A-30D04694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9" y="425950"/>
            <a:ext cx="11660956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992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46F4B34C-AF8E-40D6-B77D-5DC7F8DEFF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33AE0-AF4A-468D-8947-C2FE2021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834264-79E7-42A2-B3C7-FDC6A8929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55499" y="122053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B329F9-6438-49D6-A4F6-473C8E6C3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33573" y="122591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48698E-A6DD-4312-8A8C-AB4B2068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38503" y="1173395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5063CE-6C92-4B7F-A773-D43A0B7DE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03127" y="1173394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1.36 NTU</a:t>
            </a:r>
          </a:p>
        </p:txBody>
      </p:sp>
    </p:spTree>
    <p:extLst>
      <p:ext uri="{BB962C8B-B14F-4D97-AF65-F5344CB8AC3E}">
        <p14:creationId xmlns:p14="http://schemas.microsoft.com/office/powerpoint/2010/main" val="1159784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1380339"/>
            <a:ext cx="11007571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2"/>
            <a:ext cx="5006336" cy="10761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of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3" y="2278173"/>
            <a:ext cx="11729690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352"/>
            <a:ext cx="10515600" cy="116892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0520"/>
            <a:ext cx="5097780" cy="41726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Proprietary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lvl="0"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1800520"/>
            <a:ext cx="5097780" cy="41726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 Callahan)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Hydroxychloride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Sulfate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0"/>
            <a:ext cx="7040724" cy="5938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593889"/>
            <a:ext cx="6457361" cy="616513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7.74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7066:  118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(no pH adjustment)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38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(no pH adjustment)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n image of a Laboratory Charged Analyzer (LCA) that measures negative charged particles.  Coagulant is injected until the charged particles are neutralized.">
            <a:extLst>
              <a:ext uri="{FF2B5EF4-FFF2-40B4-BE49-F238E27FC236}">
                <a16:creationId xmlns:a16="http://schemas.microsoft.com/office/drawing/2014/main" id="{82218408-B534-45FB-BB43-3E5252FAA8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91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 err="1"/>
              <a:t>Surfwood</a:t>
            </a:r>
            <a:r>
              <a:rPr lang="en-US" dirty="0"/>
              <a:t> MWC: Jar Test 1-8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501108"/>
              </p:ext>
            </p:extLst>
          </p:nvPr>
        </p:nvGraphicFramePr>
        <p:xfrm>
          <a:off x="155448" y="1402715"/>
          <a:ext cx="11777471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486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92938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7393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84369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15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18720"/>
            <a:ext cx="11881104" cy="1325563"/>
          </a:xfrm>
        </p:spPr>
        <p:txBody>
          <a:bodyPr>
            <a:no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Surfwood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MWC: Jar Test 1-8 Results: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Membrane Filter, 1.2 um nominal, 25 mm, polypropylene hydrophobic membrane, thickness 180-250 um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47781"/>
              </p:ext>
            </p:extLst>
          </p:nvPr>
        </p:nvGraphicFramePr>
        <p:xfrm>
          <a:off x="155448" y="1402715"/>
          <a:ext cx="11777471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486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92938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7393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84369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22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85" y="118720"/>
            <a:ext cx="11042715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Surfwood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MWC: Jar Test 9-12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RPM), Floc 5 min (30 RPM)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929249"/>
              </p:ext>
            </p:extLst>
          </p:nvPr>
        </p:nvGraphicFramePr>
        <p:xfrm>
          <a:off x="155448" y="1402715"/>
          <a:ext cx="11939140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004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7058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329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9180">
                  <a:extLst>
                    <a:ext uri="{9D8B030D-6E8A-4147-A177-3AD203B41FA5}">
                      <a16:colId xmlns:a16="http://schemas.microsoft.com/office/drawing/2014/main" val="3396691701"/>
                    </a:ext>
                  </a:extLst>
                </a:gridCol>
                <a:gridCol w="1558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02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029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975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64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2079</Words>
  <Application>Microsoft Office PowerPoint</Application>
  <PresentationFormat>Widescreen</PresentationFormat>
  <Paragraphs>539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Surfwood Mutual Water Corporation CA2300590 Mendocino County Jar Test</vt:lpstr>
      <vt:lpstr>Source Water: Jack Peter’s Creek Roughing Filter followed by Multi-Media Filtration</vt:lpstr>
      <vt:lpstr>UVT/UVA</vt:lpstr>
      <vt:lpstr>Coagulant Used for Jar Testing</vt:lpstr>
      <vt:lpstr>Laboratory Charge Analyzer</vt:lpstr>
      <vt:lpstr>Coagulant Information</vt:lpstr>
      <vt:lpstr>Surfwood MWC: Jar Test 1-8 Results</vt:lpstr>
      <vt:lpstr>Surfwood MWC: Jar Test 1-8 Results:  Membrane Filter, 1.2 um nominal, 25 mm, polypropylene hydrophobic membrane, thickness 180-250 um</vt:lpstr>
      <vt:lpstr>Surfwood MWC: Jar Test 9-12 Results Flash Mix 60 sec (200 RPM), Floc 5 min (30 RPM)</vt:lpstr>
      <vt:lpstr>Surfwood MWC: Jar Test 9-12 Results Flash Mix 60 sec (200 RPM), Floc 5 min (30 RPM) Membrane Filter, 1.2 um nominal, 25 mm, polypropylene hydrophobic membrane, thickness 180-250 um</vt:lpstr>
      <vt:lpstr>Jars 1-4 Test Flash Mix 60 Sec (200 RPM) Floc Mix 5 min (30 RPM)  Applied Coagulant  7066 </vt:lpstr>
      <vt:lpstr>Jars 1-4:  End of 5-minute flocculation (30 RPM) duration.</vt:lpstr>
      <vt:lpstr>Jars 1-4: After 5 min of settling, 25 mL is decanted for filterability and %UVT/UVA. </vt:lpstr>
      <vt:lpstr>Jars 1-4: After 25-minutes of settling, settled water turbidity is taken. </vt:lpstr>
      <vt:lpstr>Jars 5-8 Test Flash Mix 60 Sec (200 RPM) Floc Mix 5 min (30 RPM)  Applied Coagulant  7066 </vt:lpstr>
      <vt:lpstr>Jars 5-8:  End of 5-minute flocculation (30 RPM) duration.</vt:lpstr>
      <vt:lpstr>Jars 5-8: After 5 min of settling, 25 mL is decanted for filterability and %UVT/UVA. </vt:lpstr>
      <vt:lpstr>Jars 5-8: After 25-minutes of settling, settled water turbidity is taken. </vt:lpstr>
      <vt:lpstr>Jars 9-12 Test Flash Mix 60 Sec (200 RPM) Floc Mix 5 min (30 RPM)  Applied Coagulants  9800/9890 </vt:lpstr>
      <vt:lpstr>Jars 9-12:  End of 5-minute flocculation (30 RPM) duration.</vt:lpstr>
      <vt:lpstr>Jars 9-12: After 5 min of settling, 25 mL is decanted for filterability and %UVT/UVA. </vt:lpstr>
      <vt:lpstr>Jars 9-12: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Surfwood Mutual Water Corporation CA2300590 Mendocino County Jar Test</dc:title>
  <dc:creator>Guy Schott</dc:creator>
  <cp:lastModifiedBy>Schott, Guy@Waterboards</cp:lastModifiedBy>
  <cp:revision>6</cp:revision>
  <dcterms:created xsi:type="dcterms:W3CDTF">2020-05-06T02:59:00Z</dcterms:created>
  <dcterms:modified xsi:type="dcterms:W3CDTF">2020-05-11T21:49:01Z</dcterms:modified>
</cp:coreProperties>
</file>