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1168" r:id="rId3"/>
    <p:sldId id="1152" r:id="rId4"/>
    <p:sldId id="1126" r:id="rId5"/>
    <p:sldId id="1130" r:id="rId6"/>
    <p:sldId id="1127" r:id="rId7"/>
    <p:sldId id="1171" r:id="rId8"/>
    <p:sldId id="1172" r:id="rId9"/>
    <p:sldId id="1173" r:id="rId10"/>
    <p:sldId id="1174" r:id="rId11"/>
    <p:sldId id="1169" r:id="rId12"/>
    <p:sldId id="774" r:id="rId13"/>
    <p:sldId id="775" r:id="rId14"/>
    <p:sldId id="776" r:id="rId15"/>
    <p:sldId id="1175" r:id="rId16"/>
    <p:sldId id="778" r:id="rId17"/>
    <p:sldId id="779" r:id="rId18"/>
    <p:sldId id="780" r:id="rId19"/>
    <p:sldId id="1176" r:id="rId20"/>
    <p:sldId id="782" r:id="rId21"/>
    <p:sldId id="783" r:id="rId22"/>
    <p:sldId id="784" r:id="rId23"/>
    <p:sldId id="1177" r:id="rId24"/>
    <p:sldId id="787" r:id="rId25"/>
    <p:sldId id="788" r:id="rId26"/>
    <p:sldId id="789" r:id="rId27"/>
    <p:sldId id="1178" r:id="rId28"/>
    <p:sldId id="791" r:id="rId29"/>
    <p:sldId id="792" r:id="rId30"/>
    <p:sldId id="793" r:id="rId31"/>
    <p:sldId id="1179" r:id="rId32"/>
    <p:sldId id="796" r:id="rId33"/>
    <p:sldId id="797" r:id="rId34"/>
    <p:sldId id="798" r:id="rId35"/>
    <p:sldId id="1180" r:id="rId36"/>
    <p:sldId id="800" r:id="rId37"/>
    <p:sldId id="801" r:id="rId38"/>
    <p:sldId id="802" r:id="rId39"/>
    <p:sldId id="1154" r:id="rId40"/>
    <p:sldId id="1155" r:id="rId41"/>
    <p:sldId id="1129" r:id="rId42"/>
    <p:sldId id="1148" r:id="rId43"/>
    <p:sldId id="1156" r:id="rId44"/>
    <p:sldId id="1157" r:id="rId4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Mutual Water Corporation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3,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9359F01F-584E-482A-B194-D473C2C8E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 err="1"/>
              <a:t>Surfwood</a:t>
            </a:r>
            <a:r>
              <a:rPr lang="en-US" dirty="0"/>
              <a:t> MWC: Jar Test 21-28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819864"/>
              </p:ext>
            </p:extLst>
          </p:nvPr>
        </p:nvGraphicFramePr>
        <p:xfrm>
          <a:off x="155448" y="1402715"/>
          <a:ext cx="1177747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7045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3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8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8DCB513D-77E2-409A-9DF0-1A819A769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D31F2-4DA5-406F-B832-07577AA1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BBA4E8-EB31-42D2-8970-3D1734156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743" y="1467633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9083A-63B4-4DA0-92D6-48BA516BB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629" y="1467633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15466-FE9D-4B56-A053-71F6A0A4A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6996" y="14869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DAA267-7457-409A-B659-D6D1022ED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0337" y="14869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359185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134A8435-80CF-4D6B-A8AD-4D37F7154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D7DAC-82F4-4BE9-9501-E709A93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425950"/>
            <a:ext cx="117740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2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CB265FD2-185F-4BA0-8028-C9E44DCF8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08772-151D-4EE8-AFD5-38992D66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E5CB85-5119-427A-BFA5-DE624C5B1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7420" y="600377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3AD4D-B1E3-4965-9E79-1DAE6D0EC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1832" y="600376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D2ABF6-6B04-4429-BCE3-486CE770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4283" y="6003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8447B4-1FEA-4966-9B6C-4D3C9B55D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9149" y="6003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405939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8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D383636B-706D-417F-B8B8-58CBCC6F3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D748D-6753-4FF5-B727-8FB44A94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2C90C3-7A60-4D3E-8476-855B79B9E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406" y="122614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5F1AB-39BF-437B-BA75-41A8CCE6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1190" y="122614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9CE91A-B784-49B6-A29B-063EBE336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3974" y="122614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487FB-A25D-4723-9113-BF03BF34F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9575" y="122614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345757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A8BF6326-CC1F-4685-965D-DB25F5090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EB496-F1E9-485E-90C8-8D1D0812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425950"/>
            <a:ext cx="116558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1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A239A2A0-CB06-46A2-B7E0-2915FF4F7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121B6-2529-492D-80F4-7302D555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9F8F97-5D93-4910-B46D-018C298AC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5015" y="12669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6B45C-2A19-4E55-9427-8B0869B0F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7746" y="12669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3374C-5944-459B-ABEB-AA3B8D975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4651" y="12669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51B88-96D1-4DD8-8642-7891F0745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6184" y="12669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177328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3.4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64.3%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0.192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67.1%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0.173</a:t>
            </a: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4DE189D7-AB36-4755-AB0F-6F56F0B3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80DA8-8C25-48C0-875F-99EF7975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68F111-CC1F-41F1-A4F3-25915FEF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390" y="12402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CCD2-5109-42CC-BCC2-488402AC9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4682" y="12402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F5455-E423-4E00-9E79-987ADD0E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1974" y="12402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B080B-BA93-49DA-8F6A-5684EDF48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28589" y="124021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191669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EEC4D301-82DB-4926-B112-5D255159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2EFEC-A185-4AE8-A211-DB6C5DCD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56771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44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EDA9DD1D-83D7-441B-8E37-C5414197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826E-0C7B-40AF-B00C-23880DE4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FABC21-00FC-4CDF-917E-2D3DA835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5014" y="120512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ED059-71E8-4350-B4F3-35F739D0E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98239" y="12051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1B1CE-A50C-46D9-8A0E-F4D847E87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11745" y="12051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DAA4A-B3A7-4A22-A5DA-C8FC64FCC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7003" y="12051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425762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A5217DAC-D5B5-474C-9142-37ED2CD9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99F51-ED98-41AD-9C9A-DCB8006D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10-minute flocculation (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89C279-5C48-402B-9759-651214109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390" y="124874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E8643-A33A-43B6-91EF-6EDE6ECF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0400" y="124874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E3CDB-D124-4631-BF33-021F59F1E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4854" y="124874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62651-EBC8-4DCB-AF93-607278651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9308" y="124874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29023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EC3390F4-F438-4289-99F5-C587CFB95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9CF60-F678-44C7-9470-35F6D1B8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425950"/>
            <a:ext cx="1178804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6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A165C1C6-AE99-4D43-BE2E-0C707EF5A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04768-4F7C-46AE-BC30-EA84FF50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13470F-D473-4A5C-939D-4988A30AE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626" y="13830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F6DD7-1705-4FDE-8B8A-0C29DED57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9891" y="13830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BA154-3EC7-457B-8120-3B4F05E84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8074" y="13830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A1440-1D26-4EAD-9A2D-63BD3229F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9390" y="13830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47086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15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899937CF-66CA-42CF-8F84-2FC5510B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75FF-A45E-4DE8-A679-DFA5D8FB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10-minute flocculation (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4E1954-FFE5-4EC6-8E88-4F5D11EC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000" y="121445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DD97E-9FA2-4337-AA94-59725AF57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5022" y="121445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84594-1B22-40C7-BECD-AE9E52484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6044" y="121444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A3F80-9CBF-4656-9CD1-3370E908E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0118" y="121444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209521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2E708B9F-C988-4894-971D-8F37CE340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ADA7D-E7A2-43FC-9BD0-877BA73A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6117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9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6EAFB512-891F-4622-911F-7021858BAA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71F1E-CB33-4A3E-AA6D-38027E4B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D0E1D2-A261-41A4-823D-5D44B0B18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000" y="121444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2E37E-5771-4A21-B69C-D9A8AAE37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5022" y="121444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B92998-5549-462C-856B-E8C72526E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6044" y="121444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CE495-A26A-41DC-8695-5168AD8C1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7577" y="121444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1160874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7045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16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1B6C4E17-08BA-4063-BAC8-136C3BEA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38AC0-9E40-4B96-89D3-51A6D20A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DC10B0-B37D-474C-A440-7DD76A45C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984" y="150628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870E7-340B-4ACF-86E8-649CA45A0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0188" y="150628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2DEDC-081D-4409-AECE-DB660D3E1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4995" y="150628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A0A12-B12B-4010-B5D0-DF73717A8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9802" y="150628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</p:spTree>
    <p:extLst>
      <p:ext uri="{BB962C8B-B14F-4D97-AF65-F5344CB8AC3E}">
        <p14:creationId xmlns:p14="http://schemas.microsoft.com/office/powerpoint/2010/main" val="2484569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D9B4D9AA-66B0-41F0-B163-668ECCA44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C4496-1DBA-4C71-A9B4-B6BD656B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56771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47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B7ECE47F-4912-4B46-A3B8-BEF41854F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3843C-8FAC-4A73-9A34-9D6FF076F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C55DAC-CE69-45E5-8DB0-D6EA9370A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041" y="132394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2BD49-6F76-4ADE-81E0-FC0CB0C1C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890" y="132394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BA870-C07F-485D-87F0-44FE55B7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8342" y="132394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49A55-5F81-4DA4-B82A-17246E92E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1100" y="132394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</p:spTree>
    <p:extLst>
      <p:ext uri="{BB962C8B-B14F-4D97-AF65-F5344CB8AC3E}">
        <p14:creationId xmlns:p14="http://schemas.microsoft.com/office/powerpoint/2010/main" val="3116388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7045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45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10-minute flocculation (30 RPM) duration.">
            <a:extLst>
              <a:ext uri="{FF2B5EF4-FFF2-40B4-BE49-F238E27FC236}">
                <a16:creationId xmlns:a16="http://schemas.microsoft.com/office/drawing/2014/main" id="{4A00F8A5-A8B0-4752-B469-E9343AEDB7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CD3A5-E5B2-4CEF-982E-315DEC9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0149FA-E6EA-488E-8DA3-6E8825712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8604" y="121591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82D6A-6682-419B-B257-EB88A9521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9519" y="121591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7E68D-D112-4421-83D0-F42E1622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5707" y="121591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4BD95-24DF-4046-831F-BCB8DA1E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65952" y="121591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5.1 NTU</a:t>
            </a:r>
          </a:p>
        </p:txBody>
      </p:sp>
    </p:spTree>
    <p:extLst>
      <p:ext uri="{BB962C8B-B14F-4D97-AF65-F5344CB8AC3E}">
        <p14:creationId xmlns:p14="http://schemas.microsoft.com/office/powerpoint/2010/main" val="3104866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5FF0A63C-0940-41CC-B416-CB9A5B87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6BABC-95F2-46D7-915C-33A7126A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5897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8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263B9089-1735-42B9-8154-CBA740BD5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70241-86CF-43EE-8762-634939A6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5FBFCA-FA52-43D1-AC54-7022C9DB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1096" y="116521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9565-95CA-43C7-9CF9-E583BD74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9460" y="116521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E289B-A6D9-4E55-B7F5-CF81367B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2192" y="116521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DBEF47-491A-4DF2-B4F9-39FBEA97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35026" y="116521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7045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5.1 NTU</a:t>
            </a:r>
          </a:p>
        </p:txBody>
      </p:sp>
    </p:spTree>
    <p:extLst>
      <p:ext uri="{BB962C8B-B14F-4D97-AF65-F5344CB8AC3E}">
        <p14:creationId xmlns:p14="http://schemas.microsoft.com/office/powerpoint/2010/main" val="2148470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2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7045 (Garratt  Callahan)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Chloride Hexahydrate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 – 1% Hydrogen Chloride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0"/>
            <a:ext cx="7040724" cy="59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593889"/>
            <a:ext cx="6457361" cy="61651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7.23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59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44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w/acetic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7BA4E164-343F-4C6A-B18C-8A3C94F7A3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6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 err="1"/>
              <a:t>Surfwood</a:t>
            </a:r>
            <a:r>
              <a:rPr lang="en-US" dirty="0"/>
              <a:t>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189851"/>
              </p:ext>
            </p:extLst>
          </p:nvPr>
        </p:nvGraphicFramePr>
        <p:xfrm>
          <a:off x="155448" y="1402715"/>
          <a:ext cx="1177747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5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 err="1"/>
              <a:t>Surfwood</a:t>
            </a:r>
            <a:r>
              <a:rPr lang="en-US" dirty="0"/>
              <a:t> MWC: Jar Test 9-12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189308"/>
              </p:ext>
            </p:extLst>
          </p:nvPr>
        </p:nvGraphicFramePr>
        <p:xfrm>
          <a:off x="155448" y="1402715"/>
          <a:ext cx="11777471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7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 err="1"/>
              <a:t>Surfwood</a:t>
            </a:r>
            <a:r>
              <a:rPr lang="en-US" dirty="0"/>
              <a:t> MWC: Jar Test 13-20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851013"/>
              </p:ext>
            </p:extLst>
          </p:nvPr>
        </p:nvGraphicFramePr>
        <p:xfrm>
          <a:off x="155448" y="1402715"/>
          <a:ext cx="1177747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9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2975</Words>
  <Application>Microsoft Office PowerPoint</Application>
  <PresentationFormat>Widescreen</PresentationFormat>
  <Paragraphs>727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</vt:lpstr>
      <vt:lpstr>Coagulant Used for Jar Testing</vt:lpstr>
      <vt:lpstr>Laboratory Charge Analyzer</vt:lpstr>
      <vt:lpstr>Coagulant Information</vt:lpstr>
      <vt:lpstr>Surfwood MWC: Jar Test 1-8 Results</vt:lpstr>
      <vt:lpstr>Surfwood MWC: Jar Test 9-12 Results</vt:lpstr>
      <vt:lpstr>Surfwood MWC: Jar Test 13-20 Results</vt:lpstr>
      <vt:lpstr>Surfwood MWC: Jar Test 21-28 Results</vt:lpstr>
      <vt:lpstr>Jars 1-4 Test Flash Mix 60 Sec (200 RPM) Floc Mix 10 min (30 RPM)  Applied Coagulant  7066 </vt:lpstr>
      <vt:lpstr>Jars 1-4:  End of 10-minute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60 Sec (200 RPM) Floc Mix 10 min (30 RPM)  Applied Coagulant  7066 </vt:lpstr>
      <vt:lpstr>Jars 5-8:  End of 10-minute flocculation (30 RPM) duration.</vt:lpstr>
      <vt:lpstr>Jars 5-8: After 5 min of settling, 25 mL is decanted for filterability and %UVT/UVA. </vt:lpstr>
      <vt:lpstr>Jars 5-8: After 25-minutes of settling, settled water turbidity is taken. </vt:lpstr>
      <vt:lpstr>Jars 9-12 Test Flash Mix 60 Sec (200 RPM) Floc Mix 10 min (30 RPM)  Applied Coagulant  7066 </vt:lpstr>
      <vt:lpstr>Jars 9-12:  End of 10-minute flocculation (30 RPM) duration.</vt:lpstr>
      <vt:lpstr>Jars 9-12: After 5 min of settling, 25 mL is decanted for filterability and %UVT/UVA. </vt:lpstr>
      <vt:lpstr>Jars 9-12: After 25-minutes of settling, settled water turbidity is taken. </vt:lpstr>
      <vt:lpstr>Jars 13-16 Test Flash Mix 60 Sec (200 RPM) Floc Mix 10 min (30 RPM)  Applied Coagulant  7066 </vt:lpstr>
      <vt:lpstr>Jars 13-16:  End of 10-minute flocculation (30 RPM) duration.</vt:lpstr>
      <vt:lpstr>Jars 13-16: After 5 min of settling, 25 mL is decanted for filterability and %UVT/UVA. </vt:lpstr>
      <vt:lpstr>Jars 13-16: After 25-minutes of settling, settled water turbidity is taken. </vt:lpstr>
      <vt:lpstr>Jars 17-20 Test Flash Mix 60 Sec (200 RPM) Floc Mix 10 min (30 RPM)  Applied Coagulant  7066 </vt:lpstr>
      <vt:lpstr>Jars 17-20:  End of 10-minute flocculation (30 RPM) duration.</vt:lpstr>
      <vt:lpstr>Jars 17-20: After 5 min of settling, 25 mL is decanted for filterability and %UVT/UVA. </vt:lpstr>
      <vt:lpstr>Jars 17-20: After 25-minutes of settling, settled water turbidity is taken. </vt:lpstr>
      <vt:lpstr>Jars 21-24 Test Flash Mix 60 Sec (200 RPM) Floc Mix 10 min (30 RPM)  Applied Coagulant  7045 </vt:lpstr>
      <vt:lpstr>Jars 21-24:  End of 10-minute flocculation (30 RPM) duration.</vt:lpstr>
      <vt:lpstr>Jars 21-24: After 5 min of settling, 25 mL is decanted for filterability and %UVT/UVA. </vt:lpstr>
      <vt:lpstr>Jars 21-24: After 25-minutes of settling, settled water turbidity is taken. </vt:lpstr>
      <vt:lpstr>Jars 25-28 Test Flash Mix 60 Sec (200 RPM) Floc Mix 10 min (30 RPM)  Applied Coagulant  7045 </vt:lpstr>
      <vt:lpstr>Jars 25-28:  End of 10-minute flocculation (30 RPM) duration.</vt:lpstr>
      <vt:lpstr>Jars 25-28: After 5 min of settling, 25 mL is decanted for filterability and %UVT/UVA. </vt:lpstr>
      <vt:lpstr>Jars 25-28: After 25-minutes of settling, settled water turbidity is taken. 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Schott, Guy@Waterboards</dc:creator>
  <cp:lastModifiedBy>Schott, Guy@Waterboards</cp:lastModifiedBy>
  <cp:revision>5</cp:revision>
  <dcterms:created xsi:type="dcterms:W3CDTF">2020-05-06T17:19:19Z</dcterms:created>
  <dcterms:modified xsi:type="dcterms:W3CDTF">2020-05-11T21:47:40Z</dcterms:modified>
</cp:coreProperties>
</file>