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1168" r:id="rId3"/>
    <p:sldId id="1152" r:id="rId4"/>
    <p:sldId id="1126" r:id="rId5"/>
    <p:sldId id="1130" r:id="rId6"/>
    <p:sldId id="1127" r:id="rId7"/>
    <p:sldId id="1157" r:id="rId8"/>
    <p:sldId id="874" r:id="rId9"/>
    <p:sldId id="1158" r:id="rId10"/>
    <p:sldId id="1159" r:id="rId11"/>
    <p:sldId id="1160" r:id="rId12"/>
    <p:sldId id="1161" r:id="rId13"/>
    <p:sldId id="954" r:id="rId14"/>
    <p:sldId id="955" r:id="rId15"/>
    <p:sldId id="956" r:id="rId16"/>
    <p:sldId id="1162" r:id="rId17"/>
    <p:sldId id="957" r:id="rId18"/>
    <p:sldId id="958" r:id="rId19"/>
    <p:sldId id="959" r:id="rId20"/>
    <p:sldId id="1163" r:id="rId21"/>
    <p:sldId id="960" r:id="rId22"/>
    <p:sldId id="961" r:id="rId23"/>
    <p:sldId id="962" r:id="rId24"/>
    <p:sldId id="1164" r:id="rId25"/>
    <p:sldId id="963" r:id="rId26"/>
    <p:sldId id="964" r:id="rId27"/>
    <p:sldId id="965" r:id="rId28"/>
    <p:sldId id="1165" r:id="rId29"/>
    <p:sldId id="966" r:id="rId30"/>
    <p:sldId id="967" r:id="rId31"/>
    <p:sldId id="968" r:id="rId32"/>
    <p:sldId id="1166" r:id="rId33"/>
    <p:sldId id="970" r:id="rId34"/>
    <p:sldId id="971" r:id="rId35"/>
    <p:sldId id="972" r:id="rId36"/>
    <p:sldId id="1167" r:id="rId37"/>
    <p:sldId id="974" r:id="rId38"/>
    <p:sldId id="975" r:id="rId39"/>
    <p:sldId id="976" r:id="rId40"/>
    <p:sldId id="1153" r:id="rId41"/>
    <p:sldId id="1154" r:id="rId42"/>
    <p:sldId id="1129" r:id="rId43"/>
    <p:sldId id="1148" r:id="rId44"/>
    <p:sldId id="1155" r:id="rId45"/>
    <p:sldId id="1156" r:id="rId4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Surfwood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MWC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18, 2019</a:t>
            </a: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E330D99E-0F43-4B50-B087-2B692A6832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8298"/>
            <a:ext cx="12192000" cy="457199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17-20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292055"/>
              </p:ext>
            </p:extLst>
          </p:nvPr>
        </p:nvGraphicFramePr>
        <p:xfrm>
          <a:off x="492366" y="1402715"/>
          <a:ext cx="11112031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0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4376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01" y="118720"/>
            <a:ext cx="1082589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21-28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56812"/>
              </p:ext>
            </p:extLst>
          </p:nvPr>
        </p:nvGraphicFramePr>
        <p:xfrm>
          <a:off x="150829" y="1402715"/>
          <a:ext cx="11962615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91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72864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2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5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02366">
                  <a:extLst>
                    <a:ext uri="{9D8B030D-6E8A-4147-A177-3AD203B41FA5}">
                      <a16:colId xmlns:a16="http://schemas.microsoft.com/office/drawing/2014/main" val="27183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Water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Temp.</a:t>
                      </a:r>
                    </a:p>
                    <a:p>
                      <a:pPr algn="ctr"/>
                      <a:r>
                        <a:rPr lang="en-US" sz="2400" baseline="30000" dirty="0" err="1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4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650F0115-E9B3-47E2-97FA-95AB99403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0" y="428852"/>
            <a:ext cx="1138600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6714E2-789A-40D0-A366-13C7CF19B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9437" y="113686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FEB9E-356A-4FEF-9279-50522CD8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5078" y="1136865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82139-1479-49AF-B1B5-BAEB0FA8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5990" y="113686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868FC-59E0-479C-BCC9-203AAFA36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9735" y="1136864"/>
            <a:ext cx="159479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</p:spTree>
    <p:extLst>
      <p:ext uri="{BB962C8B-B14F-4D97-AF65-F5344CB8AC3E}">
        <p14:creationId xmlns:p14="http://schemas.microsoft.com/office/powerpoint/2010/main" val="155309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6BE183F8-5238-49A9-9BFE-0928BEBF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87559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FE205-AA8F-425B-B248-09FCE108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9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ACA47590-A921-43F7-843B-47826AEA2B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9ED6F-51D5-4627-A678-ECBF0F661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100" y="2633945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0.28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2.65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BB3B4-E386-4781-93BA-D453293B7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700" y="2633944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1.25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2FF1F-D1E6-4B60-80AD-BB406650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5907" y="263394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1.32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A488E-2279-4DB0-B3DC-43615A692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1559" y="263394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55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1.11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931DB8-3B0F-4007-93CC-9F9BB7F0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590281"/>
            <a:ext cx="10637363" cy="8237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1-4</a:t>
            </a:r>
          </a:p>
        </p:txBody>
      </p:sp>
    </p:spTree>
    <p:extLst>
      <p:ext uri="{BB962C8B-B14F-4D97-AF65-F5344CB8AC3E}">
        <p14:creationId xmlns:p14="http://schemas.microsoft.com/office/powerpoint/2010/main" val="189966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87697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two 1-liter jars and two 2-liters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D6485032-C850-439B-A617-588D96989F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92DE5-339B-4BB7-AD1F-CCB66A2A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3" y="425950"/>
            <a:ext cx="1159339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D8C65A-E767-4845-9F77-9FC1A628B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746" y="119019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BB866-1172-4DDF-A296-BBC3B10D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0143" y="119019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C3490F-04B9-45A8-82DB-34FA13BC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4217" y="119019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1.01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A8DAC-36D7-43C1-AD1C-CF7A3033C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9306" y="11901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6766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two 1-liter jars and two 2-liters jar after 25-minutes of settling, settled water turbidity is taken.">
            <a:extLst>
              <a:ext uri="{FF2B5EF4-FFF2-40B4-BE49-F238E27FC236}">
                <a16:creationId xmlns:a16="http://schemas.microsoft.com/office/drawing/2014/main" id="{3E8F698A-0C6E-445C-92EF-B05C7E9845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E7412-11E0-4564-80D5-065434E16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7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35B8E9FB-E91D-43E9-BB40-C17611F9E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4BE8C-5561-4EAC-BA21-F8A242426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829" y="4490885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0.89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0FEA9-70B8-4EDE-BFDD-100EDE3C7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8783" y="4490884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0.93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7FE09-FF69-4283-A991-5633E3B61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5572" y="4490883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1.01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69207-2489-4D81-B540-9DDD18E4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6084" y="4490882"/>
            <a:ext cx="146674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0.96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40C18-C505-441A-8881-4FB1120D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918"/>
            <a:ext cx="10515600" cy="10213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5-8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8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2.14 NTU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7.24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70.8%, UVA: 0.150/cm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73.3%, UVA: 0.135/cm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Treated Water Train 1 (7066 coagulant 46 mg/L)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97.2%, UVA: 0.012/cm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Treated Water Train 2 (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0.07 NTU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90.7%, UVA: 0.042/cm</a:t>
            </a:r>
            <a:endParaRPr lang="en-US" sz="2400" dirty="0"/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1" b="15691"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559" y="471340"/>
            <a:ext cx="10077253" cy="5378954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15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 (Jars 9 &amp; 11)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 after end of Floc (Jars 10 &amp; 12)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2652555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 Jars 10 &amp; 12 were allowed to settled for 5 minutes before sampling.">
            <a:extLst>
              <a:ext uri="{FF2B5EF4-FFF2-40B4-BE49-F238E27FC236}">
                <a16:creationId xmlns:a16="http://schemas.microsoft.com/office/drawing/2014/main" id="{4FCCF841-A1CA-4E08-B11F-06873A56A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 Jars 10 &amp; 12 sampled after 5 minutes of settling.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59D308C-247E-4767-84CC-04117A146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7933" y="143968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21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E689E-6AC7-4783-8E5B-7332DC55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3360" y="14919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21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1E572-843E-4A5D-B528-5AF6E7A8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8787" y="14396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12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3C497-F755-4F8A-BC35-C66E4E8DB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24214" y="1439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12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0406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1FBDBFB5-1684-458F-A53F-B4C06D52B4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963EB-B568-46CE-8FD7-8082FB18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29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E481B712-A03C-44F3-92D4-D37F6EE3A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9EDDB-77A5-4CD4-8C9C-2A2B8EDF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85725" y="225412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699DD-BA1F-498D-A162-BCA52AC38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7256" y="225934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1.19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60B3F-FDDD-4366-AEAA-64154FCFB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6415" y="225412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A3045-6FE1-4028-93D3-AFA26ABD9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98799" y="225412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478CE-E7AA-4E11-B3A9-8E2D6732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037"/>
            <a:ext cx="10515600" cy="109565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5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414344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067F38C3-CBDB-468A-8BDC-1EC86CF794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DF367-E207-4B64-9BEA-999BBA61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425950"/>
            <a:ext cx="1140486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3EC207-789B-4C8C-832B-BD61615FE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627" y="1207314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E4DCA-2889-4D8F-9993-F291D2BD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2532" y="12073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C81BE-D61E-4A47-A9F2-6DB19CCA1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1350" y="12073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69805-B774-4A9D-81DF-7283AB4CB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5085" y="120731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345077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EE997D24-F12D-4894-A5F3-0E3A9C58E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194D3-8C83-4C29-B671-C5297FF3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9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71F46B69-8221-419C-8BD6-CEC08AD2A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006F6-D2E0-4EC5-92FD-E3EF97C54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5050" y="439241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B37D0-CF20-4500-AC28-7A187D03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83885" y="43924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3A7DE-5A64-4C2E-85D4-8C4ACF94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65418" y="43924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3F007-7DEA-4277-B379-97BE9ED63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5255" y="439241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364D-21F7-4570-934E-90D26206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10213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13-16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360110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1D0D75E6-4D69-4F04-A803-5CB63945E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6DC45-07F5-42B3-BDAB-1D1AD470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5317240"/>
            <a:ext cx="11442569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A7B37E-BB7D-441E-A3B1-F6DF57D47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487" y="20024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2.41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EB4BB-402F-4647-BFCB-DA946C88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2338" y="20023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DA4EA-D8D1-49F6-B70F-EA284F04D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3021" y="20023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EC9B8-4A5B-4BC3-8A9C-5C3D2ADCC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4747" y="20023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2.66 NTU</a:t>
            </a:r>
          </a:p>
        </p:txBody>
      </p:sp>
    </p:spTree>
    <p:extLst>
      <p:ext uri="{BB962C8B-B14F-4D97-AF65-F5344CB8AC3E}">
        <p14:creationId xmlns:p14="http://schemas.microsoft.com/office/powerpoint/2010/main" val="285048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FED63347-A7D6-4ED7-980C-49E58484BC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E3AC1-8FCE-44AE-9067-EDB96561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09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977A4111-FF03-4767-BE64-0E2576294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B40F1-0210-4A5C-A4AB-3ECD070B7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833" y="49691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69EC2-7C04-4B36-9D1E-BA240CE31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85412" y="496918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52233-75C6-4F27-96FD-A08B66BE7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7621" y="494216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C00FC-E812-428B-A5D5-F238BB6FA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6586" y="496918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2.66 NTU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4BD1D-783A-48C3-A907-3C5B27C0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113"/>
            <a:ext cx="10515600" cy="9714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17-20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08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2934294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2A636717-6847-4E2D-A14A-B14D0760F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B6EF5-57D8-4780-98C0-4EE5B383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5" y="5317240"/>
            <a:ext cx="1166670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5BBCC4-2C1E-4D70-ADC3-FE2677C98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770" y="18617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22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3FED-3EE2-493C-9C68-B9350E513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1894" y="22076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22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E5ED32-B2E9-44DF-B390-845B8FED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6040" y="18616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6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6FBDB-18E8-48D5-A958-3747F52B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08238" y="186168"/>
            <a:ext cx="155844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0.98NTU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Temp: 6</a:t>
            </a:r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7471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5D956DAF-BBB1-428B-BA36-587D1B98B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F5124-5751-461E-8713-EDA8E5E7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49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C5F545C6-1964-4B6B-BD0F-3C42AE2FA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32B4C-3460-463E-9288-647E3BD1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5298" y="4392412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0.014/cm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0.65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Temp: 22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2C15B-1BBC-4402-9F20-AFD56C96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8523" y="4392411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0.017/cm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0.61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Temp: 22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B674B-C35C-4988-B839-2B7332B39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6040" y="4392410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1.12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Temp: 6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D7EAF-E236-43D0-BCC8-1704F9B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6545" y="4392409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96.7%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0.015/cm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0.98NTU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Temp: 6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EE713-056C-40C4-A5D0-427FD152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5"/>
            <a:ext cx="10515600" cy="10025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21-24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94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and No Flash Mix (Jars 25 &amp; 26)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2449507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912B4BF4-EE59-43EB-940E-D73CD4F24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6A086-5801-4E92-8B21-5BEB8F34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9" y="5317240"/>
            <a:ext cx="1173637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46858A9-EB68-463A-B579-4F089539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752" y="275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CED9A-83E3-4767-B568-1DD6B0990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08367" y="275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806666-9242-4D5B-8E98-19A77C74C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4982" y="275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W/Flash Mixing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0D99F-CCEC-4ADC-A66D-ADE9ECF1F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09056" y="275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W/Flash Mixing</a:t>
            </a:r>
          </a:p>
        </p:txBody>
      </p:sp>
    </p:spTree>
    <p:extLst>
      <p:ext uri="{BB962C8B-B14F-4D97-AF65-F5344CB8AC3E}">
        <p14:creationId xmlns:p14="http://schemas.microsoft.com/office/powerpoint/2010/main" val="1413582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D11E19FA-165A-4914-B2D6-7F57C885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7B29F-0655-43A4-9B1A-04E2E40C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51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D13D61C6-12BB-4AB0-AA82-9EE24B6C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87799" y="321733"/>
            <a:ext cx="11548534" cy="621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05D0FA-3752-47CA-8DB4-C913598A5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1573" y="4589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A8CC6-F711-4E55-9755-7B331468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82256" y="4589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820F2-CD37-472C-A95A-A219AC9B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4126" y="4589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W/Flash Mixing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D70FC-81AA-4E6A-A1B6-4E661F1A2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28200" y="458936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W/Flash Mixing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7D16C-5CA4-4112-B4E8-513F20E0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9876"/>
            <a:ext cx="10515600" cy="98367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25-28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7040724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54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6.60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 16 mg/L as product 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7.12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">
            <a:extLst>
              <a:ext uri="{FF2B5EF4-FFF2-40B4-BE49-F238E27FC236}">
                <a16:creationId xmlns:a16="http://schemas.microsoft.com/office/drawing/2014/main" id="{D5DCF801-9F4C-452A-AC98-646784B4A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1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except for jars 10 &amp; 12 were samples for Filtrate and %UVT/UVA analysis immediately at the end of the flocculation period.   Jars 10 &amp; 12 were allowed to settled for 5 minutes before sampling.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10530"/>
              </p:ext>
            </p:extLst>
          </p:nvPr>
        </p:nvGraphicFramePr>
        <p:xfrm>
          <a:off x="492366" y="1402715"/>
          <a:ext cx="1111203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0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4376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9-16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828467"/>
              </p:ext>
            </p:extLst>
          </p:nvPr>
        </p:nvGraphicFramePr>
        <p:xfrm>
          <a:off x="492366" y="1402715"/>
          <a:ext cx="1111203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0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4376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77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3200</Words>
  <Application>Microsoft Office PowerPoint</Application>
  <PresentationFormat>Widescreen</PresentationFormat>
  <Paragraphs>775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Surfwood MWC CA2300590 Mendocino County Jar Test</vt:lpstr>
      <vt:lpstr>Source Water: Jack Peter’s Creek Roughing Filter followed by Multi-Media Filtration</vt:lpstr>
      <vt:lpstr>UVT/UVA</vt:lpstr>
      <vt:lpstr>Coagulant Used for Jar Testing</vt:lpstr>
      <vt:lpstr>Laboratory Charge Analyzer</vt:lpstr>
      <vt:lpstr>Coagulant Information</vt:lpstr>
      <vt:lpstr>Filtrate and %UVT/UVA Analysis</vt:lpstr>
      <vt:lpstr>Surfwood MWC: Jar Test 1-8 Results</vt:lpstr>
      <vt:lpstr>Surfwood MWC: Jar Test 9-16 Results</vt:lpstr>
      <vt:lpstr>Surfwood MWC: Jar Test 17-20 Results</vt:lpstr>
      <vt:lpstr>Surfwood MWC: Jar Test 21-28 Results</vt:lpstr>
      <vt:lpstr>Jars 1-4 Test Flash Mix 15 Sec (200 RPM) Floc Mix 5 min (30 RPM) 25 mL sampled end of Floc  Applied Coagulant 7066</vt:lpstr>
      <vt:lpstr>Jars 1-4: End of Floc Duration, 25 mL is syringed for filterability and %UVT/UVA. </vt:lpstr>
      <vt:lpstr>Jars 1-4: After 25-minutes of settling, settled water turbidity is taken. </vt:lpstr>
      <vt:lpstr>Visual of Filterability of Jars 1-4</vt:lpstr>
      <vt:lpstr>Jars 5-8 Test Flash Mix 15 Sec (200 RPM) Floc Mix 5 min (30 RPM) 25 mL sampled end of Floc  Applied Coagulant 7066</vt:lpstr>
      <vt:lpstr>Jars 5-8: End of Floc Duration, 25 mL is syringed for filterability and %UVT/UVA. </vt:lpstr>
      <vt:lpstr>Jars 5-8: After 25-minutes of settling, settled water turbidity is taken. </vt:lpstr>
      <vt:lpstr>Visual of Filterability of Jars 5-8</vt:lpstr>
      <vt:lpstr>Jars 9-12 Test Flash Mix 15 Sec (200 RPM) Floc Mix 5 min (30 RPM) 25 mL sampled end of Floc (Jars 9 &amp; 11) 25 mL sampled 5 minutes after end of Floc (Jars 10 &amp; 12)  Applied Coagulant 7066</vt:lpstr>
      <vt:lpstr>Jars 9-12: End of Floc Duration, 25 mL is syringed for filterability and %UVT/UVA.  Jars 10 &amp; 12 sampled after 5 minutes of settling. </vt:lpstr>
      <vt:lpstr>Jars 9-12: After 25-minutes of settling, settled water turbidity is taken. </vt:lpstr>
      <vt:lpstr>Visual of Filterability of Jars 9-12</vt:lpstr>
      <vt:lpstr>Jars 13-16 Test Flash Mix 30 Sec (200 RPM) Floc Mix 5 min (30 RPM) 25 mL sampled end of Floc  Applied Coagulant 7066</vt:lpstr>
      <vt:lpstr>Jars 13-16: End of Floc Duration, 25 mL is syringed for filterability and %UVT/UVA. </vt:lpstr>
      <vt:lpstr>Jars 13-16: After 25-minutes of settling, settled water turbidity is taken. </vt:lpstr>
      <vt:lpstr>Visual of Filterability of Jars 13-16</vt:lpstr>
      <vt:lpstr>Jars 17-20 Test Flash Mix 30 Sec (200 RPM) Floc Mix 5 min (30 RPM) 25 mL sampled end of Floc  Applied Coagulant 9890</vt:lpstr>
      <vt:lpstr>Jars 17-20: End of Floc Duration, 25 mL is syringed for filterability and %UVT/UVA. </vt:lpstr>
      <vt:lpstr>Jars 17-20: After 25-minutes of settling, settled water turbidity is taken. </vt:lpstr>
      <vt:lpstr>Visual of Filterability of Jars 17-20</vt:lpstr>
      <vt:lpstr>Jars 21-24 Test Flash Mix 30 Sec (200 RPM) Floc Mix 5 min (30 RPM) 25 mL sampled end of Floc  Applied Coagulant 7066</vt:lpstr>
      <vt:lpstr>Jars 21-24: End of Floc Duration, 25 mL is syringed for filterability and %UVT/UVA. </vt:lpstr>
      <vt:lpstr>Jars 21-24: After 25-minutes of settling, settled water turbidity is taken. </vt:lpstr>
      <vt:lpstr>Visual of Filterability of Jars 21-24</vt:lpstr>
      <vt:lpstr>Jars 25-28 Test Flash Mix 30 Sec (200 RPM) and No Flash Mix (Jars 25 &amp; 26) Floc Mix 5 min (30 RPM) 25 mL sampled end of Floc  Applied Coagulant 7066</vt:lpstr>
      <vt:lpstr>Jars 25-28: End of Floc Duration, 25 mL is syringed for filterability and %UVT/UVA. </vt:lpstr>
      <vt:lpstr>Jars 25-28: After 25-minutes of settling, settled water turbidity is taken. </vt:lpstr>
      <vt:lpstr>Visual of Filterability of Jars 25-28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MWC CA2300590 Mendocino County Jar Test</dc:title>
  <dc:creator>Guy Schott</dc:creator>
  <cp:lastModifiedBy>Schott, Guy@Waterboards</cp:lastModifiedBy>
  <cp:revision>4</cp:revision>
  <dcterms:created xsi:type="dcterms:W3CDTF">2020-05-03T04:23:10Z</dcterms:created>
  <dcterms:modified xsi:type="dcterms:W3CDTF">2020-07-19T02:57:59Z</dcterms:modified>
</cp:coreProperties>
</file>