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75" r:id="rId2"/>
    <p:sldId id="1168" r:id="rId3"/>
    <p:sldId id="1178" r:id="rId4"/>
    <p:sldId id="1152" r:id="rId5"/>
    <p:sldId id="1126" r:id="rId6"/>
    <p:sldId id="1130" r:id="rId7"/>
    <p:sldId id="1127" r:id="rId8"/>
    <p:sldId id="1160" r:id="rId9"/>
    <p:sldId id="1169" r:id="rId10"/>
    <p:sldId id="1170" r:id="rId11"/>
    <p:sldId id="1171" r:id="rId12"/>
    <p:sldId id="1161" r:id="rId13"/>
    <p:sldId id="585" r:id="rId14"/>
    <p:sldId id="1172" r:id="rId15"/>
    <p:sldId id="595" r:id="rId16"/>
    <p:sldId id="1173" r:id="rId17"/>
    <p:sldId id="596" r:id="rId18"/>
    <p:sldId id="1174" r:id="rId19"/>
    <p:sldId id="597" r:id="rId20"/>
    <p:sldId id="1175" r:id="rId21"/>
    <p:sldId id="598" r:id="rId22"/>
    <p:sldId id="1176" r:id="rId23"/>
    <p:sldId id="599" r:id="rId24"/>
    <p:sldId id="1177" r:id="rId25"/>
    <p:sldId id="600" r:id="rId26"/>
    <p:sldId id="1153" r:id="rId27"/>
    <p:sldId id="1154" r:id="rId28"/>
    <p:sldId id="1129" r:id="rId29"/>
    <p:sldId id="1148" r:id="rId30"/>
    <p:sldId id="1155" r:id="rId31"/>
    <p:sldId id="1156" r:id="rId3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9608A8DE-80F7-499A-9552-444F742F2C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675" y="0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20, 2018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4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118720"/>
            <a:ext cx="1082589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17-24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0946"/>
              </p:ext>
            </p:extLst>
          </p:nvPr>
        </p:nvGraphicFramePr>
        <p:xfrm>
          <a:off x="150829" y="1402715"/>
          <a:ext cx="1196261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91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7286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5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27183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Temp.</a:t>
                      </a:r>
                    </a:p>
                    <a:p>
                      <a:pPr algn="ctr"/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289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4235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2583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674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0036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118720"/>
            <a:ext cx="1082589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25-27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108739"/>
              </p:ext>
            </p:extLst>
          </p:nvPr>
        </p:nvGraphicFramePr>
        <p:xfrm>
          <a:off x="150829" y="1402715"/>
          <a:ext cx="1196261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91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7286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3542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957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591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27183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Temp.</a:t>
                      </a:r>
                    </a:p>
                    <a:p>
                      <a:pPr algn="ctr"/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075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2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21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893E16-044C-4A07-8F76-F2C2542A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5" y="425950"/>
            <a:ext cx="1181178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812F89-68AF-41F3-A251-1C3F6E799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879" y="166545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0.080/cm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D30E4-9F4C-4C20-A4AF-CAA34EA8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6147" y="166772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FE5D8-E089-43CB-9C2D-556C13E2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8356" y="169729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AA1D6-F51A-400B-AC6D-88E3EB9B8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45978" y="171321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</p:txBody>
      </p:sp>
    </p:spTree>
    <p:extLst>
      <p:ext uri="{BB962C8B-B14F-4D97-AF65-F5344CB8AC3E}">
        <p14:creationId xmlns:p14="http://schemas.microsoft.com/office/powerpoint/2010/main" val="63508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21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56708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4B4A76-6D37-4C15-A21C-22220080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425950"/>
            <a:ext cx="1151955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B1D5DC-F31D-44A8-A0FA-F8E433471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0701" y="135008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C7D13-CEE6-496C-BCF5-E20D28684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5101" y="135008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5DF7C-D128-440C-A22F-11A2D659E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2267" y="1350082"/>
            <a:ext cx="15472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B6695-6D58-492C-9469-FB5B3F55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6667" y="135008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</p:txBody>
      </p:sp>
    </p:spTree>
    <p:extLst>
      <p:ext uri="{BB962C8B-B14F-4D97-AF65-F5344CB8AC3E}">
        <p14:creationId xmlns:p14="http://schemas.microsoft.com/office/powerpoint/2010/main" val="195770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21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</a:p>
        </p:txBody>
      </p:sp>
    </p:spTree>
    <p:extLst>
      <p:ext uri="{BB962C8B-B14F-4D97-AF65-F5344CB8AC3E}">
        <p14:creationId xmlns:p14="http://schemas.microsoft.com/office/powerpoint/2010/main" val="172737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225202-BF40-4002-B7A1-1773924C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62" y="425950"/>
            <a:ext cx="115503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3AE1BF-7FF6-4879-A284-5384A1CBB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6833" y="150405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C3D5A-7D0F-4FE2-9AEF-0A641BD29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6126" y="1504059"/>
            <a:ext cx="154721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FD9EEF-DB87-4D99-8DB7-A1D8AE3F7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2010" y="1504060"/>
            <a:ext cx="154721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C72F8-6F32-42D3-B1B7-0D3B4DE03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1076" y="1504061"/>
            <a:ext cx="144783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</p:txBody>
      </p:sp>
    </p:spTree>
    <p:extLst>
      <p:ext uri="{BB962C8B-B14F-4D97-AF65-F5344CB8AC3E}">
        <p14:creationId xmlns:p14="http://schemas.microsoft.com/office/powerpoint/2010/main" val="335422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21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9800/9890/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955C4B-2107-4462-AF1A-B051C4DA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425950"/>
            <a:ext cx="1149127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DA007F-74DF-453B-807A-78DC22BD6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9587" y="130407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5969C-E261-40A2-B7D1-55676A5E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1921" y="13077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8AC98-1CC6-4E0E-8ACE-7C68E3050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0004" y="13077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985F8-1E54-496A-A8DF-4A3FD10FC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62338" y="141861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</p:txBody>
      </p:sp>
    </p:spTree>
    <p:extLst>
      <p:ext uri="{BB962C8B-B14F-4D97-AF65-F5344CB8AC3E}">
        <p14:creationId xmlns:p14="http://schemas.microsoft.com/office/powerpoint/2010/main" val="178546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1.24 NTU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Particles &gt; 2.0 um: 2,096/mL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72.2%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0.141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Treated Water Train 1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1: 0.05 NTU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Particles &gt; 2.0 um: 2/mL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  <a:endParaRPr lang="en-US" sz="24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21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ED458-0615-4A9B-9824-892B2B1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425950"/>
            <a:ext cx="1161382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407149-D32C-42B4-8F81-483B5B603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525" y="160053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0.116/cm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7D5AA-BAEF-4C23-9261-9648FA05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6183" y="1698344"/>
            <a:ext cx="144783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0.134/cm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F2849-55DB-4EB9-AB6B-340CFD61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5968" y="1698344"/>
            <a:ext cx="144783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0.110/cm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DAE9D-9BCE-469F-B579-82D737407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3159" y="160053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</p:txBody>
      </p:sp>
    </p:spTree>
    <p:extLst>
      <p:ext uri="{BB962C8B-B14F-4D97-AF65-F5344CB8AC3E}">
        <p14:creationId xmlns:p14="http://schemas.microsoft.com/office/powerpoint/2010/main" val="289257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21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9800/9890/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3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four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FF50357-0D08-47B2-9B97-3A9888F8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32" y="420567"/>
            <a:ext cx="1142371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7AE9A7-0045-44CB-A967-015D01B9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578" y="123762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0.086/cm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768A7-4023-4D0D-A480-50561F061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6447" y="134534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0.084/cm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7032D-B9D8-4D18-B962-3E0E311D8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9455" y="134534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AAACA-3DD2-4F58-9BF2-330CCEE94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50529" y="1241677"/>
            <a:ext cx="154721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</p:txBody>
      </p:sp>
    </p:spTree>
    <p:extLst>
      <p:ext uri="{BB962C8B-B14F-4D97-AF65-F5344CB8AC3E}">
        <p14:creationId xmlns:p14="http://schemas.microsoft.com/office/powerpoint/2010/main" val="83221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25-27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Water Temperature 13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</a:p>
        </p:txBody>
      </p:sp>
    </p:spTree>
    <p:extLst>
      <p:ext uri="{BB962C8B-B14F-4D97-AF65-F5344CB8AC3E}">
        <p14:creationId xmlns:p14="http://schemas.microsoft.com/office/powerpoint/2010/main" val="264093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containing three 1-liter jars after 5-minute settling, 25 mL is syringed for filterability and %UVT/UVA analysis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73A487-8657-4F05-BF37-7BAFD47B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5317240"/>
            <a:ext cx="1173369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25-27: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FFBD38-1A40-4E8E-9CC1-9CA28B693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7340" y="302714"/>
            <a:ext cx="154721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C23A5-8608-4738-86B9-0595B608F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6599" y="302714"/>
            <a:ext cx="154721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FF10E-93F2-4D72-996B-8DBEFBF45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5809" y="302714"/>
            <a:ext cx="15472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</p:txBody>
      </p:sp>
    </p:spTree>
    <p:extLst>
      <p:ext uri="{BB962C8B-B14F-4D97-AF65-F5344CB8AC3E}">
        <p14:creationId xmlns:p14="http://schemas.microsoft.com/office/powerpoint/2010/main" val="31837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of treatment plant.">
            <a:extLst>
              <a:ext uri="{FF2B5EF4-FFF2-40B4-BE49-F238E27FC236}">
                <a16:creationId xmlns:a16="http://schemas.microsoft.com/office/drawing/2014/main" id="{35F86A2B-9CF0-4F60-B74A-DB9DF7522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F569F-984F-46DE-A9EC-F23A9832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Trains: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77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lvl="0"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/>
              <a:t>Carillon C-308 Polymer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(</a:t>
            </a:r>
            <a:r>
              <a:rPr lang="en-US" sz="2400" dirty="0" err="1"/>
              <a:t>PolyDADMAC</a:t>
            </a:r>
            <a:r>
              <a:rPr lang="en-US" sz="2400" dirty="0"/>
              <a:t>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Low molecular weight, homopolymer of </a:t>
            </a:r>
            <a:r>
              <a:rPr lang="en-US" sz="2400" dirty="0" err="1"/>
              <a:t>diallyldimethylammonium</a:t>
            </a:r>
            <a:r>
              <a:rPr lang="en-US" sz="2400" dirty="0"/>
              <a:t> chloride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% Active 19-21%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SG = 1.03 – 1.05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22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AC4744A8-DFA6-4A4D-A9D6-698538809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118720"/>
            <a:ext cx="1082589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567255"/>
              </p:ext>
            </p:extLst>
          </p:nvPr>
        </p:nvGraphicFramePr>
        <p:xfrm>
          <a:off x="150829" y="1402715"/>
          <a:ext cx="1196261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36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050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27183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Water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Temp.</a:t>
                      </a:r>
                    </a:p>
                    <a:p>
                      <a:pPr algn="ctr"/>
                      <a:r>
                        <a:rPr lang="en-US" sz="2400" baseline="30000" dirty="0" err="1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856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118720"/>
            <a:ext cx="1082589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9-16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610463"/>
              </p:ext>
            </p:extLst>
          </p:nvPr>
        </p:nvGraphicFramePr>
        <p:xfrm>
          <a:off x="150829" y="1402715"/>
          <a:ext cx="1196261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91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7286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5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27183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Temp.</a:t>
                      </a:r>
                    </a:p>
                    <a:p>
                      <a:pPr algn="ctr"/>
                      <a:r>
                        <a:rPr lang="en-US" sz="24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289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4235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2583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674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0036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1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2293</Words>
  <Application>Microsoft Office PowerPoint</Application>
  <PresentationFormat>Widescreen</PresentationFormat>
  <Paragraphs>599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Surfwood MWC CA2300590 Mendocino County Jar Test</vt:lpstr>
      <vt:lpstr>Source Water: Jack Peter’s Creek Roughing Filter followed by Multi-Media Filtration</vt:lpstr>
      <vt:lpstr>Treatment Trains: Roughing Filter followed by Multi-Media Filtration</vt:lpstr>
      <vt:lpstr>UVT/UVA</vt:lpstr>
      <vt:lpstr>Coagulant Used for Jar Testing</vt:lpstr>
      <vt:lpstr>Laboratory Charge Analyzer</vt:lpstr>
      <vt:lpstr>Coagulant Information</vt:lpstr>
      <vt:lpstr>Surfwood MWC: Jar Test 1-8 Results</vt:lpstr>
      <vt:lpstr>Surfwood MWC: Jar Test 9-16 Results Flash Mix 60 sec (200 RPM)</vt:lpstr>
      <vt:lpstr>Surfwood MWC: Jar Test 17-24 Results Flash Mix 60 sec (200 RPM)</vt:lpstr>
      <vt:lpstr>Surfwood MWC: Jar Test 25-27 Results Flash Mix 60 sec (200 RPM)</vt:lpstr>
      <vt:lpstr>Jars 1-4 Test Flash Mix 60 Sec (200 RPM) Floc Mix 5 min (30 RPM) Water Temperature 21oC  Applied Coagulant 9800</vt:lpstr>
      <vt:lpstr>Jars 1-4: After 5 min of settling, 25 mL is syringed for filterability and %UVT/UVA. </vt:lpstr>
      <vt:lpstr>Jars 5-8 Test Flash Mix 60 Sec (200 RPM) Floc Mix 5 min (30 RPM) Water Temperature 21oC  Applied Coagulant 9800</vt:lpstr>
      <vt:lpstr>Jars 5-8: After 5 min of settling, 25 mL is syringed for filterability and %UVT/UVA. </vt:lpstr>
      <vt:lpstr>Jars 9-12 Test Flash Mix 60 Sec (200 RPM) Floc Mix 5 min (30 RPM) Water Temperature 21oC  Applied Coagulants 9800/9890</vt:lpstr>
      <vt:lpstr>Jars 9-12: After 5 min of settling, 25 mL is syringed for filterability and %UVT/UVA. </vt:lpstr>
      <vt:lpstr>Jars 13-16 Test Flash Mix 60 Sec (200 RPM) Floc Mix 5 min (30 RPM) Water Temperature 21oC  Applied Coagulants 9800/9890/Clarifloc</vt:lpstr>
      <vt:lpstr>Jars 13-16: After 5 min of settling, 25 mL is syringed for filterability and %UVT/UVA. </vt:lpstr>
      <vt:lpstr>Jars 17-20 Test Flash Mix 60 Sec (200 RPM) Floc Mix 5 min (30 RPM) Water Temperature 21oC  Applied Coagulants 9800/Clarifloc</vt:lpstr>
      <vt:lpstr>Jars 17-20: After 5 min of settling, 25 mL is syringed for filterability and %UVT/UVA. </vt:lpstr>
      <vt:lpstr>Jars 21-24 Test Flash Mix 60 Sec (200 RPM) Floc Mix 5 min (30 RPM) Water Temperature 21oC  Applied Coagulants 9800/9890/Clarifloc</vt:lpstr>
      <vt:lpstr>Jars 21-24: After 5 min of settling, 25 mL is syringed for filterability and %UVT/UVA. </vt:lpstr>
      <vt:lpstr>Jars 25-27 Test Flash Mix 60 Sec (200 RPM) Floc Mix 5 min (30 RPM) Water Temperature 13oC   Applied Coagulants 9800/9890</vt:lpstr>
      <vt:lpstr>Jars 25-27: After 5 min of settling,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MWC CA2300590 Mendocino County Jar Test</dc:title>
  <dc:creator>Guy Schott</dc:creator>
  <cp:lastModifiedBy>Guy Schott</cp:lastModifiedBy>
  <cp:revision>3</cp:revision>
  <dcterms:created xsi:type="dcterms:W3CDTF">2020-05-07T02:15:20Z</dcterms:created>
  <dcterms:modified xsi:type="dcterms:W3CDTF">2020-05-12T03:49:29Z</dcterms:modified>
</cp:coreProperties>
</file>