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737" r:id="rId2"/>
    <p:sldId id="1258" r:id="rId3"/>
    <p:sldId id="1249" r:id="rId4"/>
    <p:sldId id="1188" r:id="rId5"/>
    <p:sldId id="1153" r:id="rId6"/>
    <p:sldId id="1126" r:id="rId7"/>
    <p:sldId id="1179" r:id="rId8"/>
    <p:sldId id="1127" r:id="rId9"/>
    <p:sldId id="1267" r:id="rId10"/>
    <p:sldId id="813" r:id="rId11"/>
    <p:sldId id="1256" r:id="rId12"/>
    <p:sldId id="1257" r:id="rId13"/>
    <p:sldId id="1259" r:id="rId14"/>
    <p:sldId id="1104" r:id="rId15"/>
    <p:sldId id="1190" r:id="rId16"/>
    <p:sldId id="1189" r:id="rId17"/>
    <p:sldId id="1193" r:id="rId18"/>
    <p:sldId id="1203" r:id="rId19"/>
    <p:sldId id="1196" r:id="rId20"/>
    <p:sldId id="1204" r:id="rId21"/>
    <p:sldId id="1205" r:id="rId22"/>
    <p:sldId id="1208" r:id="rId23"/>
    <p:sldId id="1209" r:id="rId24"/>
    <p:sldId id="1260" r:id="rId25"/>
    <p:sldId id="1261" r:id="rId26"/>
    <p:sldId id="1262" r:id="rId27"/>
    <p:sldId id="1263" r:id="rId28"/>
    <p:sldId id="1264" r:id="rId29"/>
    <p:sldId id="1265" r:id="rId30"/>
    <p:sldId id="1168" r:id="rId31"/>
    <p:sldId id="1169" r:id="rId32"/>
    <p:sldId id="1129" r:id="rId33"/>
    <p:sldId id="1148" r:id="rId34"/>
    <p:sldId id="1170" r:id="rId35"/>
    <p:sldId id="1171" r:id="rId36"/>
  </p:sldIdLst>
  <p:sldSz cx="12192000" cy="6858000"/>
  <p:notesSz cx="7010400" cy="92964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67" autoAdjust="0"/>
  </p:normalViewPr>
  <p:slideViewPr>
    <p:cSldViewPr snapToGrid="0">
      <p:cViewPr varScale="1">
        <p:scale>
          <a:sx n="76" d="100"/>
          <a:sy n="76" d="100"/>
        </p:scale>
        <p:origin x="917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1EFBF0F-E7FD-484D-BBA2-910229994995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3150F4-05B9-4F1A-A748-0CB3DFC0A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00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3150F4-05B9-4F1A-A748-0CB3DFC0AE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8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9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33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66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14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7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164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6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FF843-9FE6-4ADA-8A19-21F1FE062163}" type="datetimeFigureOut">
              <a:rPr lang="en-US" smtClean="0"/>
              <a:t>8/17/2020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81B46-1CCE-44ED-AD16-5A72FFDAC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00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igmaaldrich.com/united-states.html" TargetMode="Externa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Guy.Schott@waterboards.ca.gov" TargetMode="External"/><Relationship Id="rId2" Type="http://schemas.openxmlformats.org/officeDocument/2006/relationships/hyperlink" Target="https://www.waterboards.ca.gov/drinking_water/programs/districts/mendocino_district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36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mage of four 1-liter jar during flocculation process.">
            <a:extLst>
              <a:ext uri="{FF2B5EF4-FFF2-40B4-BE49-F238E27FC236}">
                <a16:creationId xmlns:a16="http://schemas.microsoft.com/office/drawing/2014/main" id="{29C6F88F-9BD0-4CE5-96AF-FF61BAF98D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</p:spPr>
      </p:pic>
      <p:sp useBgFill="1">
        <p:nvSpPr>
          <p:cNvPr id="47" name="Freeform: Shape 38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8" name="Freeform: Shape 40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North Gualala Water Company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CA2300007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Mendocino County</a:t>
            </a:r>
            <a:b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70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981" y="4872922"/>
            <a:ext cx="3933306" cy="1208141"/>
          </a:xfrm>
        </p:spPr>
        <p:txBody>
          <a:bodyPr>
            <a:normAutofit/>
          </a:bodyPr>
          <a:lstStyle/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by Guy Schott, P.E.</a:t>
            </a:r>
          </a:p>
          <a:p>
            <a:pPr algn="l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July 9, 2020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8820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113920"/>
            <a:ext cx="11142689" cy="1325563"/>
          </a:xfrm>
        </p:spPr>
        <p:txBody>
          <a:bodyPr>
            <a:normAutofit/>
          </a:bodyPr>
          <a:lstStyle/>
          <a:p>
            <a:r>
              <a:rPr lang="en-US" dirty="0"/>
              <a:t>North Gualala WC: Jar Test 1-8 Results</a:t>
            </a:r>
            <a:br>
              <a:rPr lang="en-US" dirty="0"/>
            </a:br>
            <a:r>
              <a:rPr lang="en-US" dirty="0"/>
              <a:t>Big Gulch/Robinson Gulch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043109"/>
              </p:ext>
            </p:extLst>
          </p:nvPr>
        </p:nvGraphicFramePr>
        <p:xfrm>
          <a:off x="211015" y="1409531"/>
          <a:ext cx="11847007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26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316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804463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06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3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04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6977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97752">
                  <a:extLst>
                    <a:ext uri="{9D8B030D-6E8A-4147-A177-3AD203B41FA5}">
                      <a16:colId xmlns:a16="http://schemas.microsoft.com/office/drawing/2014/main" val="2485802559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12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8" y="113920"/>
            <a:ext cx="11867104" cy="1325563"/>
          </a:xfrm>
        </p:spPr>
        <p:txBody>
          <a:bodyPr>
            <a:normAutofit/>
          </a:bodyPr>
          <a:lstStyle/>
          <a:p>
            <a:r>
              <a:rPr lang="en-US" dirty="0"/>
              <a:t>North Gualala WC: Jar Test 9-16 Results</a:t>
            </a:r>
            <a:br>
              <a:rPr lang="en-US" dirty="0"/>
            </a:br>
            <a:r>
              <a:rPr lang="en-US" dirty="0"/>
              <a:t>Flash Mix 30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914635"/>
              </p:ext>
            </p:extLst>
          </p:nvPr>
        </p:nvGraphicFramePr>
        <p:xfrm>
          <a:off x="80388" y="1409531"/>
          <a:ext cx="11867104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800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869281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53282">
                  <a:extLst>
                    <a:ext uri="{9D8B030D-6E8A-4147-A177-3AD203B41FA5}">
                      <a16:colId xmlns:a16="http://schemas.microsoft.com/office/drawing/2014/main" val="1975083082"/>
                    </a:ext>
                  </a:extLst>
                </a:gridCol>
                <a:gridCol w="13532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993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21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587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J16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21880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833" y="113920"/>
            <a:ext cx="11249871" cy="1325563"/>
          </a:xfrm>
        </p:spPr>
        <p:txBody>
          <a:bodyPr>
            <a:normAutofit/>
          </a:bodyPr>
          <a:lstStyle/>
          <a:p>
            <a:r>
              <a:rPr lang="en-US" dirty="0"/>
              <a:t>North Gualala WC: Jar Test 17-24 Results</a:t>
            </a:r>
            <a:br>
              <a:rPr lang="en-US" dirty="0"/>
            </a:br>
            <a:r>
              <a:rPr lang="en-US" dirty="0"/>
              <a:t>Big Gulch/Robinson Gulch Source Water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46798"/>
              </p:ext>
            </p:extLst>
          </p:nvPr>
        </p:nvGraphicFramePr>
        <p:xfrm>
          <a:off x="120580" y="1409531"/>
          <a:ext cx="11967587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613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604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822830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3196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2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50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5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15032">
                  <a:extLst>
                    <a:ext uri="{9D8B030D-6E8A-4147-A177-3AD203B41FA5}">
                      <a16:colId xmlns:a16="http://schemas.microsoft.com/office/drawing/2014/main" val="3298968517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Mix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Seconds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minutes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 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J19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J23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J24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822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86" y="113920"/>
            <a:ext cx="11273318" cy="1325563"/>
          </a:xfrm>
        </p:spPr>
        <p:txBody>
          <a:bodyPr>
            <a:normAutofit/>
          </a:bodyPr>
          <a:lstStyle/>
          <a:p>
            <a:r>
              <a:rPr lang="en-US" dirty="0"/>
              <a:t>North Gualala WC: Jar Test 24-32 Results</a:t>
            </a:r>
            <a:br>
              <a:rPr lang="en-US" dirty="0"/>
            </a:br>
            <a:r>
              <a:rPr lang="en-US" dirty="0"/>
              <a:t>Flash Mix 200 RPM (30 sec)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E713EEAE-8A57-4C97-BAAD-C1B22868CA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836016"/>
              </p:ext>
            </p:extLst>
          </p:nvPr>
        </p:nvGraphicFramePr>
        <p:xfrm>
          <a:off x="80386" y="1409531"/>
          <a:ext cx="12037926" cy="52090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4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522">
                  <a:extLst>
                    <a:ext uri="{9D8B030D-6E8A-4147-A177-3AD203B41FA5}">
                      <a16:colId xmlns:a16="http://schemas.microsoft.com/office/drawing/2014/main" val="2699518883"/>
                    </a:ext>
                  </a:extLst>
                </a:gridCol>
                <a:gridCol w="1213195">
                  <a:extLst>
                    <a:ext uri="{9D8B030D-6E8A-4147-A177-3AD203B41FA5}">
                      <a16:colId xmlns:a16="http://schemas.microsoft.com/office/drawing/2014/main" val="3508555336"/>
                    </a:ext>
                  </a:extLst>
                </a:gridCol>
                <a:gridCol w="1045029">
                  <a:extLst>
                    <a:ext uri="{9D8B030D-6E8A-4147-A177-3AD203B41FA5}">
                      <a16:colId xmlns:a16="http://schemas.microsoft.com/office/drawing/2014/main" val="1975083082"/>
                    </a:ext>
                  </a:extLst>
                </a:gridCol>
                <a:gridCol w="11857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528">
                  <a:extLst>
                    <a:ext uri="{9D8B030D-6E8A-4147-A177-3AD203B41FA5}">
                      <a16:colId xmlns:a16="http://schemas.microsoft.com/office/drawing/2014/main" val="3582369802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68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06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9475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Jar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RPM 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Floc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NaOCl</a:t>
                      </a:r>
                      <a:endParaRPr lang="en-US" sz="24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9810</a:t>
                      </a:r>
                      <a:endParaRPr lang="en-US" sz="2400" baseline="-25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 </a:t>
                      </a:r>
                      <a:r>
                        <a:rPr lang="en-US" sz="2400" baseline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Coag</a:t>
                      </a:r>
                      <a:r>
                        <a:rPr lang="en-US" sz="24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mg/L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NTU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%UVT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Filtrate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UVA/cm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%UVA</a:t>
                      </a:r>
                    </a:p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Reduction</a:t>
                      </a:r>
                    </a:p>
                  </a:txBody>
                  <a:tcPr marL="91107" marR="91107" marT="45554" marB="4555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J25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J26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J27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J28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98.3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J29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97.9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0.008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3717540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J30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2560448334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J31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0.07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3649839830"/>
                  </a:ext>
                </a:extLst>
              </a:tr>
              <a:tr h="4008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J32</a:t>
                      </a:r>
                    </a:p>
                  </a:txBody>
                  <a:tcPr marL="91107" marR="91107" marT="45554" marB="45554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97.6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0.010</a:t>
                      </a:r>
                    </a:p>
                  </a:txBody>
                  <a:tcPr marL="5562" marR="5562" marT="5562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5562" marR="5562" marT="5562" marB="0" anchor="ctr"/>
                </a:tc>
                <a:extLst>
                  <a:ext uri="{0D108BD9-81ED-4DB2-BD59-A6C34878D82A}">
                    <a16:rowId xmlns:a16="http://schemas.microsoft.com/office/drawing/2014/main" val="62055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62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1-4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6659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1778F-F7AF-4AAC-92C5-222AA12CF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1-4: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44B5140F-20A1-45D8-86AA-C6E34EC92B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890AD2-D13C-4035-AD1C-1B15421B8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8878" y="648549"/>
            <a:ext cx="169713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0A51E5-D549-4D10-939E-CB326D5AB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95057" y="648549"/>
            <a:ext cx="169713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0.020/cm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0%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EF09B7-FDE8-4627-B413-A4F9A2D27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59804" y="648549"/>
            <a:ext cx="1697131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54E00F-A243-4BFC-A01A-29E9CB6864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45355" y="650953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95.8%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10%</a:t>
            </a:r>
          </a:p>
        </p:txBody>
      </p:sp>
    </p:spTree>
    <p:extLst>
      <p:ext uri="{BB962C8B-B14F-4D97-AF65-F5344CB8AC3E}">
        <p14:creationId xmlns:p14="http://schemas.microsoft.com/office/powerpoint/2010/main" val="1675113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5-8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01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94A0B-BC7D-449F-B894-12D071AD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5-8: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BC3412B3-C0E7-4C62-AC39-4DE4BF7A6B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E7F9DB-B370-476F-B0E3-EF6948F38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9070" y="648549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58A50A-B64E-407F-9657-F11BC4D070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34767" y="648549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0.015/cm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703CB7-45BC-4273-A717-6A2CE539F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1240" y="648548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C0CBC-0993-4B5F-9213-FE1F2F68F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34100" y="648547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0.13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25%</a:t>
            </a:r>
          </a:p>
        </p:txBody>
      </p:sp>
    </p:spTree>
    <p:extLst>
      <p:ext uri="{BB962C8B-B14F-4D97-AF65-F5344CB8AC3E}">
        <p14:creationId xmlns:p14="http://schemas.microsoft.com/office/powerpoint/2010/main" val="2453276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9-12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879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AC5BD-7308-44B2-8009-638264FD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9-12: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7ADA0365-CF94-4FE3-AE6D-6C9FA94C0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0BAD5-C97B-4E0D-89B5-BC348B083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410956" y="507981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D3C80D-1D39-49C6-8428-1FC46528C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65881" y="510494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0.15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97.4%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674264-9A55-4137-A6F5-E9B9C3E2FF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64227" y="510494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E5189-1B12-40C1-8384-DC616722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78958" y="510494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45%</a:t>
            </a:r>
          </a:p>
        </p:txBody>
      </p:sp>
    </p:spTree>
    <p:extLst>
      <p:ext uri="{BB962C8B-B14F-4D97-AF65-F5344CB8AC3E}">
        <p14:creationId xmlns:p14="http://schemas.microsoft.com/office/powerpoint/2010/main" val="2150574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8A4CC-53BB-4628-B473-B1CDBF48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Source Water Intakes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B1AB98-EB5F-4BC8-B19D-26C594062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Big Gulch and Intake</a:t>
            </a:r>
          </a:p>
        </p:txBody>
      </p:sp>
      <p:pic>
        <p:nvPicPr>
          <p:cNvPr id="8" name="Content Placeholder 7" descr="Image of Big Gulch and Intake">
            <a:extLst>
              <a:ext uri="{FF2B5EF4-FFF2-40B4-BE49-F238E27FC236}">
                <a16:creationId xmlns:a16="http://schemas.microsoft.com/office/drawing/2014/main" id="{C9F2FC6C-9162-472F-80BC-7B2CF44ED9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289" y="2505075"/>
            <a:ext cx="4912784" cy="368458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DC5B6D-D680-47FF-B942-01CAAF0596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Robinson Gulch and Intake</a:t>
            </a:r>
          </a:p>
        </p:txBody>
      </p:sp>
      <p:pic>
        <p:nvPicPr>
          <p:cNvPr id="10" name="Content Placeholder 9" descr="Image of Robinson Gulch and Intake.">
            <a:extLst>
              <a:ext uri="{FF2B5EF4-FFF2-40B4-BE49-F238E27FC236}">
                <a16:creationId xmlns:a16="http://schemas.microsoft.com/office/drawing/2014/main" id="{4CE4E4FD-CE2F-451B-B064-92601CC66B3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7402" y="2505075"/>
            <a:ext cx="4912784" cy="3684588"/>
          </a:xfrm>
        </p:spPr>
      </p:pic>
    </p:spTree>
    <p:extLst>
      <p:ext uri="{BB962C8B-B14F-4D97-AF65-F5344CB8AC3E}">
        <p14:creationId xmlns:p14="http://schemas.microsoft.com/office/powerpoint/2010/main" val="1011281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13-16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2875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Jars 13-16:  End of 5-minute flocculation (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80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AF4686EC-EA1B-439F-8946-F5CA1AE7F8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6D38A7-46AE-450D-8F50-D3B6A993B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9845" y="507981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0.013/cm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35%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9C4AB4-9EF4-4A58-88D7-CDD8CE7FA4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96024" y="507981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0.20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D1E3E-2119-4FF8-8FFD-465382CAFF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11721" y="501649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F6CED9-3FAA-471A-8B88-5EF6986C23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158047" y="501648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8.0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0.24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40%</a:t>
            </a:r>
          </a:p>
        </p:txBody>
      </p:sp>
    </p:spTree>
    <p:extLst>
      <p:ext uri="{BB962C8B-B14F-4D97-AF65-F5344CB8AC3E}">
        <p14:creationId xmlns:p14="http://schemas.microsoft.com/office/powerpoint/2010/main" val="202474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17-20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158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Jars 17-20:  End of 5-minute flocculation (</a:t>
            </a: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80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E2367262-A573-4B8F-8934-DAB61BFDC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1EB622-2CB7-4D65-AD2B-1F297BB5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50902" y="734663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E5E71E-DBDC-4A32-86DD-AEE98A591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54876" y="734663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97.2%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0.012/cm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40%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979ED8-9EED-473B-89C9-6D7E9CF47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01201" y="734663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97.5%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0.011/cm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45%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AE367BD-40EC-4C9A-A642-C3A277E74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702899" y="734663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55%</a:t>
            </a:r>
          </a:p>
        </p:txBody>
      </p:sp>
    </p:spTree>
    <p:extLst>
      <p:ext uri="{BB962C8B-B14F-4D97-AF65-F5344CB8AC3E}">
        <p14:creationId xmlns:p14="http://schemas.microsoft.com/office/powerpoint/2010/main" val="14161244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21-24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28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21-24: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DCE27B8-F201-42DC-8AF4-BCD8E83C91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816BE9-1B27-4760-9602-84BBE1D1A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8200" y="614083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96.6%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0.014/cm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30%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7AC5F-30D8-4E6F-AACD-602852ED64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794088" y="614083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1AFE1-F840-4520-A791-C4827ED5F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47013" y="612166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45836-CE5F-4751-A227-BAA60633F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600130" y="612166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mg/L Adv 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97.7%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50%</a:t>
            </a:r>
          </a:p>
        </p:txBody>
      </p:sp>
    </p:spTree>
    <p:extLst>
      <p:ext uri="{BB962C8B-B14F-4D97-AF65-F5344CB8AC3E}">
        <p14:creationId xmlns:p14="http://schemas.microsoft.com/office/powerpoint/2010/main" val="40879999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25-28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02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25-28: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5" name="Picture 4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01389F97-C648-4E60-A4BD-54A9BC3786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5395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7EA99A-472D-4CA6-AD71-57C6568DC3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9844" y="624131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0.12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97.8%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40F637B-A2E5-43E9-B6CD-48499043DB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93866" y="624131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0.009/cm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364AE5-5DB8-4659-89E1-CD38397E96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011089" y="624130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03614-B75E-42AB-B0C7-9019177A72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896641" y="624129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0.08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98.3%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0.007/cm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65%</a:t>
            </a:r>
          </a:p>
        </p:txBody>
      </p:sp>
    </p:spTree>
    <p:extLst>
      <p:ext uri="{BB962C8B-B14F-4D97-AF65-F5344CB8AC3E}">
        <p14:creationId xmlns:p14="http://schemas.microsoft.com/office/powerpoint/2010/main" val="24402015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FA19-77CB-40B4-911B-9E132757E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67286"/>
            <a:ext cx="9144000" cy="6105379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Jars 29-32 Test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Flash Mix 30 Sec (200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Floc Mix 5 min (30 RPM)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w/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u="sng" dirty="0">
                <a:latin typeface="Arial" panose="020B0604020202020204" pitchFamily="34" charset="0"/>
                <a:cs typeface="Arial" panose="020B0604020202020204" pitchFamily="34" charset="0"/>
              </a:rPr>
              <a:t>Applied Coagulants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9810/Adv Coagulant</a:t>
            </a:r>
            <a:b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194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D867-B367-485F-ADD0-2095F5EFB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34025"/>
            <a:ext cx="10515600" cy="822326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Jars 29-32:  End of 5-minute flocculation (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30 RPM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 duration. </a:t>
            </a:r>
            <a:endParaRPr lang="en-US" sz="2400" dirty="0"/>
          </a:p>
        </p:txBody>
      </p:sp>
      <p:pic>
        <p:nvPicPr>
          <p:cNvPr id="4" name="Picture 3" descr="An image containing four 1-liter jars at the end of 5-minute flocculation (30 RPM) duration. ">
            <a:extLst>
              <a:ext uri="{FF2B5EF4-FFF2-40B4-BE49-F238E27FC236}">
                <a16:creationId xmlns:a16="http://schemas.microsoft.com/office/drawing/2014/main" id="{2C4A6466-8244-42AA-BDAA-AC7A44DDF2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0425"/>
            <a:ext cx="12191980" cy="53959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BDAAC03-BCA2-4C63-8DFD-64CD2AE6F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62947" y="393018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0.11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97.9%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0.008/cm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60%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23E8E-3DB4-4A29-8BC9-5AD8BB23F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038449" y="192052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mg/L 9810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0.09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0D076C-994D-4488-B029-A331D963D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908360" y="182003"/>
            <a:ext cx="1796517" cy="1384995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 mg/L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0.06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2992AB-7E64-4285-B666-A936654E5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77530" y="393017"/>
            <a:ext cx="1796517" cy="1169551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 mg/L Adv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Coag</a:t>
            </a:r>
            <a:endParaRPr lang="en-US" sz="1400" baseline="-25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Filtrate 0.07 NTU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UVT: 97.6%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UVA: 0.010/cm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UVA Reduction 50%</a:t>
            </a:r>
          </a:p>
        </p:txBody>
      </p:sp>
    </p:spTree>
    <p:extLst>
      <p:ext uri="{BB962C8B-B14F-4D97-AF65-F5344CB8AC3E}">
        <p14:creationId xmlns:p14="http://schemas.microsoft.com/office/powerpoint/2010/main" val="838514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4A874-62CA-43D1-B653-57919785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Treatment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6A983-F240-4B35-9CFC-5BFECC95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Pre-Treatment: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NaOCl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Vertical pressure roughing filter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Waterboy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Filtration (tube settler/sedimentation/multi-media filtration)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Chlorine disinfection</a:t>
            </a:r>
          </a:p>
        </p:txBody>
      </p:sp>
    </p:spTree>
    <p:extLst>
      <p:ext uri="{BB962C8B-B14F-4D97-AF65-F5344CB8AC3E}">
        <p14:creationId xmlns:p14="http://schemas.microsoft.com/office/powerpoint/2010/main" val="37132934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BCBF-DE54-4B13-B7FD-6F0A91E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77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Jar Testing for 1-Liter Jars: </a:t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Procedures for Most Treatment Plants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3522FC9-9B5B-42E9-AFBC-560C03AAA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184" y="1380339"/>
            <a:ext cx="11576304" cy="542288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Fill jars with source water prior to coagulant injection and set paddle speed at 30 rpm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Add chemicals (i.e., NaOCl, primary coagulant, coagulant aid) to each jar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Flash mix for 15-30 seconds (200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 mix for 5 minutes (20-30 rpm)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Settled for 5 minutes.   Syringe 25 mL from each jar taken 1-inch below surface (25 mL/12 sec rate).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Filtered through 1.2 um isopore membrane into cuvette drip rate, 15 mL/(50-90 sec)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filtrate turbidity, chlorine residual and %UVT/UVA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settled water turbidity after 25 minutes of total setting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Record all data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093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66337-CE30-4E8B-A13C-E7CB0808D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444" y="322091"/>
            <a:ext cx="5006336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Jar Test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Filterability Test Equipment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A29E-0321-4002-88D1-8B5CC77C3E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5176" y="1518082"/>
            <a:ext cx="6775704" cy="5220069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Turbidity Instrument</a:t>
            </a:r>
          </a:p>
          <a:p>
            <a:pPr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w/Luer-Lock Tip, 30 cc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(part#: 2225800, by Hach)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Swinnex Filter Holder, 25 mm                                   (part#: SX0002500)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Isopore Membrane Filter, 1.2 um absolute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pore size, </a:t>
            </a:r>
          </a:p>
          <a:p>
            <a:pPr>
              <a:spcBef>
                <a:spcPts val="0"/>
              </a:spcBef>
            </a:pP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Φ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25 mm , thickness: 24 um,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hydrophilic polycarbonate membrane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(part #: RTTP02500)</a:t>
            </a:r>
          </a:p>
          <a:p>
            <a:pPr indent="-2286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Sigma-Aldrich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laboratory supplies  http://www.sigmaaldrich.com/united-states.html</a:t>
            </a:r>
          </a:p>
        </p:txBody>
      </p:sp>
      <p:pic>
        <p:nvPicPr>
          <p:cNvPr id="8" name="Picture Placeholder 7" descr="An image of filter test equipment: Turbidity meter, syringes, filter holders, 1.2 micron filters and cuvettes.">
            <a:extLst>
              <a:ext uri="{FF2B5EF4-FFF2-40B4-BE49-F238E27FC236}">
                <a16:creationId xmlns:a16="http://schemas.microsoft.com/office/drawing/2014/main" id="{DEF1E14A-41AE-44B3-AAC8-FE2F080A76F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846" y="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013318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1C8F8-1390-43E2-A290-93BB11945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152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Isopore Membrane Information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2369561-20DE-49D7-BDA9-84D7F50719B6}"/>
              </a:ext>
            </a:extLst>
          </p:cNvPr>
          <p:cNvGraphicFramePr>
            <a:graphicFrameLocks noGrp="1"/>
          </p:cNvGraphicFramePr>
          <p:nvPr/>
        </p:nvGraphicFramePr>
        <p:xfrm>
          <a:off x="261255" y="1096030"/>
          <a:ext cx="11501657" cy="5229931"/>
        </p:xfrm>
        <a:graphic>
          <a:graphicData uri="http://schemas.openxmlformats.org/drawingml/2006/table">
            <a:tbl>
              <a:tblPr firstRow="1" firstCol="1"/>
              <a:tblGrid>
                <a:gridCol w="3027672">
                  <a:extLst>
                    <a:ext uri="{9D8B030D-6E8A-4147-A177-3AD203B41FA5}">
                      <a16:colId xmlns:a16="http://schemas.microsoft.com/office/drawing/2014/main" val="195345807"/>
                    </a:ext>
                  </a:extLst>
                </a:gridCol>
                <a:gridCol w="8473985">
                  <a:extLst>
                    <a:ext uri="{9D8B030D-6E8A-4147-A177-3AD203B41FA5}">
                      <a16:colId xmlns:a16="http://schemas.microsoft.com/office/drawing/2014/main" val="17063581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Categories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77454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trade name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7104343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color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White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80898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chemistry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 (PC)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12568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flow rate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24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Avg. 175 mL/min x cm² (typical results @ 10 psi)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8229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Isopore</a:t>
                      </a:r>
                      <a:r>
                        <a:rPr lang="en-US" sz="2400" b="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lang="en-US" sz="24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178807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wettability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Hydrophilic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6319466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porosity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14.7%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84501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pore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492635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bubble point at 23 °C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 bar, air with water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334925"/>
                  </a:ext>
                </a:extLst>
              </a:tr>
              <a:tr h="183206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thickness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µm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059731"/>
                  </a:ext>
                </a:extLst>
              </a:tr>
              <a:tr h="326584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filter diameter (ø)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mm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69656"/>
                  </a:ext>
                </a:extLst>
              </a:tr>
              <a:tr h="469963">
                <a:tc>
                  <a:txBody>
                    <a:bodyPr/>
                    <a:lstStyle/>
                    <a:p>
                      <a:pPr fontAlgn="t"/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size  </a:t>
                      </a:r>
                    </a:p>
                  </a:txBody>
                  <a:tcPr marL="0" marR="0" marT="15452" marB="15452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polycarbonate, Hydrophilic, 1.2 µm, 25 mm, white, plain, 100</a:t>
                      </a:r>
                    </a:p>
                  </a:txBody>
                  <a:tcPr marL="0" marR="0" marT="15452" marB="15452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EEEE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976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21939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E647-4A58-4BAE-8548-F3EAA2C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Background Information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DD3603-38B2-4A01-98BE-096FF2EA34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a polycarbonate, track-etched screen filter recommended for all analyses in which the sample is viewed on the surface of the membrane.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Isopore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membrane is composed of polycarbonate film, which has a smooth, glass-like surface for clearer sample observation. The unique manufacturing process of the membrane ensures a precise pore diameter and a consistent pore size for accurate separation of samples by size. Matched-weight filters are not usually required because of low, constant tar and ash weights.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Features &amp; Benefits: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Membrane structure retains particles on the surface, simplifying counting and analysis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9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3D378-CAD4-4781-A006-152F0BB17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11" y="398551"/>
            <a:ext cx="6387102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 Test - Filterability Test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01E7B4C7-15EB-4745-95A5-7295CF70A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5542" y="1580225"/>
            <a:ext cx="6382657" cy="4473441"/>
          </a:xfr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Syringe ~ 25 mL from jar (after 5-minutes of settling)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Filter-to-waste 3-5 mL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Filter directly into clean cuvette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Measure turbidity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Take several readings before recording final NTU results.  Micro bubbles can adhere to glass causing false NTU readings.  To remove bubbles, tilt cuvette up to 90 degrees.</a:t>
            </a:r>
          </a:p>
        </p:txBody>
      </p:sp>
      <p:pic>
        <p:nvPicPr>
          <p:cNvPr id="4" name="Picture 3" descr="An image containing a person holding a syringe pushing coagulated water through a 1.2 micro filter into a cuvette.">
            <a:extLst>
              <a:ext uri="{FF2B5EF4-FFF2-40B4-BE49-F238E27FC236}">
                <a16:creationId xmlns:a16="http://schemas.microsoft.com/office/drawing/2014/main" id="{E0400678-E3AF-4C5F-BD87-F98CF5CF3B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689829" y="10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7" name="Picture 6" descr="An image of a portable turbidity meter use to measure filtrate and settled water.">
            <a:extLst>
              <a:ext uri="{FF2B5EF4-FFF2-40B4-BE49-F238E27FC236}">
                <a16:creationId xmlns:a16="http://schemas.microsoft.com/office/drawing/2014/main" id="{9343EF75-1F0E-46DB-9F32-8D9EF137DD91}"/>
              </a:ext>
            </a:extLst>
          </p:cNvPr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5273550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FD94C-25DF-4A9E-B027-4B4354AAC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140" y="581844"/>
            <a:ext cx="7474172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F070F-3363-4A14-8E35-B98F9295177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549" y="2278173"/>
            <a:ext cx="11720264" cy="4229159"/>
          </a:xfrm>
        </p:spPr>
        <p:txBody>
          <a:bodyPr anchor="ctr"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Guy Schott, P.E.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State Water Resources Control Board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Division of Drinking Water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Santa Rosa, CA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Go to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Stock Solution/Dose calculations/Jar Test Results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for tools to download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www.waterboards.ca.gov/drinking_water/programs/districts/mendocino_district.html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Guy Schott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- Guy.Schott@waterboards.ca.gov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Office Number: 707-576-2732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88BE429-89F0-4210-8207-96F88759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279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ED8B5-6EDE-46CC-9EEA-49139CAB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Gualala Water Company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July 9, 2020</a:t>
            </a:r>
            <a:b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Water Characteristics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C0F48-7E80-491C-BA7F-1096A7ABFF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pH: 7.81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0.85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93.6%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0.028/cm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0.4 um Filtered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0.09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95.3%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0.020/cm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EF7C22-2985-4819-95EC-292D1FA5BF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Chemicals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Pre-NaOCl: 5 mg/L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Dose: 1 mg/L 9810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Plant Filtrate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Turbidity: 0.06 NTU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UVT: 98.1%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UVA: 0.008/cm</a:t>
            </a:r>
          </a:p>
          <a:p>
            <a:pPr marL="0" lvl="0" indent="0">
              <a:spcAft>
                <a:spcPts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UVA Reduction: 60%</a:t>
            </a:r>
          </a:p>
          <a:p>
            <a:pPr marL="0" lvl="0" indent="0">
              <a:spcAft>
                <a:spcPts val="0"/>
              </a:spcAft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60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A4401-D9F5-49E2-880D-0A5F79FFF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365125"/>
            <a:ext cx="745291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UVT/UVA, pathlength 10 mm</a:t>
            </a:r>
          </a:p>
        </p:txBody>
      </p:sp>
      <p:pic>
        <p:nvPicPr>
          <p:cNvPr id="4" name="Picture 3" descr="Real UVT Instrument that is used to measure UV transmittance and UV absorbance of a water sample.">
            <a:extLst>
              <a:ext uri="{FF2B5EF4-FFF2-40B4-BE49-F238E27FC236}">
                <a16:creationId xmlns:a16="http://schemas.microsoft.com/office/drawing/2014/main" id="{186678B4-9F0D-425B-B2DE-8AD265C81B2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480060" y="1567943"/>
            <a:ext cx="3425957" cy="3721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D7079-5DED-498B-817B-AA737403B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515" y="1567943"/>
            <a:ext cx="7161017" cy="4924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transmittance (UVT) is a measurement of the amount of ultraviolet light (commonly at 254 nm due to its germicidal effect) that passes through a water sample compared to the amount of light that passes through a pure water sample. The measurement is expressed as a percentage, % UVT.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%UVT = 10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(-UVA)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x 100%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 absorbance (UVA) is calculated as a relative measure of the amount of light absorbed by a water sample compared with the amount of light absorbed by a pure water sample.  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UVA = -log(%UVT/100)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3DB7-5FC8-4F7A-BF24-7C6F6B08E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889"/>
            <a:ext cx="10515600" cy="1033271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Applied Coagulants for Jar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459EF-07B8-4197-8C35-09F798EE04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81328"/>
            <a:ext cx="5097780" cy="449187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 Pac 9810 (NTU Technologies)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Aluminum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Chlorohydrate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5% Trade Secret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Water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1.25-1.34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ABD87-FC9F-45B0-AACC-BD914EC51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54318" y="1481328"/>
            <a:ext cx="5097780" cy="449187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Advanced Coagulant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12.55% Al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6.64% Al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66.4% Basicity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SG = 1.3</a:t>
            </a:r>
          </a:p>
        </p:txBody>
      </p:sp>
    </p:spTree>
    <p:extLst>
      <p:ext uri="{BB962C8B-B14F-4D97-AF65-F5344CB8AC3E}">
        <p14:creationId xmlns:p14="http://schemas.microsoft.com/office/powerpoint/2010/main" val="3598714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10-C5F3-452D-8DDE-5019759B5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231" y="66675"/>
            <a:ext cx="7040724" cy="66675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Laboratory Charge Analyzer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03604E-233B-4A38-9E07-B71044C9BF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2231" y="666751"/>
            <a:ext cx="6608190" cy="597914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LCA: Used to determine coagulant demand of a source water entering the treatment plant.</a:t>
            </a:r>
          </a:p>
          <a:p>
            <a:pPr indent="-2286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Source pH: 7.81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#1: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5.3 mg/L as product (0.01% stock)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#2: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9810:  7.13 mg/L as product (0.1% stock)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LCA #3: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Advance Coagulant:  &gt;60 mg/L as product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 adjusted to 7.5 w/acetic acid solution</a:t>
            </a:r>
          </a:p>
          <a:p>
            <a:pPr>
              <a:spcBef>
                <a:spcPct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aboratory Charged Analyzer (LCA) that measures negative charged particles.  Coagulant is injected until the charged particles are neutralized.  ">
            <a:extLst>
              <a:ext uri="{FF2B5EF4-FFF2-40B4-BE49-F238E27FC236}">
                <a16:creationId xmlns:a16="http://schemas.microsoft.com/office/drawing/2014/main" id="{CB1152D6-D797-4A07-9EDC-69CA603FD2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113507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42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889B-6ECE-40A2-8645-ED7792B37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Coagulant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2CC044-A346-4767-A2C4-8EF853C40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Unless stated otherwise, all coagulant doses are reported as Product (100% strength).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Preparation of coagulant stock solutions are generally 1.0 and/or 0.1 percent strength using 100 and/or 200 mL volumetric flasks.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100-1000 micro liters is used for stock solution preparation and coagulant aid jar test dosing.</a:t>
            </a:r>
          </a:p>
          <a:p>
            <a:pPr marL="0" indent="0"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Finnpipette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F2 variable volume pipette, capacity 0.5-5 mL is used for primary coagulant jar test dosing.</a:t>
            </a:r>
          </a:p>
        </p:txBody>
      </p:sp>
    </p:spTree>
    <p:extLst>
      <p:ext uri="{BB962C8B-B14F-4D97-AF65-F5344CB8AC3E}">
        <p14:creationId xmlns:p14="http://schemas.microsoft.com/office/powerpoint/2010/main" val="892357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E1351-4653-4383-8793-AFADDF59E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Filterability and %UVT/UVA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C820-405F-4928-B2A3-59F690E54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each set of jar testing, 25 mL was syringed at the end of the flocculation period.  Settleability was not tested as this facility has a roughing filter in front of the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Waterboy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treatment plant.</a:t>
            </a:r>
          </a:p>
        </p:txBody>
      </p:sp>
    </p:spTree>
    <p:extLst>
      <p:ext uri="{BB962C8B-B14F-4D97-AF65-F5344CB8AC3E}">
        <p14:creationId xmlns:p14="http://schemas.microsoft.com/office/powerpoint/2010/main" val="1064928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2560</Words>
  <Application>Microsoft Office PowerPoint</Application>
  <PresentationFormat>Widescreen</PresentationFormat>
  <Paragraphs>666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North Gualala Water Company CA2300007 Mendocino County Jar Test</vt:lpstr>
      <vt:lpstr>Source Water Intakes</vt:lpstr>
      <vt:lpstr>Treatment Processes</vt:lpstr>
      <vt:lpstr>North Gualala Water Company, July 9, 2020 Source Water Characteristics</vt:lpstr>
      <vt:lpstr>UVT/UVA, pathlength 10 mm</vt:lpstr>
      <vt:lpstr>Applied Coagulants for Jar Testing</vt:lpstr>
      <vt:lpstr>Laboratory Charge Analyzer</vt:lpstr>
      <vt:lpstr>Coagulant Information</vt:lpstr>
      <vt:lpstr>Filterability and %UVT/UVA Analysis</vt:lpstr>
      <vt:lpstr>North Gualala WC: Jar Test 1-8 Results Big Gulch/Robinson Gulch Source Water</vt:lpstr>
      <vt:lpstr>North Gualala WC: Jar Test 9-16 Results Flash Mix 30 RPM (30 sec)</vt:lpstr>
      <vt:lpstr>North Gualala WC: Jar Test 17-24 Results Big Gulch/Robinson Gulch Source Water</vt:lpstr>
      <vt:lpstr>North Gualala WC: Jar Test 24-32 Results Flash Mix 200 RPM (30 sec)</vt:lpstr>
      <vt:lpstr>Jars 1-4 Test Flash Mix 30 Sec (200 RPM) Floc Mix 5 min (30 RPM)  Applied Coagulant  9810 </vt:lpstr>
      <vt:lpstr>Jars 1-4:  End of 5-minute flocculation (30 RPM) duration. </vt:lpstr>
      <vt:lpstr>Jars 5-8 Test Flash Mix 30 Sec (200 RPM) Floc Mix 5 min (30 RPM)  Applied Coagulant  9810 </vt:lpstr>
      <vt:lpstr>Jars 5-8:  End of 5-minute flocculation (30 RPM) duration. </vt:lpstr>
      <vt:lpstr>Jars 9-12 Test Flash Mix 30 Sec (200 RPM) Floc Mix 5 min (30 RPM)  Applied Coagulant  9810 </vt:lpstr>
      <vt:lpstr>Jars 9-12:  End of 5-minute flocculation (30 RPM) duration. </vt:lpstr>
      <vt:lpstr>Jars 13-16 Test Flash Mix 30 Sec (200 RPM) Floc Mix 5 min (30 RPM) w/NaOCl Applied Coagulant  9810 </vt:lpstr>
      <vt:lpstr>Jars 13-16:  End of 5-minute flocculation (30 RPM) duration. </vt:lpstr>
      <vt:lpstr>Jars 17-20 Test Flash Mix 30 Sec (200 RPM) Floc Mix 5 min (30 RPM)  Applied Coagulant  Advanced Coagulant </vt:lpstr>
      <vt:lpstr>Jars 17-20:  End of 5-minute flocculation (30 RPM) duration. </vt:lpstr>
      <vt:lpstr>Jars 21-24 Test Flash Mix 30 Sec (200 RPM) Floc Mix 5 min (30 RPM)  Applied Coagulant  Advanced Coagulant </vt:lpstr>
      <vt:lpstr>Jars 21-24:  End of 5-minute flocculation (30 RPM) duration. </vt:lpstr>
      <vt:lpstr>Jars 25-28 Test Flash Mix 30 Sec (200 RPM) Floc Mix 5 min (30 RPM)  Applied Coagulant  9810 </vt:lpstr>
      <vt:lpstr>Jars 25-28:  End of 5-minute flocculation (30 RPM) duration. </vt:lpstr>
      <vt:lpstr>Jars 29-32 Test Flash Mix 30 Sec (200 RPM) Floc Mix 5 min (30 RPM) w/NaOCl Applied Coagulants  9810/Adv Coagulant </vt:lpstr>
      <vt:lpstr>Jars 29-32:  End of 5-minute flocculation (30 RPM) duration. </vt:lpstr>
      <vt:lpstr>Jar Testing for 1-Liter Jars:  Procedures for Most Treatment Plants</vt:lpstr>
      <vt:lpstr>Jar Test Filterability Test Equipment</vt:lpstr>
      <vt:lpstr>Isopore Membrane Information</vt:lpstr>
      <vt:lpstr>Isopore Membrane Background Information </vt:lpstr>
      <vt:lpstr>Jar Test - Filterability Test</vt:lpstr>
      <vt:lpstr>Contact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Gualala Water Company CA2300007 Mendocino County Jar Test</dc:title>
  <dc:creator>Guy Schott</dc:creator>
  <cp:lastModifiedBy>Guy Schott</cp:lastModifiedBy>
  <cp:revision>8</cp:revision>
  <dcterms:created xsi:type="dcterms:W3CDTF">2020-07-12T21:57:14Z</dcterms:created>
  <dcterms:modified xsi:type="dcterms:W3CDTF">2020-08-17T22:54:50Z</dcterms:modified>
</cp:coreProperties>
</file>