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1179" r:id="rId3"/>
    <p:sldId id="1082" r:id="rId4"/>
    <p:sldId id="1153" r:id="rId5"/>
    <p:sldId id="1126" r:id="rId6"/>
    <p:sldId id="1154" r:id="rId7"/>
    <p:sldId id="1130" r:id="rId8"/>
    <p:sldId id="1155" r:id="rId9"/>
    <p:sldId id="1127" r:id="rId10"/>
    <p:sldId id="874" r:id="rId11"/>
    <p:sldId id="1171" r:id="rId12"/>
    <p:sldId id="1180" r:id="rId13"/>
    <p:sldId id="1181" r:id="rId14"/>
    <p:sldId id="1182" r:id="rId15"/>
    <p:sldId id="1183" r:id="rId16"/>
    <p:sldId id="1104" r:id="rId17"/>
    <p:sldId id="1160" r:id="rId18"/>
    <p:sldId id="1172" r:id="rId19"/>
    <p:sldId id="1173" r:id="rId20"/>
    <p:sldId id="1208" r:id="rId21"/>
    <p:sldId id="1178" r:id="rId22"/>
    <p:sldId id="1175" r:id="rId23"/>
    <p:sldId id="1176" r:id="rId24"/>
    <p:sldId id="1209" r:id="rId25"/>
    <p:sldId id="1184" r:id="rId26"/>
    <p:sldId id="1190" r:id="rId27"/>
    <p:sldId id="1191" r:id="rId28"/>
    <p:sldId id="1192" r:id="rId29"/>
    <p:sldId id="1185" r:id="rId30"/>
    <p:sldId id="1193" r:id="rId31"/>
    <p:sldId id="1194" r:id="rId32"/>
    <p:sldId id="1195" r:id="rId33"/>
    <p:sldId id="1186" r:id="rId34"/>
    <p:sldId id="1196" r:id="rId35"/>
    <p:sldId id="1197" r:id="rId36"/>
    <p:sldId id="1198" r:id="rId37"/>
    <p:sldId id="1187" r:id="rId38"/>
    <p:sldId id="1199" r:id="rId39"/>
    <p:sldId id="1200" r:id="rId40"/>
    <p:sldId id="1201" r:id="rId41"/>
    <p:sldId id="1188" r:id="rId42"/>
    <p:sldId id="1202" r:id="rId43"/>
    <p:sldId id="1203" r:id="rId44"/>
    <p:sldId id="1204" r:id="rId45"/>
    <p:sldId id="1189" r:id="rId46"/>
    <p:sldId id="1205" r:id="rId47"/>
    <p:sldId id="1206" r:id="rId48"/>
    <p:sldId id="1207" r:id="rId49"/>
    <p:sldId id="1156" r:id="rId50"/>
    <p:sldId id="1157" r:id="rId51"/>
    <p:sldId id="1129" r:id="rId52"/>
    <p:sldId id="1148" r:id="rId53"/>
    <p:sldId id="1158" r:id="rId54"/>
    <p:sldId id="1159" r:id="rId5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Redwood Valley County Water District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CA2310008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30, 2020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00792063-E9AF-4711-A302-856C25B0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Redwood Valley CWD: Jar Test 1-6 Results</a:t>
            </a:r>
            <a:br>
              <a:rPr lang="en-US" dirty="0"/>
            </a:br>
            <a:r>
              <a:rPr lang="en-US" dirty="0"/>
              <a:t>Floc Mix 30 RPM (5 minutes)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185067"/>
              </p:ext>
            </p:extLst>
          </p:nvPr>
        </p:nvGraphicFramePr>
        <p:xfrm>
          <a:off x="131975" y="1892909"/>
          <a:ext cx="11962616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340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036948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53765">
                  <a:extLst>
                    <a:ext uri="{9D8B030D-6E8A-4147-A177-3AD203B41FA5}">
                      <a16:colId xmlns:a16="http://schemas.microsoft.com/office/drawing/2014/main" val="1022845679"/>
                    </a:ext>
                  </a:extLst>
                </a:gridCol>
                <a:gridCol w="126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62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850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97" y="118720"/>
            <a:ext cx="11108703" cy="1325563"/>
          </a:xfrm>
        </p:spPr>
        <p:txBody>
          <a:bodyPr/>
          <a:lstStyle/>
          <a:p>
            <a:r>
              <a:rPr lang="en-US" dirty="0"/>
              <a:t>Redwood Valley CWD: Jar Test 7-14 Results</a:t>
            </a:r>
            <a:br>
              <a:rPr lang="en-US" dirty="0"/>
            </a:br>
            <a:r>
              <a:rPr lang="en-US" dirty="0"/>
              <a:t>Floc Mix 30 RPM (5 minutes)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30868"/>
              </p:ext>
            </p:extLst>
          </p:nvPr>
        </p:nvGraphicFramePr>
        <p:xfrm>
          <a:off x="245097" y="1402715"/>
          <a:ext cx="11840066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31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10430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67550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73179">
                  <a:extLst>
                    <a:ext uri="{9D8B030D-6E8A-4147-A177-3AD203B41FA5}">
                      <a16:colId xmlns:a16="http://schemas.microsoft.com/office/drawing/2014/main" val="1022845679"/>
                    </a:ext>
                  </a:extLst>
                </a:gridCol>
                <a:gridCol w="1305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68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1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510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Adv/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8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Redwood Valley CWD: Jar Test 15-22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112335"/>
              </p:ext>
            </p:extLst>
          </p:nvPr>
        </p:nvGraphicFramePr>
        <p:xfrm>
          <a:off x="141403" y="1402715"/>
          <a:ext cx="1191548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9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4599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0866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34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6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60747">
                  <a:extLst>
                    <a:ext uri="{9D8B030D-6E8A-4147-A177-3AD203B41FA5}">
                      <a16:colId xmlns:a16="http://schemas.microsoft.com/office/drawing/2014/main" val="181122137"/>
                    </a:ext>
                  </a:extLst>
                </a:gridCol>
                <a:gridCol w="129723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21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0861435" cy="1325563"/>
          </a:xfrm>
        </p:spPr>
        <p:txBody>
          <a:bodyPr/>
          <a:lstStyle/>
          <a:p>
            <a:r>
              <a:rPr lang="en-US" dirty="0"/>
              <a:t>Redwood Valley CWD: Jar Test 23-26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428540"/>
              </p:ext>
            </p:extLst>
          </p:nvPr>
        </p:nvGraphicFramePr>
        <p:xfrm>
          <a:off x="245097" y="1402715"/>
          <a:ext cx="11858918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210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11983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84083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14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6252">
                  <a:extLst>
                    <a:ext uri="{9D8B030D-6E8A-4147-A177-3AD203B41FA5}">
                      <a16:colId xmlns:a16="http://schemas.microsoft.com/office/drawing/2014/main" val="2341438233"/>
                    </a:ext>
                  </a:extLst>
                </a:gridCol>
                <a:gridCol w="115949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88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5" y="118720"/>
            <a:ext cx="11221825" cy="1325563"/>
          </a:xfrm>
        </p:spPr>
        <p:txBody>
          <a:bodyPr/>
          <a:lstStyle/>
          <a:p>
            <a:r>
              <a:rPr lang="en-US" dirty="0"/>
              <a:t>Redwood Valley CWD: Jar Test 27-34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277358"/>
              </p:ext>
            </p:extLst>
          </p:nvPr>
        </p:nvGraphicFramePr>
        <p:xfrm>
          <a:off x="131975" y="1402715"/>
          <a:ext cx="11981469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843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545996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06522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91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8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1586">
                  <a:extLst>
                    <a:ext uri="{9D8B030D-6E8A-4147-A177-3AD203B41FA5}">
                      <a16:colId xmlns:a16="http://schemas.microsoft.com/office/drawing/2014/main" val="3781772354"/>
                    </a:ext>
                  </a:extLst>
                </a:gridCol>
                <a:gridCol w="130441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6519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2195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62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5" y="118720"/>
            <a:ext cx="1129114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Redwood Valley CWD: Jar Test 35-37 Results</a:t>
            </a:r>
            <a:br>
              <a:rPr lang="en-US" dirty="0"/>
            </a:br>
            <a:r>
              <a:rPr lang="en-US" dirty="0"/>
              <a:t>No Initial Flash Mixing Applied, Floc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465093"/>
              </p:ext>
            </p:extLst>
          </p:nvPr>
        </p:nvGraphicFramePr>
        <p:xfrm>
          <a:off x="245095" y="2213424"/>
          <a:ext cx="11745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149">
                  <a:extLst>
                    <a:ext uri="{9D8B030D-6E8A-4147-A177-3AD203B41FA5}">
                      <a16:colId xmlns:a16="http://schemas.microsoft.com/office/drawing/2014/main" val="2271928042"/>
                    </a:ext>
                  </a:extLst>
                </a:gridCol>
                <a:gridCol w="1154209">
                  <a:extLst>
                    <a:ext uri="{9D8B030D-6E8A-4147-A177-3AD203B41FA5}">
                      <a16:colId xmlns:a16="http://schemas.microsoft.com/office/drawing/2014/main" val="3341064539"/>
                    </a:ext>
                  </a:extLst>
                </a:gridCol>
                <a:gridCol w="1186271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8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8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9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2300">
                  <a:extLst>
                    <a:ext uri="{9D8B030D-6E8A-4147-A177-3AD203B41FA5}">
                      <a16:colId xmlns:a16="http://schemas.microsoft.com/office/drawing/2014/main" val="3840218900"/>
                    </a:ext>
                  </a:extLst>
                </a:gridCol>
                <a:gridCol w="129147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85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0-20 Sec (100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No Pictures to View</a:t>
            </a: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7-10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0-20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8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7CD6-DD39-42ED-8317-4950FA92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7-10: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1E62A98F-9579-414E-B48B-3BA5490C4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08" b="931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2B946D-F08B-4821-8E99-8593EEB66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194" y="13798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2E6BF-554A-4309-A732-B4D2E8C1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8186" y="137984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E75A6-6C4F-4C63-9A2B-4C627ABFA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0238" y="67688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 (200 RPM)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61941-D50F-4A55-BD06-4AB79207C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1510" y="67688"/>
            <a:ext cx="179651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 (200 RPM)</a:t>
            </a:r>
          </a:p>
        </p:txBody>
      </p:sp>
    </p:spTree>
    <p:extLst>
      <p:ext uri="{BB962C8B-B14F-4D97-AF65-F5344CB8AC3E}">
        <p14:creationId xmlns:p14="http://schemas.microsoft.com/office/powerpoint/2010/main" val="419504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A8BD-1638-49FC-B295-CDC843B5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9" y="5534025"/>
            <a:ext cx="11614825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7-10: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C548FDC-8C34-4A50-8EDF-01306C8A3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9" b="1546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DA image of treatment processes.">
            <a:extLst>
              <a:ext uri="{FF2B5EF4-FFF2-40B4-BE49-F238E27FC236}">
                <a16:creationId xmlns:a16="http://schemas.microsoft.com/office/drawing/2014/main" id="{A7DABCFA-D2D4-43B8-A802-C5449479E7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31DA7-076D-4961-B029-2648D824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Conventional Water Treatment Plant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9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573B-9484-4F31-A2FB-95F966DB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7-10: After 25-minutes of settling, settled water turbidity is taken. </a:t>
            </a:r>
            <a:endParaRPr lang="en-US" sz="240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4A31BD9-7727-4159-B567-042F9E7FED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9" b="1546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B6F080-71B7-4647-9769-C0E67B043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743" y="48677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7D0ADB-3EA1-48C4-9C2E-510DE215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1625" y="486777"/>
            <a:ext cx="179651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C686A3-D74F-4356-820F-01DC97AF2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53677" y="227943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 (200 RPM)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E8FBCA-B910-4D47-AEC8-FA9D3D4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7813" y="180811"/>
            <a:ext cx="179651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 (200 RPM)</a:t>
            </a:r>
          </a:p>
        </p:txBody>
      </p:sp>
    </p:spTree>
    <p:extLst>
      <p:ext uri="{BB962C8B-B14F-4D97-AF65-F5344CB8AC3E}">
        <p14:creationId xmlns:p14="http://schemas.microsoft.com/office/powerpoint/2010/main" val="3350079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11-14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0-20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714-993D-4EF2-AA51-0F45CAB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11-14: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09F5BF7-3545-4D1D-AE50-6DA367BF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55" b="1596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7A8524-681B-4F94-95B2-6D2021AE5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9977" y="430213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D3785-3091-4A10-A9E6-CFCBD8FFD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3602" y="430212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4CECB-AD66-4EC1-88DB-DC41EB9DD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5336" y="359916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 (200 RPM)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DAE4A-D90D-441B-A50A-D3C2D6989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2339" y="359916"/>
            <a:ext cx="179651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 (200 RPM)</a:t>
            </a:r>
          </a:p>
        </p:txBody>
      </p:sp>
    </p:spTree>
    <p:extLst>
      <p:ext uri="{BB962C8B-B14F-4D97-AF65-F5344CB8AC3E}">
        <p14:creationId xmlns:p14="http://schemas.microsoft.com/office/powerpoint/2010/main" val="245647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EA-08D9-484D-9DAE-606D6B44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5" y="5534025"/>
            <a:ext cx="11780196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11-14: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96E48E2-73B3-41EB-8A60-130FED7B8E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" b="2108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B2FC-BDAC-4988-89F5-30C845F4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11-14: After 25-minutes of settling, settled water turbidity is taken. </a:t>
            </a:r>
            <a:endParaRPr lang="en-US" sz="2400"/>
          </a:p>
        </p:txBody>
      </p:sp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6CF4474-9B7C-424E-AA27-BED83AC0D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66" b="1485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DAEEA-2E42-4E1C-8A0A-0B96259B6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0612" y="11912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CD72F-C273-4B91-8386-BAE40719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4237" y="11912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44B27-4302-44E3-8551-C531851D4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6801" y="48831"/>
            <a:ext cx="194559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 (200 RPM)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E05BE-EC5F-4B7D-A3B9-76D4D2B39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3804" y="48831"/>
            <a:ext cx="1796517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Mix,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 (200 RPM)</a:t>
            </a:r>
          </a:p>
        </p:txBody>
      </p:sp>
    </p:spTree>
    <p:extLst>
      <p:ext uri="{BB962C8B-B14F-4D97-AF65-F5344CB8AC3E}">
        <p14:creationId xmlns:p14="http://schemas.microsoft.com/office/powerpoint/2010/main" val="102825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15-18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44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714-993D-4EF2-AA51-0F45CAB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15-18: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81B2D245-2851-4F99-A9CC-B95206EE4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35" b="1478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E99C72-C511-4FAF-BBBB-75F28B8E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9782" y="34343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B5FD5-87D7-4693-8A6A-AB94DD3F5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8187" y="37223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F83B3-C51B-44D2-B47F-A29A06828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9775" y="336648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788CB-1CF5-42DD-9062-BEFB2683B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5948" y="34343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346268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EA-08D9-484D-9DAE-606D6B44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0" y="5534025"/>
            <a:ext cx="1168292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15-18: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BD874A7E-95EF-48E3-BAEA-C29534A3F9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5" b="1554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33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250E-B7A3-4BB4-9E4D-61300BE7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15-18: After 25-minutes of settling, settled water turbidity is taken. </a:t>
            </a:r>
            <a:endParaRPr lang="en-US" sz="240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930C65A-A6A0-4880-B4BA-500BA3E8CE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92" b="1292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706AE5-F6CB-42B8-9DA6-B9BDC43F4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9526" y="2585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FDFB6-5F7F-4ADB-BFB5-A419AA2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7931" y="28739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0.61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25C96-B854-497D-A258-5C4547FF6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9519" y="251806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323CB-B913-4A86-BD34-A33F4D52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5692" y="25859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975277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19-22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94269"/>
            <a:ext cx="6663834" cy="10746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Redwood Valley CWD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Water Characteristics, April 29,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110" y="1168925"/>
            <a:ext cx="5235490" cy="5367898"/>
          </a:xfrm>
        </p:spPr>
        <p:txBody>
          <a:bodyPr vert="horz" lIns="91440" tIns="45720" rIns="91440" bIns="45720" rtlCol="0">
            <a:noAutofit/>
          </a:bodyPr>
          <a:lstStyle/>
          <a:p>
            <a:pPr marL="0" lvl="0">
              <a:spcBef>
                <a:spcPts val="0"/>
              </a:spcBef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0.40 NTU</a:t>
            </a:r>
          </a:p>
          <a:p>
            <a:pPr marL="0"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8.9</a:t>
            </a:r>
          </a:p>
          <a:p>
            <a:pPr marL="0"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90.3%, UVA: 0.044/cm</a:t>
            </a:r>
          </a:p>
          <a:p>
            <a:pPr marL="0" lvl="0">
              <a:spcBef>
                <a:spcPts val="0"/>
              </a:spcBef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 1</a:t>
            </a:r>
          </a:p>
          <a:p>
            <a:pPr mar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94.9%, UVA: 0.022/cm</a:t>
            </a:r>
          </a:p>
          <a:p>
            <a:pPr marL="0"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50%</a:t>
            </a:r>
          </a:p>
          <a:p>
            <a:pPr marL="0" lvl="0">
              <a:spcBef>
                <a:spcPts val="0"/>
              </a:spcBef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 2</a:t>
            </a:r>
          </a:p>
          <a:p>
            <a:pPr mar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95.4%, UVA: 0.020/cm</a:t>
            </a:r>
          </a:p>
          <a:p>
            <a:pPr mar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54.5%</a:t>
            </a:r>
          </a:p>
          <a:p>
            <a:pPr marL="0" lvl="0">
              <a:spcBef>
                <a:spcPts val="0"/>
              </a:spcBef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Filter 3</a:t>
            </a:r>
          </a:p>
          <a:p>
            <a:pPr mar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0.08 NTU</a:t>
            </a:r>
          </a:p>
          <a:p>
            <a:pPr marL="0" lv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95.6%, UVA: 0.019/cm</a:t>
            </a:r>
          </a:p>
          <a:p>
            <a:pPr marL="0"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Reduction: 56.8%</a:t>
            </a:r>
          </a:p>
        </p:txBody>
      </p:sp>
      <p:pic>
        <p:nvPicPr>
          <p:cNvPr id="8" name="Content Placeholder 7" descr="An image of the Redwood Valley CWD source water pond.">
            <a:extLst>
              <a:ext uri="{FF2B5EF4-FFF2-40B4-BE49-F238E27FC236}">
                <a16:creationId xmlns:a16="http://schemas.microsoft.com/office/drawing/2014/main" id="{791A4F20-C8C4-4E31-9A98-F4E9EBA54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71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714-993D-4EF2-AA51-0F45CAB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19-22: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18FD4DC-C253-4F65-8922-575DBA6E44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37" b="1658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6C99EB-240E-441D-9C73-A7CE90B47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344" y="34396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E70F7-7E37-4ACB-847A-E85631A3E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5383" y="34396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2973C-6AE1-49A8-BACA-BAF61D52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130" y="30836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DA29A-4017-4B2B-A77B-1B0C02B38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4033" y="31515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</p:spTree>
    <p:extLst>
      <p:ext uri="{BB962C8B-B14F-4D97-AF65-F5344CB8AC3E}">
        <p14:creationId xmlns:p14="http://schemas.microsoft.com/office/powerpoint/2010/main" val="1080346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EA-08D9-484D-9DAE-606D6B44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5534025"/>
            <a:ext cx="11546732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19-22: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E99172AE-9F23-4326-8B68-B7C584760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4" b="1894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96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250E-B7A3-4BB4-9E4D-61300BE7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19-22: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C54D444-BFDB-476C-ABD6-17DA2127E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01" b="1551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6BA671-306A-4F1E-BD34-ED591D50A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344" y="2214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A7D18-D92A-4A37-8AB6-23D5546B2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5383" y="22141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83C2-CEAF-4B88-AF43-517B76F90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130" y="18581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E68F3-5A88-4ADD-8237-B097F464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4033" y="19260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</p:spTree>
    <p:extLst>
      <p:ext uri="{BB962C8B-B14F-4D97-AF65-F5344CB8AC3E}">
        <p14:creationId xmlns:p14="http://schemas.microsoft.com/office/powerpoint/2010/main" val="2075654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23-26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61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714-993D-4EF2-AA51-0F45CAB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23-26: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3C0D29D9-6280-450A-8760-FCA66963F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46" b="1287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77442-B4ED-4154-A7D4-C30538C6A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025" y="513643"/>
            <a:ext cx="19322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91D9D-3E74-45DB-BEC3-0347574AA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5382" y="494267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6C602-E8E4-4B06-9A8B-B928E3108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2124" y="478052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F96C1-78F7-4CF7-8F9F-8713071D1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05749" y="484840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</p:spTree>
    <p:extLst>
      <p:ext uri="{BB962C8B-B14F-4D97-AF65-F5344CB8AC3E}">
        <p14:creationId xmlns:p14="http://schemas.microsoft.com/office/powerpoint/2010/main" val="835408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EA-08D9-484D-9DAE-606D6B44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6" y="5534025"/>
            <a:ext cx="11809378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23-26: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8F855CF-B46F-4691-A2FE-84BD72E3A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5" b="1930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4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250E-B7A3-4BB4-9E4D-61300BE7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23-26: After 25-minutes of settling, settled water turbidity is taken. </a:t>
            </a:r>
            <a:endParaRPr lang="en-US" sz="240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54D34F7-7CB2-47C9-8106-126EB710A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84" b="1213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6186A-A87D-4FE9-8491-15886A88A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05075" y="513640"/>
            <a:ext cx="193226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11.4%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9CFD0-966B-4E38-91DD-C45D8A19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74432" y="494264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DDA4C-BF7C-4772-BB9F-CFE63E33A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1174" y="478049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0.89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CF988-13BC-4757-A5D9-7C5800003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4799" y="484837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0.68 NTU</a:t>
            </a:r>
          </a:p>
        </p:txBody>
      </p:sp>
    </p:spTree>
    <p:extLst>
      <p:ext uri="{BB962C8B-B14F-4D97-AF65-F5344CB8AC3E}">
        <p14:creationId xmlns:p14="http://schemas.microsoft.com/office/powerpoint/2010/main" val="413238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27-30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20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714-993D-4EF2-AA51-0F45CAB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27-30: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BB54A65-F5CA-47FD-9D28-ADAA05C2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88" b="1263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D4BEF-DA8C-47B7-AEB4-4DB13251E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4049" y="4707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7FC11-E4F5-437B-8DD0-5014C69F9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9332" y="4707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0C609-9455-4EDD-9939-525BC0604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7798" y="4707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3971C-D728-43B0-9D47-3D40066D5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6264" y="470746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2420248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EA-08D9-484D-9DAE-606D6B44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5534025"/>
            <a:ext cx="11546732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27-30: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DCF74F58-6768-4C19-9F02-FEC1342AC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14" b="1690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2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46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250E-B7A3-4BB4-9E4D-61300BE7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27-30: After 25-minutes of settling, settled water turbidity is taken. </a:t>
            </a:r>
            <a:endParaRPr lang="en-US" sz="240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94C5FB9-DFA2-4865-96A6-002DE73C2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49" b="1517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A22E4-3AF3-4D55-88D0-94508F60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220" y="39533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2894F-DA38-4935-8CEF-795E1BFD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8503" y="39533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5003F-013F-49E1-8118-5FA881A3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26969" y="39533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C9C2F-42D0-4E5A-803A-2E8334B6B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5435" y="395330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</p:spTree>
    <p:extLst>
      <p:ext uri="{BB962C8B-B14F-4D97-AF65-F5344CB8AC3E}">
        <p14:creationId xmlns:p14="http://schemas.microsoft.com/office/powerpoint/2010/main" val="2657107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31-34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94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714-993D-4EF2-AA51-0F45CAB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31-34: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2E9A9C6-596D-4170-A5A4-F6DD9CF2D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46" b="1047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07969-93B7-4D91-97F2-35DBDF324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3734" y="4141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97C98-4428-46FD-905C-4294859B4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9017" y="4141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4BA3-B4A2-4A38-B905-B5C38DD8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7483" y="4141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D0C70-2567-4358-AAA4-D18561F87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95949" y="4141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1493276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EA-08D9-484D-9DAE-606D6B44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5534025"/>
            <a:ext cx="11731558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31-34: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FF7B84C-FD0E-493A-8D06-3336E734F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7" b="2032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03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250E-B7A3-4BB4-9E4D-61300BE7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31-34: After 25-minutes of settling, settled water turbidity is taken. </a:t>
            </a:r>
            <a:endParaRPr lang="en-US" sz="2400"/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7BC97D7-249D-407C-AE85-6E93BF3983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00" b="1282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8AF366-7EF8-44D5-9A67-5A806824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82527" y="4141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0.27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0E29E-A311-4313-A15F-75519A4D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61309" y="4141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E003F-0E88-42B0-B576-F05E2AF52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9775" y="4141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B7C6E-B4C9-4B33-A09E-12374E34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8241" y="414185"/>
            <a:ext cx="194559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</p:spTree>
    <p:extLst>
      <p:ext uri="{BB962C8B-B14F-4D97-AF65-F5344CB8AC3E}">
        <p14:creationId xmlns:p14="http://schemas.microsoft.com/office/powerpoint/2010/main" val="3823457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Jars 35-37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9800/9810/Alum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74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1714-993D-4EF2-AA51-0F45CAB8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Jars 35-37:  End of 5-minute flocculation (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800"/>
          </a:p>
        </p:txBody>
      </p:sp>
      <p:pic>
        <p:nvPicPr>
          <p:cNvPr id="5" name="Picture 4" descr="An image containing three 1-liter jars at the end of 5-minute flocculation (30 RPM) duration. ">
            <a:extLst>
              <a:ext uri="{FF2B5EF4-FFF2-40B4-BE49-F238E27FC236}">
                <a16:creationId xmlns:a16="http://schemas.microsoft.com/office/drawing/2014/main" id="{FD0B8FF4-7BB0-44AE-99A1-C8330F848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72" b="814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1E2321-9531-4745-AB68-1DA2D7083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21890" y="178518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9AE8A-126D-4365-B432-7177E50A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22464" y="3467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70040-580A-4581-AF18-24B49C141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3038" y="34677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97656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A1EA-08D9-484D-9DAE-606D6B44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29" y="5534025"/>
            <a:ext cx="11556459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35-37: After 5 min of settling, 25 mL is syringed for filterability and %UVT/UVA. </a:t>
            </a:r>
            <a:endParaRPr lang="en-US" sz="2400" dirty="0"/>
          </a:p>
        </p:txBody>
      </p:sp>
      <p:pic>
        <p:nvPicPr>
          <p:cNvPr id="5" name="Picture 4" descr="An image containing three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ABCA09E-720F-4CF5-BEC0-E5CAC90837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71" b="1044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01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250E-B7A3-4BB4-9E4D-61300BE7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35-37: After 25-minutes of settling, settled water turbidity is taken. </a:t>
            </a:r>
            <a:endParaRPr lang="en-US" sz="2400" dirty="0"/>
          </a:p>
        </p:txBody>
      </p:sp>
      <p:pic>
        <p:nvPicPr>
          <p:cNvPr id="5" name="Picture 4" descr="An image containing three 1-liter jars after 25-minutes of settling, settled water turbidity is taken.">
            <a:extLst>
              <a:ext uri="{FF2B5EF4-FFF2-40B4-BE49-F238E27FC236}">
                <a16:creationId xmlns:a16="http://schemas.microsoft.com/office/drawing/2014/main" id="{CBF7670F-97E4-4668-B158-053E3E46FF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22" b="1079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974ABE-2247-4A73-A5DA-B3DCE8C90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52207" y="150235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CBEC9-E162-4B12-A255-24092781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2781" y="63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300AE-19D9-479F-9529-E4F796E86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53355" y="6394"/>
            <a:ext cx="1945597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0.77 NTU</a:t>
            </a:r>
          </a:p>
        </p:txBody>
      </p:sp>
    </p:spTree>
    <p:extLst>
      <p:ext uri="{BB962C8B-B14F-4D97-AF65-F5344CB8AC3E}">
        <p14:creationId xmlns:p14="http://schemas.microsoft.com/office/powerpoint/2010/main" val="991066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Testing, Set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2177456"/>
            <a:ext cx="5097780" cy="37957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Testing, Set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(ACH)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1.25 - 1.34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598" y="2300004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48.25% Alum </a:t>
            </a: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1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53708"/>
            <a:ext cx="6809892" cy="596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682" y="650451"/>
            <a:ext cx="6923014" cy="584242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8.9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9800:  13.7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acidic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7066:  44.5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acidic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Alum:  19.7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6.6 with acidic acid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#4: Advance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40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acidic acid</a:t>
            </a:r>
          </a:p>
        </p:txBody>
      </p:sp>
      <p:pic>
        <p:nvPicPr>
          <p:cNvPr id="9" name="Picture 8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DD31B4A0-C4A5-4975-8CCF-4BE291431D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2254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72F2-8E4B-4107-A8FA-9711C8AD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 - Continue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5B25A-9152-411B-A52F-E48857B3C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1.0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7032 (ACH):  26.6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acidic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#4: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917:  19 mg/L as product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acidic acid</a:t>
            </a:r>
          </a:p>
        </p:txBody>
      </p:sp>
    </p:spTree>
    <p:extLst>
      <p:ext uri="{BB962C8B-B14F-4D97-AF65-F5344CB8AC3E}">
        <p14:creationId xmlns:p14="http://schemas.microsoft.com/office/powerpoint/2010/main" val="315774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4012</Words>
  <Application>Microsoft Office PowerPoint</Application>
  <PresentationFormat>Widescreen</PresentationFormat>
  <Paragraphs>1051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Redwood Valley County Water District CA2310008 Mendocino County Jar Test</vt:lpstr>
      <vt:lpstr>Conventional Water Treatment Plant</vt:lpstr>
      <vt:lpstr>Redwood Valley CWD  Water Characteristics, April 29, 2020</vt:lpstr>
      <vt:lpstr>UVT/UVA, pathlength 10 mm</vt:lpstr>
      <vt:lpstr>Applied Coagulants for Jar Testing, Set 1</vt:lpstr>
      <vt:lpstr>Applied Coagulants for Jar Testing, Set 2</vt:lpstr>
      <vt:lpstr>Laboratory Charge Analyzer</vt:lpstr>
      <vt:lpstr>Laboratory Charge Analyzer - Continue</vt:lpstr>
      <vt:lpstr>Coagulant Information</vt:lpstr>
      <vt:lpstr>Redwood Valley CWD: Jar Test 1-6 Results Floc Mix 30 RPM (5 minutes)</vt:lpstr>
      <vt:lpstr>Redwood Valley CWD: Jar Test 7-14 Results Floc Mix 30 RPM (5 minutes)</vt:lpstr>
      <vt:lpstr>Redwood Valley CWD: Jar Test 15-22 Results</vt:lpstr>
      <vt:lpstr>Redwood Valley CWD: Jar Test 23-26 Results</vt:lpstr>
      <vt:lpstr>Redwood Valley CWD: Jar Test 27-34 Results</vt:lpstr>
      <vt:lpstr>Redwood Valley CWD: Jar Test 35-37 Results No Initial Flash Mixing Applied, Floc 30 RPM (5 min)</vt:lpstr>
      <vt:lpstr>Jars 1-6 Test Flash Mix 0-20 Sec (100 RPM) Floc Mix 5 min (30 RPM)  Applied Coagulants  9800/Alum  No Pictures to View</vt:lpstr>
      <vt:lpstr>Jars 7-10 Test Flash Mix 0-20 Sec (200 RPM) Floc Mix 5 min (30 RPM)  Applied Coagulant  7066 </vt:lpstr>
      <vt:lpstr>Jars 7-10:  End of 5-minute flocculation (30 RPM) duration. </vt:lpstr>
      <vt:lpstr>Jars 7-10: After 5 min of settling, 25 mL is syringed for filterability and %UVT/UVA. </vt:lpstr>
      <vt:lpstr>Jars 7-10: After 25-minutes of settling, settled water turbidity is taken. </vt:lpstr>
      <vt:lpstr>Jars 11-14 Test Flash Mix 0-20 Sec (200 RPM) Floc Mix 5 min (30 RPM)  Applied Coagulant  Adv Coag </vt:lpstr>
      <vt:lpstr>Jars 11-14:  End of 5-minute flocculation (30 RPM) duration. </vt:lpstr>
      <vt:lpstr>Jars 11-14: After 5 min of settling, 25 mL is syringed for filterability and %UVT/UVA. </vt:lpstr>
      <vt:lpstr>Jars 11-14: After 25-minutes of settling, settled water turbidity is taken. </vt:lpstr>
      <vt:lpstr>Jars 15-18 Test No Flash Mix  Floc Mix 5 min (30 RPM)  Applied Coagulant  9800 </vt:lpstr>
      <vt:lpstr>Jars 15-18:  End of 5-minute flocculation (30 RPM) duration. </vt:lpstr>
      <vt:lpstr>Jars 15-18: After 5 min of settling, 25 mL is syringed for filterability and %UVT/UVA. </vt:lpstr>
      <vt:lpstr>Jars 15-18: After 25-minutes of settling, settled water turbidity is taken. </vt:lpstr>
      <vt:lpstr>Jars 19-22 Test No Flash Mix  Floc Mix 5 min (30 RPM)  Applied Coagulant  9800 </vt:lpstr>
      <vt:lpstr>Jars 19-22:  End of 5-minute flocculation (30 RPM) duration. </vt:lpstr>
      <vt:lpstr>Jars 19-22: After 5 min of settling, 25 mL is syringed for filterability and %UVT/UVA. </vt:lpstr>
      <vt:lpstr>Jars 19-22: After 25-minutes of settling, settled water turbidity is taken. </vt:lpstr>
      <vt:lpstr>Jars 23-26 Test No Flash Mix  Floc Mix 5 min (30 RPM)  Applied Coagulant  Alum </vt:lpstr>
      <vt:lpstr>Jars 23-26:  End of 5-minute flocculation (30 RPM) duration. </vt:lpstr>
      <vt:lpstr>Jars 23-26: After 5 min of settling, 25 mL is syringed for filterability and %UVT/UVA. </vt:lpstr>
      <vt:lpstr>Jars 23-26: After 25-minutes of settling, settled water turbidity is taken. </vt:lpstr>
      <vt:lpstr>Jars 27-30 Test No Flash Mix  Floc Mix 5 min (30 RPM)  Applied Coagulant  9810 </vt:lpstr>
      <vt:lpstr>Jars 27-30:  End of 5-minute flocculation (30 RPM) duration. </vt:lpstr>
      <vt:lpstr>Jars 27-30: After 5 min of settling, 25 mL is syringed for filterability and %UVT/UVA. </vt:lpstr>
      <vt:lpstr>Jars 27-30: After 25-minutes of settling, settled water turbidity is taken. </vt:lpstr>
      <vt:lpstr>Jars 31-34 Test No Flash Mix  Floc Mix 5 min (30 RPM)  Applied Coagulant  9810 </vt:lpstr>
      <vt:lpstr>Jars 31-34:  End of 5-minute flocculation (30 RPM) duration. </vt:lpstr>
      <vt:lpstr>Jars 31-34: After 5 min of settling, 25 mL is syringed for filterability and %UVT/UVA. </vt:lpstr>
      <vt:lpstr>Jars 31-34: After 25-minutes of settling, settled water turbidity is taken. </vt:lpstr>
      <vt:lpstr>Jars 35-37 Test No Flash Mix  Floc Mix 5 min (30 RPM)  Applied Coagulant  9800/9810/Alum </vt:lpstr>
      <vt:lpstr>Jars 35-37:  End of 5-minute flocculation (30 RPM) duration. </vt:lpstr>
      <vt:lpstr>Jars 35-37: After 5 min of settling, 25 mL is syringed for filterability and %UVT/UVA. </vt:lpstr>
      <vt:lpstr>Jars 35-37: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Redwood Valley County Water District CA2310008 Mendocino County Jar Test</dc:title>
  <dc:creator>Guy Schott</dc:creator>
  <cp:lastModifiedBy>Guy Schott</cp:lastModifiedBy>
  <cp:revision>1</cp:revision>
  <dcterms:created xsi:type="dcterms:W3CDTF">2020-08-18T03:39:24Z</dcterms:created>
  <dcterms:modified xsi:type="dcterms:W3CDTF">2020-08-18T03:40:30Z</dcterms:modified>
</cp:coreProperties>
</file>