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1598" r:id="rId2"/>
    <p:sldId id="1524" r:id="rId3"/>
    <p:sldId id="1541" r:id="rId4"/>
    <p:sldId id="1589" r:id="rId5"/>
    <p:sldId id="1562" r:id="rId6"/>
    <p:sldId id="1127" r:id="rId7"/>
    <p:sldId id="874" r:id="rId8"/>
    <p:sldId id="1161" r:id="rId9"/>
    <p:sldId id="1591" r:id="rId10"/>
    <p:sldId id="1390" r:id="rId11"/>
    <p:sldId id="1399" r:id="rId12"/>
    <p:sldId id="1565" r:id="rId13"/>
    <p:sldId id="1592" r:id="rId14"/>
    <p:sldId id="1593" r:id="rId15"/>
    <p:sldId id="1594" r:id="rId16"/>
    <p:sldId id="1568" r:id="rId17"/>
    <p:sldId id="1595" r:id="rId18"/>
    <p:sldId id="1596" r:id="rId19"/>
    <p:sldId id="1597" r:id="rId20"/>
    <p:sldId id="1154" r:id="rId21"/>
    <p:sldId id="1155" r:id="rId22"/>
    <p:sldId id="1129" r:id="rId23"/>
    <p:sldId id="1148" r:id="rId24"/>
    <p:sldId id="1156" r:id="rId25"/>
    <p:sldId id="1157" r:id="rId26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5B9BD5"/>
    <a:srgbClr val="33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60" autoAdjust="0"/>
  </p:normalViewPr>
  <p:slideViewPr>
    <p:cSldViewPr snapToGrid="0">
      <p:cViewPr varScale="1">
        <p:scale>
          <a:sx n="105" d="100"/>
          <a:sy n="105" d="100"/>
        </p:scale>
        <p:origin x="132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44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8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boards.ca.gov/drinking_water/programs/districts/mendocino_district.html" TargetMode="External"/><Relationship Id="rId7" Type="http://schemas.openxmlformats.org/officeDocument/2006/relationships/image" Target="../media/image17.svg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mailto:Guy.Schott@waterboards.ca.gov" TargetMode="External"/><Relationship Id="rId4" Type="http://schemas.openxmlformats.org/officeDocument/2006/relationships/hyperlink" Target="https://www.youtube.com/watch?v=aGByyxhelk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Greg.niekarz@bws.works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310" y="4960758"/>
            <a:ext cx="6796345" cy="1236086"/>
          </a:xfrm>
          <a:noFill/>
        </p:spPr>
        <p:txBody>
          <a:bodyPr anchor="ctr">
            <a:normAutofit/>
          </a:bodyPr>
          <a:lstStyle/>
          <a:p>
            <a:pPr algn="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CSP-MacKerricher State Park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CA2310301, Mendocino County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9869" y="4960758"/>
            <a:ext cx="3323819" cy="1236086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February 28, 2023</a:t>
            </a:r>
          </a:p>
        </p:txBody>
      </p:sp>
      <p:pic>
        <p:nvPicPr>
          <p:cNvPr id="6" name="Picture 5" descr="Image of jar testing">
            <a:extLst>
              <a:ext uri="{FF2B5EF4-FFF2-40B4-BE49-F238E27FC236}">
                <a16:creationId xmlns:a16="http://schemas.microsoft.com/office/drawing/2014/main" id="{C9F99950-D632-AF49-BC93-6D332CD3D6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8AD2EEB5-F5B4-4BDA-8293-9A997C129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827285" y="5121601"/>
            <a:ext cx="0" cy="9144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36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85F8539E-6E70-4703-FAE9-C412095783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8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9D5E0F15-6E48-1BC3-E377-C087C0F3F6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7529630-2F36-FC30-A2EA-653A3EFD9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3277" y="12855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CTC-00011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32.1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350727-A74D-2D86-4F6E-D1F991DD0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1765" y="12855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CTC-00011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20.6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69E2AE-94BE-F802-1A83-7824C13F8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52257" y="12855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960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0.70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12.2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1673B9-428B-C2CA-42A6-3B617AA78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47189" y="12855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960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0.71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9.97 NTU</a:t>
            </a:r>
          </a:p>
        </p:txBody>
      </p:sp>
    </p:spTree>
    <p:extLst>
      <p:ext uri="{BB962C8B-B14F-4D97-AF65-F5344CB8AC3E}">
        <p14:creationId xmlns:p14="http://schemas.microsoft.com/office/powerpoint/2010/main" val="23287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938"/>
            <a:ext cx="9144000" cy="552035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200 RPM, 20 Sec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30 RPM, 5 min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5 minutes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at end of Floc period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960 &amp; CTC-00011</a:t>
            </a:r>
          </a:p>
        </p:txBody>
      </p:sp>
    </p:spTree>
    <p:extLst>
      <p:ext uri="{BB962C8B-B14F-4D97-AF65-F5344CB8AC3E}">
        <p14:creationId xmlns:p14="http://schemas.microsoft.com/office/powerpoint/2010/main" val="2816324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D702C96F-5A71-2E4A-5C4C-9CBEED9DB6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6DB32-C06C-492C-A195-AE386535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End of Floc Duration, 25 mL is syringed for filterability and %UVT/UVA. 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1A65189-0ABC-BA0D-0D11-C27FDFF4C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2595" y="12855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CTC-00011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59.4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E1D3F1-B4D4-7AD2-A75F-F71A1FFFB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40140" y="12855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CTC-00011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65.4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950693-870B-4C16-33B1-95B59C1FA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70632" y="12855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960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0.92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8.54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06B80B-1011-6407-7D3B-80E3BA09D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22690" y="12855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960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10.1 NTU</a:t>
            </a:r>
          </a:p>
        </p:txBody>
      </p:sp>
    </p:spTree>
    <p:extLst>
      <p:ext uri="{BB962C8B-B14F-4D97-AF65-F5344CB8AC3E}">
        <p14:creationId xmlns:p14="http://schemas.microsoft.com/office/powerpoint/2010/main" val="2316987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4B884F36-DA4C-9DA3-CAC7-C2E9C0840E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81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97A6B259-D027-5994-7F2F-48FAC38BB9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0A5DD58-A2F4-BB29-44B0-79F7CD848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86643" y="12855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CTC-00011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59.4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2D8970-B3AE-6D62-6CFC-BC4A3C242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23020" y="12855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CTC-00011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65.4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FE0485-71BD-8F31-3EDC-F275D0758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60904" y="12855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960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0.92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8.54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B38112-FC7D-6BDE-7582-C9638ED4D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66658" y="12855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960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10.1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Fe: 6.8 mg/L</a:t>
            </a:r>
          </a:p>
        </p:txBody>
      </p:sp>
    </p:spTree>
    <p:extLst>
      <p:ext uri="{BB962C8B-B14F-4D97-AF65-F5344CB8AC3E}">
        <p14:creationId xmlns:p14="http://schemas.microsoft.com/office/powerpoint/2010/main" val="4134190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938"/>
            <a:ext cx="9144000" cy="552035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 9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200 RPM, 20 Sec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30 RPM, 5 min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5 minutes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at end of Floc period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960</a:t>
            </a:r>
          </a:p>
        </p:txBody>
      </p:sp>
    </p:spTree>
    <p:extLst>
      <p:ext uri="{BB962C8B-B14F-4D97-AF65-F5344CB8AC3E}">
        <p14:creationId xmlns:p14="http://schemas.microsoft.com/office/powerpoint/2010/main" val="1386129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6DB32-C06C-492C-A195-AE386535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9: End of Floc Duration, 25 mL is syringed for filterability and %UVT/UVA. 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A7EFBE4F-65D3-AA88-9E35-92766860B4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00939" y="771266"/>
            <a:ext cx="5349032" cy="40117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7F6B5C-8081-B838-5B3B-1598BBA4B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05602" y="10342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960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8.66 NTU</a:t>
            </a:r>
          </a:p>
        </p:txBody>
      </p:sp>
    </p:spTree>
    <p:extLst>
      <p:ext uri="{BB962C8B-B14F-4D97-AF65-F5344CB8AC3E}">
        <p14:creationId xmlns:p14="http://schemas.microsoft.com/office/powerpoint/2010/main" val="4076387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9: After 5 min of settling, 25 mL is syringed for filterability and %UVT/UVA.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D2D7BC8A-9EB5-11D7-4A93-6712BA3B75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28541" y="762316"/>
            <a:ext cx="5277507" cy="395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93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9: After 25-minutes of settling, settled water turbidity is taken.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C7793FEE-D7FE-AA1A-BB32-41CD84826F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30876" y="837267"/>
            <a:ext cx="5205277" cy="39039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42645E-2CD9-0E16-3EE1-A3BEE7EA1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77844" y="119399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960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8.66 NTU</a:t>
            </a:r>
          </a:p>
        </p:txBody>
      </p:sp>
    </p:spTree>
    <p:extLst>
      <p:ext uri="{BB962C8B-B14F-4D97-AF65-F5344CB8AC3E}">
        <p14:creationId xmlns:p14="http://schemas.microsoft.com/office/powerpoint/2010/main" val="331865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(254 nm) that passes through a water sample compared to the amount of light that passes through a pure water sample. The measurement is expressed as % UVT.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31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20331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www.waterboards.ca.gov/drinking_water/programs/districts/mendocino_district.html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Testing Done Right training video: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https://www.youtube.com/watch?v=aGByyxhelkI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F82C-9CBF-4A0D-93E1-19CDA75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064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CSP-</a:t>
            </a:r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MacKerricher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 Park Source &amp; Treated Water Characteristics, January 27, 2023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EC6F-46CD-4057-9FA8-D3D858226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4338"/>
            <a:ext cx="5181600" cy="4932625"/>
          </a:xfrm>
        </p:spPr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– Mill Creek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6.8 – 7.16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x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43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23.3%,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0.632/cm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1.12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60.2%,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0.220/cm</a:t>
            </a: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58539C-4E3A-E277-D037-07C0BC506B77}"/>
              </a:ext>
            </a:extLst>
          </p:cNvPr>
          <p:cNvSpPr txBox="1">
            <a:spLocks/>
          </p:cNvSpPr>
          <p:nvPr/>
        </p:nvSpPr>
        <p:spPr>
          <a:xfrm>
            <a:off x="6669947" y="1244338"/>
            <a:ext cx="5181600" cy="4932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– Iron Concentration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Fe: 11.7 mg/L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4709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8" y="1825625"/>
            <a:ext cx="5656728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33% Polyaluminum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67%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A5553C-2200-391E-D735-CF192D12F07A}"/>
              </a:ext>
            </a:extLst>
          </p:cNvPr>
          <p:cNvSpPr txBox="1">
            <a:spLocks/>
          </p:cNvSpPr>
          <p:nvPr/>
        </p:nvSpPr>
        <p:spPr>
          <a:xfrm>
            <a:off x="5668651" y="1515523"/>
            <a:ext cx="6017321" cy="497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BWS, Inc.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Greg Nieckarz, Ph.D.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Greg.niekarz@bws.works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541-953-5112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AdvFloc-CTC-00011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Polyaluminum Hydroxy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6.64% 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64.9% Basicity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29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/>
              <a:t>Laboratory Charge Analyzer</a:t>
            </a:r>
            <a:endParaRPr lang="en-US" sz="4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Source pH: 6.8-7.16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LCA #1: CTC-00011:  51 mg/L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LCA #: 960:  78 mg/L 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E49AC8-106C-8713-3EFF-8F3355C7C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11204" y="1111204"/>
            <a:ext cx="6858000" cy="4635591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7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443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825625"/>
            <a:ext cx="1078005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Aluminum Sulfate doses are reported as hydrated Al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Ferric Chloride doses are reported as FeCl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CSP-</a:t>
            </a:r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MacKerricher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 Park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56146"/>
              </p:ext>
            </p:extLst>
          </p:nvPr>
        </p:nvGraphicFramePr>
        <p:xfrm>
          <a:off x="110839" y="1432628"/>
          <a:ext cx="11914903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162">
                  <a:extLst>
                    <a:ext uri="{9D8B030D-6E8A-4147-A177-3AD203B41FA5}">
                      <a16:colId xmlns:a16="http://schemas.microsoft.com/office/drawing/2014/main" val="1308941126"/>
                    </a:ext>
                  </a:extLst>
                </a:gridCol>
                <a:gridCol w="1857965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2919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86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19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25460">
                  <a:extLst>
                    <a:ext uri="{9D8B030D-6E8A-4147-A177-3AD203B41FA5}">
                      <a16:colId xmlns:a16="http://schemas.microsoft.com/office/drawing/2014/main" val="4007824174"/>
                    </a:ext>
                  </a:extLst>
                </a:gridCol>
                <a:gridCol w="1761688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37500">
                  <a:extLst>
                    <a:ext uri="{9D8B030D-6E8A-4147-A177-3AD203B41FA5}">
                      <a16:colId xmlns:a16="http://schemas.microsoft.com/office/drawing/2014/main" val="2118824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CTC-00011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Fe, 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9.97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8.66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488601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938"/>
            <a:ext cx="9144000" cy="552035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200 RPM, 20 Sec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30 RPM, 5 min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5 minutes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at end of Floc period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960 &amp; CTC-00011</a:t>
            </a:r>
          </a:p>
        </p:txBody>
      </p:sp>
    </p:spTree>
    <p:extLst>
      <p:ext uri="{BB962C8B-B14F-4D97-AF65-F5344CB8AC3E}">
        <p14:creationId xmlns:p14="http://schemas.microsoft.com/office/powerpoint/2010/main" val="169449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6888CD44-6AFC-C121-79BA-288E337399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6DB32-C06C-492C-A195-AE386535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End of Floc Duration, 25 mL is syringed for filterability and %UVT/UVA. </a:t>
            </a:r>
            <a:endParaRPr lang="en-US" sz="2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788994B-177E-31AD-E812-28FE1AB33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12059" y="37183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CTC-00011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32.1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0103F0-BA8D-BC9D-B103-88ECA9180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80488" y="37183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CTC-00011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20.6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5DC349-F243-01D0-EBA6-A56B2A33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23750" y="37183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960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0.70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12.2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A7184A-1CFC-2C5D-0197-B636EE3E1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92179" y="37183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960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0.71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9.97 NTU</a:t>
            </a:r>
          </a:p>
        </p:txBody>
      </p:sp>
    </p:spTree>
    <p:extLst>
      <p:ext uri="{BB962C8B-B14F-4D97-AF65-F5344CB8AC3E}">
        <p14:creationId xmlns:p14="http://schemas.microsoft.com/office/powerpoint/2010/main" val="3576567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1888</Words>
  <Application>Microsoft Office PowerPoint</Application>
  <PresentationFormat>Widescreen</PresentationFormat>
  <Paragraphs>350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CSP-MacKerricher State Park CA2310301, Mendocino County Jar Test</vt:lpstr>
      <vt:lpstr>UVT/UVA, pathlength 10 mm</vt:lpstr>
      <vt:lpstr>CSP-MacKerricher State Park Source &amp; Treated Water Characteristics, January 27, 2023</vt:lpstr>
      <vt:lpstr>Applied Coagulants for Jar Testing ()</vt:lpstr>
      <vt:lpstr>Laboratory Charge Analyzer</vt:lpstr>
      <vt:lpstr>Coagulant Information</vt:lpstr>
      <vt:lpstr>CSP-MacKerricher State Park; Jar Test 1 - 8 Results Flash Mix 200 RPM (20 sec); Floc Mix 30 RPM (5 min)</vt:lpstr>
      <vt:lpstr>Jars 1-4 Test Flash Mix 200 RPM, 20 Sec Floc Mix 30 RPM, 5 min 25 mL sampled 5 minutes at end of Floc period  Applied Coagulants 960 &amp; CTC-00011</vt:lpstr>
      <vt:lpstr>Jars 1-4: End of Floc Duration, 25 mL is syringed for filterability and %UVT/UVA. </vt:lpstr>
      <vt:lpstr>Jars 1-4: After 5 min of settling, 25 mL is syringed for filterability and %UVT/UVA.</vt:lpstr>
      <vt:lpstr>Jars 1-4: After 25-minutes of settling, settled water turbidity is taken.</vt:lpstr>
      <vt:lpstr>Jars 5-8 Test Flash Mix 200 RPM, 20 Sec Floc Mix 30 RPM, 5 min 25 mL sampled 5 minutes at end of Floc period  Applied Coagulants 960 &amp; CTC-00011</vt:lpstr>
      <vt:lpstr>Jars 5-8: End of Floc Duration, 25 mL is syringed for filterability and %UVT/UVA. </vt:lpstr>
      <vt:lpstr>Jars 5-8: After 5 min of settling, 25 mL is syringed for filterability and %UVT/UVA.</vt:lpstr>
      <vt:lpstr>Jars 5-8: After 25-minutes of settling, settled water turbidity is taken.</vt:lpstr>
      <vt:lpstr>Jar 9 Test Flash Mix 200 RPM, 20 Sec Floc Mix 30 RPM, 5 min 25 mL sampled 5 minutes at end of Floc period  Applied Coagulant 960</vt:lpstr>
      <vt:lpstr>Jar 9: End of Floc Duration, 25 mL is syringed for filterability and %UVT/UVA. </vt:lpstr>
      <vt:lpstr>Jar 9: After 5 min of settling, 25 mL is syringed for filterability and %UVT/UVA.</vt:lpstr>
      <vt:lpstr>Jar 9: After 25-minutes of settling, settled water turbidity is taken.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FCSA #34 Millerton New Town CA1000484 Fresno County Jar Test</dc:title>
  <dc:creator>Schott, Guy@Waterboards</dc:creator>
  <cp:lastModifiedBy>Schott, Guy@Waterboards</cp:lastModifiedBy>
  <cp:revision>37</cp:revision>
  <dcterms:created xsi:type="dcterms:W3CDTF">2021-06-02T16:54:13Z</dcterms:created>
  <dcterms:modified xsi:type="dcterms:W3CDTF">2023-04-19T17:10:12Z</dcterms:modified>
</cp:coreProperties>
</file>