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581" r:id="rId2"/>
    <p:sldId id="1082" r:id="rId3"/>
    <p:sldId id="1153" r:id="rId4"/>
    <p:sldId id="1126" r:id="rId5"/>
    <p:sldId id="1130" r:id="rId6"/>
    <p:sldId id="1127" r:id="rId7"/>
    <p:sldId id="874" r:id="rId8"/>
    <p:sldId id="1104" r:id="rId9"/>
    <p:sldId id="574" r:id="rId10"/>
    <p:sldId id="575" r:id="rId11"/>
    <p:sldId id="1155" r:id="rId12"/>
    <p:sldId id="1156" r:id="rId13"/>
    <p:sldId id="1129" r:id="rId14"/>
    <p:sldId id="1148" r:id="rId15"/>
    <p:sldId id="1157" r:id="rId16"/>
    <p:sldId id="1158" r:id="rId17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FBF0F-E7FD-484D-BBA2-910229994995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150F4-05B9-4F1A-A748-0CB3DFC0A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0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54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82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4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1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1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6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6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F843-9FE6-4ADA-8A19-21F1FE062163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00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sigmaaldrich.com/united-states.html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Guy.Schott@waterboards.ca.gov" TargetMode="External"/><Relationship Id="rId2" Type="http://schemas.openxmlformats.org/officeDocument/2006/relationships/hyperlink" Target="https://www.waterboards.ca.gov/drinking_water/programs/districts/mendocino_distric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4700" dirty="0">
                <a:latin typeface="Arial" panose="020B0604020202020204" pitchFamily="34" charset="0"/>
                <a:cs typeface="Arial" panose="020B0604020202020204" pitchFamily="34" charset="0"/>
              </a:rPr>
              <a:t>Pope Valley School</a:t>
            </a:r>
            <a:br>
              <a:rPr lang="en-US" sz="4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700" dirty="0">
                <a:latin typeface="Arial" panose="020B0604020202020204" pitchFamily="34" charset="0"/>
                <a:cs typeface="Arial" panose="020B0604020202020204" pitchFamily="34" charset="0"/>
              </a:rPr>
              <a:t>CA2800840</a:t>
            </a:r>
            <a:br>
              <a:rPr lang="en-US" sz="4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700" dirty="0">
                <a:latin typeface="Arial" panose="020B0604020202020204" pitchFamily="34" charset="0"/>
                <a:cs typeface="Arial" panose="020B0604020202020204" pitchFamily="34" charset="0"/>
              </a:rPr>
              <a:t>Napa County</a:t>
            </a:r>
            <a:br>
              <a:rPr lang="en-US" sz="4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700" dirty="0"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by Guy Schott, P.E.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October 10, 2018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Image of Four 1-liter jars during flocculation process.">
            <a:extLst>
              <a:ext uri="{FF2B5EF4-FFF2-40B4-BE49-F238E27FC236}">
                <a16:creationId xmlns:a16="http://schemas.microsoft.com/office/drawing/2014/main" id="{E6DB1F37-1451-46E8-990A-B456C36721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0947" r="19642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99060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n image containing four 1-liter jars after 25-minutes of settling, settled water turbidity is taken.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85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DD00858-EBAE-4913-855A-9E8FCA079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425950"/>
            <a:ext cx="11210925" cy="744836"/>
          </a:xfrm>
        </p:spPr>
        <p:txBody>
          <a:bodyPr>
            <a:normAutofit/>
          </a:bodyPr>
          <a:lstStyle/>
          <a:p>
            <a:pPr algn="ctr"/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Jars 1-4: After 25-minutes of settling, settled water turbidity is taken. </a:t>
            </a:r>
            <a:endParaRPr lang="en-US" sz="2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35069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4356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351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2BCBF-DE54-4B13-B7FD-6F0A91E7A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77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Jar Testing for 1-Liter Jars: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Procedures for Most Treatment Plants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03522FC9-9B5B-42E9-AFBC-560C03AAA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84" y="1380339"/>
            <a:ext cx="11576304" cy="542288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Fill jars with source water prior to coagulant injection and set paddle speed at 30 rpm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chemicals (i.e., NaOCl, primary coagulant, coagulant aid) to each jar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Flash mix for 15-60 seconds (200 rpm)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Slow mix for 5 minutes (20-30 rpm)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Settled for 5 minutes.   Syringe 25 mL from each jar taken 1-inch below surface (25 mL/12 sec rate)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Filtered through 1.2 um isopore membrane into cuvette drip rate, 15 mL/(50-90 sec)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filtrate turbidity, chlorine residual and %UVT/UVA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settled water turbidity after 25 minutes of total setting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Record all data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093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6337-CE30-4E8B-A13C-E7CB0808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44" y="322091"/>
            <a:ext cx="5006336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  <a:b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Filterability Test Equipment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CA29E-0321-4002-88D1-8B5CC77C3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5176" y="1518082"/>
            <a:ext cx="6775704" cy="5220069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 Instrument</a:t>
            </a:r>
          </a:p>
          <a:p>
            <a:pPr>
              <a:spcBef>
                <a:spcPts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w/Luer-Lock Tip, 30 cc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(part#: 2225800, by Hach)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Swinnex Filter Holder, 25 mm                                   (part#: SX0002500)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Isopore Membrane Filter, 1.2 um absolute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pore size, </a:t>
            </a:r>
          </a:p>
          <a:p>
            <a:pPr>
              <a:spcBef>
                <a:spcPts val="0"/>
              </a:spcBef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25 mm , thickness: 24 um,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hydrophilic polycarbonate membrane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 #: RTTP02500)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Sigma-Aldrich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laboratory supplies  http://www.sigmaaldrich.com/united-states.html</a:t>
            </a:r>
          </a:p>
        </p:txBody>
      </p:sp>
      <p:pic>
        <p:nvPicPr>
          <p:cNvPr id="8" name="Picture Placeholder 7" descr="An image of filter test equipment: Turbidity meter, syringes, filter holders, 1.2 micron filters and cuvettes.">
            <a:extLst>
              <a:ext uri="{FF2B5EF4-FFF2-40B4-BE49-F238E27FC236}">
                <a16:creationId xmlns:a16="http://schemas.microsoft.com/office/drawing/2014/main" id="{DEF1E14A-41AE-44B3-AAC8-FE2F080A76F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7846" y="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013318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1C8F8-1390-43E2-A290-93BB1194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52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Isopore Membrane Information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369561-20DE-49D7-BDA9-84D7F50719B6}"/>
              </a:ext>
            </a:extLst>
          </p:cNvPr>
          <p:cNvGraphicFramePr>
            <a:graphicFrameLocks noGrp="1"/>
          </p:cNvGraphicFramePr>
          <p:nvPr/>
        </p:nvGraphicFramePr>
        <p:xfrm>
          <a:off x="261255" y="1096030"/>
          <a:ext cx="11501657" cy="5229931"/>
        </p:xfrm>
        <a:graphic>
          <a:graphicData uri="http://schemas.openxmlformats.org/drawingml/2006/table">
            <a:tbl>
              <a:tblPr firstRow="1" firstCol="1"/>
              <a:tblGrid>
                <a:gridCol w="3027672">
                  <a:extLst>
                    <a:ext uri="{9D8B030D-6E8A-4147-A177-3AD203B41FA5}">
                      <a16:colId xmlns:a16="http://schemas.microsoft.com/office/drawing/2014/main" val="195345807"/>
                    </a:ext>
                  </a:extLst>
                </a:gridCol>
                <a:gridCol w="8473985">
                  <a:extLst>
                    <a:ext uri="{9D8B030D-6E8A-4147-A177-3AD203B41FA5}">
                      <a16:colId xmlns:a16="http://schemas.microsoft.com/office/drawing/2014/main" val="17063581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77454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 name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104343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color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180898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 (PC)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2568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flow rate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Avg. 175 mL/min x cm² (typical results @ 10 psi)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28229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  <a:r>
                        <a:rPr lang="en-US" sz="2400" b="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®</a:t>
                      </a:r>
                      <a:endParaRPr lang="en-US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178807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wettability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Hydrophilic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319466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porosity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14.7%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84501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492635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bubble point at 23 °C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 bar, air with water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33492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thickness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059731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diameter (ø)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mm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869656"/>
                  </a:ext>
                </a:extLst>
              </a:tr>
              <a:tr h="469963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polycarbonate, Hydrophilic, 1.2 µm, 25 mm, white, plain, 100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976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193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BE647-4A58-4BAE-8548-F3EAA2CE7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Background Information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D3603-38B2-4A01-98BE-096FF2EA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a polycarbonate, track-etched screen filter recommended for all analyses in which the sample is viewed on the surface of the membrane.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composed of polycarbonate film, which has a smooth, glass-like surface for clearer sample observation. The unique manufacturing process of the membrane ensures a precise pore diameter and a consistent pore size for accurate separation of samples by size. Matched-weight filters are not usually required because of low, constant tar and ash weights.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Features &amp; Benefits: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Membrane structure retains particles on the surface, simplifying counting and analysis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6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D378-CAD4-4781-A006-152F0BB1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11" y="398551"/>
            <a:ext cx="63871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 - Filterability Test</a:t>
            </a:r>
          </a:p>
        </p:txBody>
      </p:sp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01E7B4C7-15EB-4745-95A5-7295CF70A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5542" y="1580225"/>
            <a:ext cx="6382657" cy="4473441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~ 25 mL from jar (after 5-minutes of settling)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Filter-to-waste 3-5 mL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 directly into clean cuvette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turbidity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Take several readings before recording final NTU results.  Micro bubbles can adhere to glass causing false NTU readings.  To remove bubbles, tilt cuvette up to 90 degrees.</a:t>
            </a:r>
          </a:p>
        </p:txBody>
      </p:sp>
      <p:pic>
        <p:nvPicPr>
          <p:cNvPr id="4" name="Picture 3" descr="An image containing a person holding a syringe pushing coagulated water through a 1.2 micro filter into a cuvette.">
            <a:extLst>
              <a:ext uri="{FF2B5EF4-FFF2-40B4-BE49-F238E27FC236}">
                <a16:creationId xmlns:a16="http://schemas.microsoft.com/office/drawing/2014/main" id="{E0400678-E3AF-4C5F-BD87-F98CF5CF3B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7689829" y="10"/>
            <a:ext cx="4502173" cy="344820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pic>
        <p:nvPicPr>
          <p:cNvPr id="7" name="Picture 6" descr="An image of a portable turbidity meter use to measure filtrate and settled water.">
            <a:extLst>
              <a:ext uri="{FF2B5EF4-FFF2-40B4-BE49-F238E27FC236}">
                <a16:creationId xmlns:a16="http://schemas.microsoft.com/office/drawing/2014/main" id="{9343EF75-1F0E-46DB-9F32-8D9EF137DD91}"/>
              </a:ext>
            </a:extLst>
          </p:cNvPr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 bwMode="auto">
          <a:xfrm>
            <a:off x="8768827" y="4082141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527355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FD94C-25DF-4A9E-B027-4B4354AA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40" y="58184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070F-3363-4A14-8E35-B98F929517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9" y="2278173"/>
            <a:ext cx="11720264" cy="4229159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Guy Schott, P.E.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 Water Resources Control Board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Division of Drinking Water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Santa Rosa, CA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Stock Solution/Dose calculations/Jar Test Results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tools to download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www.waterboards.ca.gov/drinking_water/programs/districts/mendocino_district.html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Guy Schott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Guy.Schott@waterboards.ca.gov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Office Number: 707-576-2732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88BE429-89F0-4210-8207-96F88759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27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E55FA-D5E4-455A-A9B4-DDE5A1429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98" y="1162975"/>
            <a:ext cx="4247610" cy="4613357"/>
          </a:xfrm>
        </p:spPr>
        <p:txBody>
          <a:bodyPr anchor="t"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Pope Valley School</a:t>
            </a:r>
            <a:b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Characteristics</a:t>
            </a:r>
            <a:b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10,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866F9-351A-4300-91F3-6C677896CE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800" y="1412489"/>
            <a:ext cx="5568696" cy="4363844"/>
          </a:xfrm>
        </p:spPr>
        <p:txBody>
          <a:bodyPr>
            <a:norm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Source: Burton Creek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Turbidity: 6 NTU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pH: 8.5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Alkalinity: 80 mg/L as CaCO3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UVT: 79.5%</a:t>
            </a:r>
          </a:p>
          <a:p>
            <a:pPr marL="0" lvl="0" indent="0"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UVA: 0.100/cm</a:t>
            </a:r>
          </a:p>
        </p:txBody>
      </p:sp>
    </p:spTree>
    <p:extLst>
      <p:ext uri="{BB962C8B-B14F-4D97-AF65-F5344CB8AC3E}">
        <p14:creationId xmlns:p14="http://schemas.microsoft.com/office/powerpoint/2010/main" val="427077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A4401-D9F5-49E2-880D-0A5F79FF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164493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UVT/UVA</a:t>
            </a:r>
          </a:p>
        </p:txBody>
      </p:sp>
      <p:pic>
        <p:nvPicPr>
          <p:cNvPr id="4" name="Picture 3" descr="Real UVT Instrument that is used to measure UV transmittance and UV absorbance of a water sample.">
            <a:extLst>
              <a:ext uri="{FF2B5EF4-FFF2-40B4-BE49-F238E27FC236}">
                <a16:creationId xmlns:a16="http://schemas.microsoft.com/office/drawing/2014/main" id="{186678B4-9F0D-425B-B2DE-8AD265C81B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0" r="-2" b="28"/>
          <a:stretch/>
        </p:blipFill>
        <p:spPr>
          <a:xfrm>
            <a:off x="480060" y="1567943"/>
            <a:ext cx="3425957" cy="372163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7079-5DED-498B-817B-AA737403B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1567943"/>
            <a:ext cx="7161017" cy="49249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transmittance (UVT) is a measurement of the amount of ultraviolet light (commonly at 254 nm due to its germicidal effect) that passes through a water sample compared to the amount of light that passes through a pure water sample. The measurement is expressed as a percentage, % UVT.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%UVT = 10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(-UVA)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 100%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absorbance (UVA) is calculated as a relative measure of the amount of light absorbed by a water sample compared with the amount of light absorbed by a pure water sample.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 = -log(%UVT/100)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95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A3DB7-5FC8-4F7A-BF24-7C6F6B08E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837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Applied Coagulant for Jar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459EF-07B8-4197-8C35-09F798EE0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77456"/>
            <a:ext cx="5097780" cy="37957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 Pac 9800 (NTU Technologies)</a:t>
            </a:r>
          </a:p>
          <a:p>
            <a:pPr marL="0" lv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50% Aluminum Chlorohydrate (ACH)</a:t>
            </a:r>
          </a:p>
          <a:p>
            <a:pPr marL="0" lv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50% Water</a:t>
            </a:r>
          </a:p>
          <a:p>
            <a:pPr marL="0" lv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SG = 1.34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714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BAD10-C5F3-452D-8DDE-5019759B5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" y="135890"/>
            <a:ext cx="6254496" cy="10921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Laboratory Charge Analyzer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03604E-233B-4A38-9E07-B71044C9BF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8160" y="1124713"/>
            <a:ext cx="6254496" cy="5368162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LCA: Used to determine coagulant demand of a source water entering the treatment plant.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Source pH: 8.5</a:t>
            </a:r>
          </a:p>
          <a:p>
            <a:pPr>
              <a:spcBef>
                <a:spcPct val="0"/>
              </a:spcBef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LCA #1: 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pH adjusted to 7.5 w/acetic acid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9800: 25 mg/L as product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Laboratory Charged Analyzer (LCA) that measures negative charged particles.  Coagulant is injected until the charged particles are neutralized.  ">
            <a:extLst>
              <a:ext uri="{FF2B5EF4-FFF2-40B4-BE49-F238E27FC236}">
                <a16:creationId xmlns:a16="http://schemas.microsoft.com/office/drawing/2014/main" id="{66531812-4257-4FEF-8C0C-B944D410F5C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5726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255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C889B-6ECE-40A2-8645-ED7792B3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Coagulant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CC044-A346-4767-A2C4-8EF853C40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Unless stated otherwise, all coagulant doses are reported as Product (100% strength).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Preparation of coagulant stock solutions are generally 1.0 and/or 0.1 percent strength using 100 and/or 200 mL volumetric flasks.</a:t>
            </a: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100-1000 micro liters is used for stock solution preparation and coagulant aid jar test dosing.</a:t>
            </a: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Finnpipette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F2 variable volume pipette, capacity 0.5-5 mL is used for primary coagulant jar test dosing.</a:t>
            </a:r>
          </a:p>
        </p:txBody>
      </p:sp>
    </p:spTree>
    <p:extLst>
      <p:ext uri="{BB962C8B-B14F-4D97-AF65-F5344CB8AC3E}">
        <p14:creationId xmlns:p14="http://schemas.microsoft.com/office/powerpoint/2010/main" val="8923577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7" y="118720"/>
            <a:ext cx="11914906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Pope Valley School, Jar Test 1 - 4 Results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520013"/>
              </p:ext>
            </p:extLst>
          </p:nvPr>
        </p:nvGraphicFramePr>
        <p:xfrm>
          <a:off x="110837" y="1432628"/>
          <a:ext cx="11218579" cy="3383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3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694">
                  <a:extLst>
                    <a:ext uri="{9D8B030D-6E8A-4147-A177-3AD203B41FA5}">
                      <a16:colId xmlns:a16="http://schemas.microsoft.com/office/drawing/2014/main" val="292442534"/>
                    </a:ext>
                  </a:extLst>
                </a:gridCol>
                <a:gridCol w="1952670">
                  <a:extLst>
                    <a:ext uri="{9D8B030D-6E8A-4147-A177-3AD203B41FA5}">
                      <a16:colId xmlns:a16="http://schemas.microsoft.com/office/drawing/2014/main" val="793630740"/>
                    </a:ext>
                  </a:extLst>
                </a:gridCol>
                <a:gridCol w="13169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48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64317">
                  <a:extLst>
                    <a:ext uri="{9D8B030D-6E8A-4147-A177-3AD203B41FA5}">
                      <a16:colId xmlns:a16="http://schemas.microsoft.com/office/drawing/2014/main" val="718132139"/>
                    </a:ext>
                  </a:extLst>
                </a:gridCol>
                <a:gridCol w="1485947">
                  <a:extLst>
                    <a:ext uri="{9D8B030D-6E8A-4147-A177-3AD203B41FA5}">
                      <a16:colId xmlns:a16="http://schemas.microsoft.com/office/drawing/2014/main" val="2260405623"/>
                    </a:ext>
                  </a:extLst>
                </a:gridCol>
                <a:gridCol w="1348916">
                  <a:extLst>
                    <a:ext uri="{9D8B030D-6E8A-4147-A177-3AD203B41FA5}">
                      <a16:colId xmlns:a16="http://schemas.microsoft.com/office/drawing/2014/main" val="16947260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Jar#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 RPM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Flash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RPM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Floc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Mix 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9800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Settle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87.3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0.059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0.056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88.7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0.052</a:t>
                      </a:r>
                    </a:p>
                  </a:txBody>
                  <a:tcPr marL="5582" marR="5582" marT="5582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0.4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</a:t>
                      </a:r>
                    </a:p>
                  </a:txBody>
                  <a:tcP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89.2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0.050</a:t>
                      </a:r>
                    </a:p>
                  </a:txBody>
                  <a:tcPr marL="5582" marR="5582" marT="5582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0.35</a:t>
                      </a:r>
                    </a:p>
                  </a:txBody>
                  <a:tcPr marL="5582" marR="5582" marT="558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177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3FA19-77CB-40B4-911B-9E132757E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7286"/>
            <a:ext cx="9144000" cy="6105379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Jars 1-4 Test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Flash Mix 60 Sec (200 RPM)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Floc Mix 5 min (30 RPM)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u="sng" dirty="0">
                <a:latin typeface="Arial" panose="020B0604020202020204" pitchFamily="34" charset="0"/>
                <a:cs typeface="Arial" panose="020B0604020202020204" pitchFamily="34" charset="0"/>
              </a:rPr>
              <a:t>Applied Coagulant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9800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665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n image containing four 1-liter jars at the end of 5-minute flocculation (30 RPM) duration. 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885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0B27B6-B138-4489-AB9D-A67A4B6E8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425950"/>
            <a:ext cx="11210925" cy="744836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Jars 1-4:  End of 5-minute flocculation (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RPM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duration. 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35069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4356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FA59C04-70F7-47BC-BEBA-5C0CC688498E}"/>
              </a:ext>
            </a:extLst>
          </p:cNvPr>
          <p:cNvSpPr txBox="1"/>
          <p:nvPr/>
        </p:nvSpPr>
        <p:spPr>
          <a:xfrm>
            <a:off x="2291356" y="1409931"/>
            <a:ext cx="1547218" cy="1169551"/>
          </a:xfrm>
          <a:prstGeom prst="rect">
            <a:avLst/>
          </a:prstGeom>
          <a:solidFill>
            <a:schemeClr val="tx1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mg/L 9800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Settled 0.8 NTU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Filtrate 0.16 NTU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UVT: 87.3%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UVA: 0.059/cm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A531F3-A480-4F8A-8E31-12D56B629A1C}"/>
              </a:ext>
            </a:extLst>
          </p:cNvPr>
          <p:cNvSpPr txBox="1"/>
          <p:nvPr/>
        </p:nvSpPr>
        <p:spPr>
          <a:xfrm>
            <a:off x="4836445" y="1409931"/>
            <a:ext cx="1547218" cy="1169551"/>
          </a:xfrm>
          <a:prstGeom prst="rect">
            <a:avLst/>
          </a:prstGeom>
          <a:solidFill>
            <a:schemeClr val="tx1">
              <a:lumMod val="85000"/>
            </a:schemeClr>
          </a:solidFill>
          <a:ln w="28575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mg/L 9800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Settled 0.6 NTU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Filtrate 0.09 NTU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UVT: 88%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UVA: 0.056/cm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68FB70-3B9B-4EF2-8D8E-2F5F9153AD45}"/>
              </a:ext>
            </a:extLst>
          </p:cNvPr>
          <p:cNvSpPr txBox="1"/>
          <p:nvPr/>
        </p:nvSpPr>
        <p:spPr>
          <a:xfrm>
            <a:off x="7456933" y="1409930"/>
            <a:ext cx="1547218" cy="1169551"/>
          </a:xfrm>
          <a:prstGeom prst="rect">
            <a:avLst/>
          </a:prstGeom>
          <a:solidFill>
            <a:schemeClr val="tx2">
              <a:lumMod val="90000"/>
            </a:schemeClr>
          </a:solidFill>
          <a:ln w="28575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mg/L 9800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Settled 0.4 NTU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Filtrate 0.07 NTU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UVT: 88.7%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UVA: 0.052/cm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BDA4CD-12F7-423F-A82C-0D5B36A6DB63}"/>
              </a:ext>
            </a:extLst>
          </p:cNvPr>
          <p:cNvSpPr txBox="1"/>
          <p:nvPr/>
        </p:nvSpPr>
        <p:spPr>
          <a:xfrm>
            <a:off x="10077421" y="1409929"/>
            <a:ext cx="1558440" cy="1169551"/>
          </a:xfrm>
          <a:prstGeom prst="rect">
            <a:avLst/>
          </a:prstGeom>
          <a:solidFill>
            <a:schemeClr val="tx1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mg/L 9800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Settled 0.35 NTU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Filtrate 0.06 NTU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UVT: 89.2%</a:t>
            </a:r>
          </a:p>
          <a:p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UVA: 0.050/cm</a:t>
            </a:r>
          </a:p>
        </p:txBody>
      </p:sp>
    </p:spTree>
    <p:extLst>
      <p:ext uri="{BB962C8B-B14F-4D97-AF65-F5344CB8AC3E}">
        <p14:creationId xmlns:p14="http://schemas.microsoft.com/office/powerpoint/2010/main" val="407782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1074</Words>
  <Application>Microsoft Office PowerPoint</Application>
  <PresentationFormat>Widescreen</PresentationFormat>
  <Paragraphs>183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Pope Valley School CA2800840 Napa County Jar Test</vt:lpstr>
      <vt:lpstr>Pope Valley School Water Characteristics October 10, 2018</vt:lpstr>
      <vt:lpstr>UVT/UVA</vt:lpstr>
      <vt:lpstr>Applied Coagulant for Jar Testing</vt:lpstr>
      <vt:lpstr>Laboratory Charge Analyzer</vt:lpstr>
      <vt:lpstr>Coagulant Information</vt:lpstr>
      <vt:lpstr>Pope Valley School, Jar Test 1 - 4 Results</vt:lpstr>
      <vt:lpstr>Jars 1-4 Test Flash Mix 60 Sec (200 RPM) Floc Mix 5 min (30 RPM)  Applied Coagulant  9800 </vt:lpstr>
      <vt:lpstr>Jars 1-4:  End of 5-minute flocculation (30 RPM) duration. </vt:lpstr>
      <vt:lpstr>Jars 1-4: After 25-minutes of settling, settled water turbidity is taken. </vt:lpstr>
      <vt:lpstr>Jar Testing for 1-Liter Jars:  Procedures for Most Treatment Plants</vt:lpstr>
      <vt:lpstr>Jar Test Filterability Test Equipment</vt:lpstr>
      <vt:lpstr>Isopore Membrane Information</vt:lpstr>
      <vt:lpstr>Isopore Membrane Background Information </vt:lpstr>
      <vt:lpstr>Jar Test - Filterability Test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Pope Valley School CA2800840 Napa County Jar Test</dc:title>
  <dc:creator>Schott, Guy@Waterboards</dc:creator>
  <cp:lastModifiedBy>Schott, Guy@Waterboards</cp:lastModifiedBy>
  <cp:revision>2</cp:revision>
  <dcterms:created xsi:type="dcterms:W3CDTF">2020-05-11T23:16:22Z</dcterms:created>
  <dcterms:modified xsi:type="dcterms:W3CDTF">2020-05-11T23:42:36Z</dcterms:modified>
</cp:coreProperties>
</file>