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631" r:id="rId2"/>
    <p:sldId id="392" r:id="rId3"/>
    <p:sldId id="1162" r:id="rId4"/>
    <p:sldId id="1524" r:id="rId5"/>
    <p:sldId id="1541" r:id="rId6"/>
    <p:sldId id="1322" r:id="rId7"/>
    <p:sldId id="293" r:id="rId8"/>
    <p:sldId id="1127" r:id="rId9"/>
    <p:sldId id="1559" r:id="rId10"/>
    <p:sldId id="1154" r:id="rId11"/>
    <p:sldId id="1155" r:id="rId12"/>
    <p:sldId id="1129" r:id="rId13"/>
    <p:sldId id="1148" r:id="rId14"/>
    <p:sldId id="1156" r:id="rId15"/>
    <p:sldId id="1157" r:id="rId16"/>
  </p:sldIdLst>
  <p:sldSz cx="12192000" cy="6858000"/>
  <p:notesSz cx="7010400" cy="92964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3399FF"/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60" autoAdjust="0"/>
  </p:normalViewPr>
  <p:slideViewPr>
    <p:cSldViewPr snapToGrid="0">
      <p:cViewPr varScale="1">
        <p:scale>
          <a:sx n="104" d="100"/>
          <a:sy n="104" d="100"/>
        </p:scale>
        <p:origin x="192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3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EFBF0F-E7FD-484D-BBA2-910229994995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3150F4-05B9-4F1A-A748-0CB3DFC0A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17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21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1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F843-9FE6-4ADA-8A19-21F1FE06216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00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sigmaaldrich.com/united-states.html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Guy.Schott@waterboards.ca.gov" TargetMode="External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2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686" y="5091762"/>
            <a:ext cx="7484787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Howell Mountain MWC</a:t>
            </a:r>
            <a:b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CA2810001, Napa County, Jar 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2119" y="5091763"/>
            <a:ext cx="287119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Guy Schott, P.E. August 29, 2024</a:t>
            </a:r>
          </a:p>
        </p:txBody>
      </p:sp>
      <p:pic>
        <p:nvPicPr>
          <p:cNvPr id="5" name="Picture 4" descr="Image of Jar testing setup.">
            <a:extLst>
              <a:ext uri="{FF2B5EF4-FFF2-40B4-BE49-F238E27FC236}">
                <a16:creationId xmlns:a16="http://schemas.microsoft.com/office/drawing/2014/main" id="{A1DB98A0-EA9E-4C2A-98F3-E96F116E2F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40" name="Straight Connector 34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139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BCBF-DE54-4B13-B7FD-6F0A91E7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7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Jar Testing for 1-Liter Jars: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Procedures for Most Treatment Plants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3522FC9-9B5B-42E9-AFBC-560C03AA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1380339"/>
            <a:ext cx="11576304" cy="54228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Fill jars with source water prior to coagulant injection and set paddle speed at 30 rpm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chemicals (i.e., NaOCl, primary coagulant, coagulant aid) to each jar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Flash mix for 15-30 seconds (200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Slow mix for 5 minutes (20-30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Settled for 5 minutes.   Syringe 25 mL from each jar taken 1-inch below surface (25 mL/12 sec rate)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Filtered through 1.2 um isopore membrane into cuvette drip rate, 15 mL/(50-90 sec)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filtrate turbidity, chlorine residual and %UVT/UVA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settled water turbidity after 25 minutes of total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Record all data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93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6337-CE30-4E8B-A13C-E7CB0808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44" y="322091"/>
            <a:ext cx="500633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  <a:b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Filterability Test Equipment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A29E-0321-4002-88D1-8B5CC77C3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176" y="1518082"/>
            <a:ext cx="6775704" cy="5220069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 Instrument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w/Luer-Lock Tip, 30 cc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(part#: 2225800, by Hach)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Swinnex Filter Holder, 25 mm                                   (part#: SX0002500)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Isopore Membrane Filter, 1.2 um absolute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pore size, </a:t>
            </a:r>
          </a:p>
          <a:p>
            <a:pPr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25 mm , thickness: 24 um,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hydrophilic polycarbonate membrane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 #: RTTP02500)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Sigma-Aldrich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laboratory supplies  http://www.sigmaaldrich.com/united-states.html</a:t>
            </a:r>
          </a:p>
        </p:txBody>
      </p:sp>
      <p:pic>
        <p:nvPicPr>
          <p:cNvPr id="8" name="Picture Placeholder 7" descr="An image of filter test equipment: Turbidity meter, syringes, filter holders, 1.2 micron filters and cuvettes.">
            <a:extLst>
              <a:ext uri="{FF2B5EF4-FFF2-40B4-BE49-F238E27FC236}">
                <a16:creationId xmlns:a16="http://schemas.microsoft.com/office/drawing/2014/main" id="{DEF1E14A-41AE-44B3-AAC8-FE2F080A76F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01331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C8F8-1390-43E2-A290-93BB1194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Isopore Membrane Information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369561-20DE-49D7-BDA9-84D7F5071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120331"/>
              </p:ext>
            </p:extLst>
          </p:nvPr>
        </p:nvGraphicFramePr>
        <p:xfrm>
          <a:off x="261255" y="1096030"/>
          <a:ext cx="11501657" cy="5229931"/>
        </p:xfrm>
        <a:graphic>
          <a:graphicData uri="http://schemas.openxmlformats.org/drawingml/2006/table">
            <a:tbl>
              <a:tblPr firstRow="1" firstCol="1"/>
              <a:tblGrid>
                <a:gridCol w="3027672">
                  <a:extLst>
                    <a:ext uri="{9D8B030D-6E8A-4147-A177-3AD203B41FA5}">
                      <a16:colId xmlns:a16="http://schemas.microsoft.com/office/drawing/2014/main" val="195345807"/>
                    </a:ext>
                  </a:extLst>
                </a:gridCol>
                <a:gridCol w="8473985">
                  <a:extLst>
                    <a:ext uri="{9D8B030D-6E8A-4147-A177-3AD203B41FA5}">
                      <a16:colId xmlns:a16="http://schemas.microsoft.com/office/drawing/2014/main" val="1706358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7454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name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104343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color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180898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 (PC)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2568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flow rate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175 mL/min x cm² (typical results @ 10 psi)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8229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  <a:r>
                        <a:rPr lang="en-US" sz="2400" b="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78807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wettability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19466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porosity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14.7%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84501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92635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bubble point at 23 °C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 bar, air with water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33492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thickness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59731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diameter (ø)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69656"/>
                  </a:ext>
                </a:extLst>
              </a:tr>
              <a:tr h="469963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polycarbonate, Hydrophilic, 1.2 µm, 25 mm, white, plain, 100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193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E647-4A58-4BAE-8548-F3EAA2CE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Background Information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3603-38B2-4A01-98BE-096FF2EA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a polycarbonate, track-etched screen filter recommended for all analyses in which the sample is viewed on the surface of the membrane.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composed of polycarbonate film, which has a smooth, glass-like surface for clearer sample observation. The unique manufacturing process of the membrane ensures a precise pore diameter and a consistent pore size for accurate separation of samples by size. Matched-weight filters are not usually required because of low, constant tar and ash weights.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Features &amp; Benefits: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Membrane structure retains particles on the surface, simplifying counting and analysis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6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D378-CAD4-4781-A006-152F0BB1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11" y="398551"/>
            <a:ext cx="63871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 - Filterability Test</a:t>
            </a:r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01E7B4C7-15EB-4745-95A5-7295CF70A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5542" y="1580225"/>
            <a:ext cx="6382657" cy="4473441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~ 25 mL from jar (after 5-minutes of settling)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Filter-to-waste 3-5 mL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 directly into clean cuvette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turbidity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Take several readings before recording final NTU results.  Micro bubbles can adhere to glass causing false NTU readings.  To remove bubbles, tilt cuvette up to 90 degrees.</a:t>
            </a:r>
          </a:p>
        </p:txBody>
      </p:sp>
      <p:pic>
        <p:nvPicPr>
          <p:cNvPr id="4" name="Picture 3" descr="An image containing a person holding a syringe pushing coagulated water through a 1.2 micro filter into a cuvette.">
            <a:extLst>
              <a:ext uri="{FF2B5EF4-FFF2-40B4-BE49-F238E27FC236}">
                <a16:creationId xmlns:a16="http://schemas.microsoft.com/office/drawing/2014/main" id="{E0400678-E3AF-4C5F-BD87-F98CF5CF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7" name="Picture 6" descr="An image of a portable turbidity meter use to measure filtrate and settled water.">
            <a:extLst>
              <a:ext uri="{FF2B5EF4-FFF2-40B4-BE49-F238E27FC236}">
                <a16:creationId xmlns:a16="http://schemas.microsoft.com/office/drawing/2014/main" id="{9343EF75-1F0E-46DB-9F32-8D9EF137DD91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527355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40" y="58184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9" y="2278173"/>
            <a:ext cx="11720264" cy="4229159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Guy Schott, P.E.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Water Resources Control Board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Division of Drinking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Santa Rosa, CA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Stock Solution/Dose calculations/Jar Test Results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tools to download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www.waterboards.ca.gov/drinking_water/programs/districts/mendocino_district.html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Guy Schott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Guy.Schott@waterboards.ca.gov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Number: 707-576-2732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8BE429-89F0-4210-8207-96F88759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27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 isPhoto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A2FDF2E-36F1-49E5-BEC5-89612BD2D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438400" y="1872734"/>
            <a:ext cx="167640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Office Building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55E7CF-EFA0-470F-9520-CAA95874E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10400" y="1981200"/>
            <a:ext cx="274320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Treatment Plant Building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1FE1307-BC77-48D2-98D8-EB7F9726000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Treatment Plant</a:t>
            </a:r>
          </a:p>
        </p:txBody>
      </p:sp>
    </p:spTree>
    <p:extLst>
      <p:ext uri="{BB962C8B-B14F-4D97-AF65-F5344CB8AC3E}">
        <p14:creationId xmlns:p14="http://schemas.microsoft.com/office/powerpoint/2010/main" val="154298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0550F5B9-399F-4FAD-AE6C-ED65F9A43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C062E60F-5CD4-4268-8359-80766346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288350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0B72AA-5AAF-48D5-9188-93912D4BB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10047"/>
            <a:ext cx="3300984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/>
              <a:t>Source Waters (blend):</a:t>
            </a:r>
            <a:br>
              <a:rPr lang="en-US" sz="2800" dirty="0"/>
            </a:br>
            <a:r>
              <a:rPr lang="en-US" sz="2800" dirty="0"/>
              <a:t>Lake Dear/</a:t>
            </a:r>
            <a:br>
              <a:rPr lang="en-US" sz="2800" dirty="0"/>
            </a:br>
            <a:r>
              <a:rPr lang="en-US" sz="2800" dirty="0"/>
              <a:t>Lake </a:t>
            </a:r>
            <a:r>
              <a:rPr lang="en-US" sz="2800" dirty="0" err="1"/>
              <a:t>Henne</a:t>
            </a:r>
            <a:endParaRPr lang="en-US" sz="2800" dirty="0"/>
          </a:p>
        </p:txBody>
      </p:sp>
      <p:sp>
        <p:nvSpPr>
          <p:cNvPr id="51" name="Rectangle 47">
            <a:extLst>
              <a:ext uri="{FF2B5EF4-FFF2-40B4-BE49-F238E27FC236}">
                <a16:creationId xmlns:a16="http://schemas.microsoft.com/office/drawing/2014/main" id="{BB341EC3-1810-4D33-BA3F-E2D0AA0EC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98096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0127CDE-2B99-47A8-BB3C-7D1751910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610864" y="1323863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211D31-F1BB-4C17-A89B-783A63F45A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81143" y="510047"/>
            <a:ext cx="3468627" cy="16459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Source Water Characteristics </a:t>
            </a:r>
          </a:p>
          <a:p>
            <a:pPr lvl="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Turbidity: x NTU</a:t>
            </a:r>
          </a:p>
          <a:p>
            <a:pPr lvl="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Alkalinity: x mg/L as CaCO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lvl="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pH: x</a:t>
            </a:r>
          </a:p>
        </p:txBody>
      </p:sp>
      <p:pic>
        <p:nvPicPr>
          <p:cNvPr id="6" name="Picture 5" descr="An image of Lake Newton">
            <a:extLst>
              <a:ext uri="{FF2B5EF4-FFF2-40B4-BE49-F238E27FC236}">
                <a16:creationId xmlns:a16="http://schemas.microsoft.com/office/drawing/2014/main" id="{8A7AB225-F6DC-4E17-8C9F-BCD7E976C62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7784" y="2906886"/>
            <a:ext cx="3584448" cy="30384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CEB8CD-299E-4ABC-8958-7DFB7789D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 isPhoto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4347599" y="2633894"/>
            <a:ext cx="3584448" cy="3584448"/>
          </a:xfrm>
          <a:prstGeom prst="rect">
            <a:avLst/>
          </a:prstGeom>
        </p:spPr>
      </p:pic>
      <p:pic>
        <p:nvPicPr>
          <p:cNvPr id="13" name="Picture 12" descr="Well 01">
            <a:extLst>
              <a:ext uri="{FF2B5EF4-FFF2-40B4-BE49-F238E27FC236}">
                <a16:creationId xmlns:a16="http://schemas.microsoft.com/office/drawing/2014/main" id="{64B487DA-3BC7-4303-B8C3-4DFF5600429B}"/>
              </a:ext>
            </a:extLst>
          </p:cNvPr>
          <p:cNvPicPr>
            <a:picLocks noGrp="1" noChangeAspect="1"/>
          </p:cNvPicPr>
          <p:nvPr isPhoto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7415" y="2877261"/>
            <a:ext cx="3584448" cy="3097714"/>
          </a:xfrm>
          <a:prstGeom prst="rect">
            <a:avLst/>
          </a:prstGeom>
        </p:spPr>
      </p:pic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1B1C5DD4-8733-404D-B0E3-E662BB6DB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8161814" y="504246"/>
            <a:ext cx="3300984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UVT: x%, UVA: x/cm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0.4 um Filtered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Turbidity: x NTU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UVT: x%, UVA: x/cm</a:t>
            </a:r>
          </a:p>
        </p:txBody>
      </p:sp>
    </p:spTree>
    <p:extLst>
      <p:ext uri="{BB962C8B-B14F-4D97-AF65-F5344CB8AC3E}">
        <p14:creationId xmlns:p14="http://schemas.microsoft.com/office/powerpoint/2010/main" val="324460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6A4401-D9F5-49E2-880D-0A5F79FF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UVT/UVA, pathlength 10 mm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eal UVT Instrument that is used to measure UV transmittance and UV absorbance of a water sample.">
            <a:extLst>
              <a:ext uri="{FF2B5EF4-FFF2-40B4-BE49-F238E27FC236}">
                <a16:creationId xmlns:a16="http://schemas.microsoft.com/office/drawing/2014/main" id="{186678B4-9F0D-425B-B2DE-8AD265C81B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7079-5DED-498B-817B-AA737403B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UV transmittance (UVT) is a measurement of the amount of ultraviolet light (254 nm) that passes through a water sample compared to the amount of light that passes through a pure water sample. The measurement is expressed as % UVT.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%UVT = 10</a:t>
            </a:r>
            <a:r>
              <a:rPr lang="en-US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(-UVA)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UV absorbance (UVA) is calculated as a relative measure of the amount of light absorbed by a water sample compared with the amount of light absorbed by a pure water sample.  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UVA = -log(%UVT/100)</a:t>
            </a: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13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6F82C-9CBF-4A0D-93E1-19CDA750B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4064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Howell Mountain MWC Treated Water Characteristics, August 28, 2024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4EC6F-46CD-4057-9FA8-D3D858226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7089742" cy="4669443"/>
          </a:xfrm>
        </p:spPr>
        <p:txBody>
          <a:bodyPr>
            <a:no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Plant Dose 917: 20 mg/L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Filtrate Water (before NaOCl injection)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Turbidity: 0.08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UVT: 89.16%,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UVA: 0.0498/cm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Filtrate Water (after NaOCl injection)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Turbidity: x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UVT: x%,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UVA: x/cm</a:t>
            </a:r>
          </a:p>
          <a:p>
            <a:pPr marL="0" lvl="0" indent="0"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709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37EB-D19C-4E76-8649-94CD02D1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E65AB-A1B1-4797-88B5-EC09C3FA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938" y="1825625"/>
            <a:ext cx="583281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Pac 917 (NTU Technologies, Inc.)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10% polyamine (50% water, 50% active polyamines)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45% Aluminum Chlorohydrate (ACH)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~21.3% Al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~11.3% Al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45% Water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83% Basicity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1.25-1.34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100 mg/L as Product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02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9E599-28F1-489A-9094-0F8C3C2E7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955" y="552182"/>
            <a:ext cx="5998840" cy="3343135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Polyamine</a:t>
            </a:r>
            <a:b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5200" baseline="-25000" dirty="0"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5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5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5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br>
              <a:rPr lang="en-US" sz="5200" baseline="-25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MW: 1,173.6 g/mol</a:t>
            </a:r>
          </a:p>
        </p:txBody>
      </p:sp>
      <p:pic>
        <p:nvPicPr>
          <p:cNvPr id="3" name="Picture 2" descr="Polyamine structure">
            <a:extLst>
              <a:ext uri="{FF2B5EF4-FFF2-40B4-BE49-F238E27FC236}">
                <a16:creationId xmlns:a16="http://schemas.microsoft.com/office/drawing/2014/main" id="{9167A25F-C6EE-4F7D-A641-F3B59F75AD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491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BC889B-6ECE-40A2-8645-ED7792B37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Coagulant Information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CC044-A346-4767-A2C4-8EF853C40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Unless stated otherwise, all coagulant doses are reported as Product (100% strength).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Aluminum Sulfate doses are reported as hydrated Al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(SO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*14.3H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0.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Preparation of coagulant stock solutions are generally 1.0 and/or 0.1 percent strength using 100 and/or 200 mL volumetric flasks.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100-1000 micro liters is used for stock solution preparation and coagulant aid jar test dosing.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0.5-5 mL is used for primary coagulant jar test dosing.</a:t>
            </a:r>
          </a:p>
        </p:txBody>
      </p:sp>
    </p:spTree>
    <p:extLst>
      <p:ext uri="{BB962C8B-B14F-4D97-AF65-F5344CB8AC3E}">
        <p14:creationId xmlns:p14="http://schemas.microsoft.com/office/powerpoint/2010/main" val="892357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Howell Mountain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Jar Test 1 - 8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30 RPM (5 min)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063909"/>
              </p:ext>
            </p:extLst>
          </p:nvPr>
        </p:nvGraphicFramePr>
        <p:xfrm>
          <a:off x="110835" y="1432628"/>
          <a:ext cx="11625535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7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5975">
                  <a:extLst>
                    <a:ext uri="{9D8B030D-6E8A-4147-A177-3AD203B41FA5}">
                      <a16:colId xmlns:a16="http://schemas.microsoft.com/office/drawing/2014/main" val="2183828402"/>
                    </a:ext>
                  </a:extLst>
                </a:gridCol>
                <a:gridCol w="1665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897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968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61390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  <a:gridCol w="1618039">
                  <a:extLst>
                    <a:ext uri="{9D8B030D-6E8A-4147-A177-3AD203B41FA5}">
                      <a16:colId xmlns:a16="http://schemas.microsoft.com/office/drawing/2014/main" val="16947260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917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86.69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0.0487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0.0499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J5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733659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J6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88.79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554676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J7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88.96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845975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J8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89.53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0.0481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12989816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717210B-4E81-74B4-0A3F-7D360F21CA25}"/>
              </a:ext>
            </a:extLst>
          </p:cNvPr>
          <p:cNvSpPr txBox="1"/>
          <p:nvPr/>
        </p:nvSpPr>
        <p:spPr>
          <a:xfrm>
            <a:off x="1228437" y="6369948"/>
            <a:ext cx="484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Plant UVA: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0.0498/cm; Plant Filtrate: 0.08 NTU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68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1078</Words>
  <Application>Microsoft Office PowerPoint</Application>
  <PresentationFormat>Widescreen</PresentationFormat>
  <Paragraphs>192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Howell Mountain MWC CA2810001, Napa County, Jar Test</vt:lpstr>
      <vt:lpstr>Treatment Plant</vt:lpstr>
      <vt:lpstr>Source Waters (blend): Lake Dear/ Lake Henne</vt:lpstr>
      <vt:lpstr>UVT/UVA, pathlength 10 mm</vt:lpstr>
      <vt:lpstr>Howell Mountain MWC Treated Water Characteristics, August 28, 2024</vt:lpstr>
      <vt:lpstr>Applied Coagulants for Jar Testing (1)</vt:lpstr>
      <vt:lpstr>Polyamine C59H108N14O10 MW: 1,173.6 g/mol</vt:lpstr>
      <vt:lpstr>Coagulant Information</vt:lpstr>
      <vt:lpstr>Howell Mountain; Jar Test 1 - 8 Results Flash Mix 200 RPM (20 sec); Floc Mix 30 RPM (5 min)</vt:lpstr>
      <vt:lpstr>Jar Testing for 1-Liter Jars:  Procedures for Most Treatment Plants</vt:lpstr>
      <vt:lpstr>Jar Test Filterability Test Equipment</vt:lpstr>
      <vt:lpstr>Isopore Membrane Information</vt:lpstr>
      <vt:lpstr>Isopore Membrane Background Information </vt:lpstr>
      <vt:lpstr>Jar Test - Filterability Test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Howell Mountain MWC CA2810001, Napa County, Jar Test</dc:title>
  <dc:creator>Schott, Guy@Waterboards</dc:creator>
  <cp:lastModifiedBy>Guy Schott</cp:lastModifiedBy>
  <cp:revision>7</cp:revision>
  <dcterms:created xsi:type="dcterms:W3CDTF">2021-10-04T17:01:37Z</dcterms:created>
  <dcterms:modified xsi:type="dcterms:W3CDTF">2024-09-29T21:58:27Z</dcterms:modified>
</cp:coreProperties>
</file>