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631" r:id="rId2"/>
    <p:sldId id="392" r:id="rId3"/>
    <p:sldId id="1162" r:id="rId4"/>
    <p:sldId id="1672" r:id="rId5"/>
    <p:sldId id="1541" r:id="rId6"/>
    <p:sldId id="1322" r:id="rId7"/>
    <p:sldId id="293" r:id="rId8"/>
    <p:sldId id="1127" r:id="rId9"/>
    <p:sldId id="1559" r:id="rId10"/>
    <p:sldId id="1500" r:id="rId11"/>
    <p:sldId id="1389" r:id="rId12"/>
    <p:sldId id="1390" r:id="rId13"/>
    <p:sldId id="1399" r:id="rId14"/>
    <p:sldId id="1632" r:id="rId15"/>
    <p:sldId id="1633" r:id="rId16"/>
    <p:sldId id="1636" r:id="rId17"/>
    <p:sldId id="1635" r:id="rId18"/>
    <p:sldId id="1154" r:id="rId19"/>
    <p:sldId id="1155" r:id="rId20"/>
    <p:sldId id="1129" r:id="rId21"/>
    <p:sldId id="1148" r:id="rId22"/>
    <p:sldId id="1156" r:id="rId23"/>
    <p:sldId id="1157" r:id="rId24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360" autoAdjust="0"/>
  </p:normalViewPr>
  <p:slideViewPr>
    <p:cSldViewPr snapToGrid="0">
      <p:cViewPr varScale="1">
        <p:scale>
          <a:sx n="101" d="100"/>
          <a:sy n="101" d="100"/>
        </p:scale>
        <p:origin x="144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18.sv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  <a:t>Howell Mountain MWC</a:t>
            </a:r>
            <a:b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  <a:t>CA2810001, Napa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by Guy Schott, P.E. October 29, 2025</a:t>
            </a:r>
          </a:p>
        </p:txBody>
      </p:sp>
      <p:sp>
        <p:nvSpPr>
          <p:cNvPr id="5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Jar testing equipment">
            <a:extLst>
              <a:ext uri="{FF2B5EF4-FFF2-40B4-BE49-F238E27FC236}">
                <a16:creationId xmlns:a16="http://schemas.microsoft.com/office/drawing/2014/main" id="{2AD59976-6A52-A445-1C16-A77C00C6F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39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91C45CD7-0E2F-A942-F0D6-96CD96B77F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(25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D616090-BA73-D734-B7FF-AD92EE3C7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1013" y="43098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917: 15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DA6DC-CC39-773A-E8AC-B094A788D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4942" y="43098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8C0C82-3BEB-6640-D7D5-4B9E18BDF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5814" y="43098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917: 25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27BA5-D24C-41C2-6383-B6C5ACEAF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59669" y="43098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917: 30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1.27 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5D2734B3-4B4C-CB8F-F872-7DBED3D223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55212A7-40EE-BFC0-47AC-DD6929165A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CF14DF9-6D00-690F-08B3-A0C59C6A4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1013" y="43098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917: 15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3E5E2-92B4-12CA-7F72-1A6B77572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4942" y="43098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DC38D0-760E-8711-F66B-D5ABBD9F9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5814" y="43098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917: 25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4D4E2-07CE-637B-250C-5D5CB8F2D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59669" y="43098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917: 30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1.27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A18F2-6149-3C6B-3971-30BB1DFA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FEC03-90AC-7533-3D84-CAAB8691C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28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73167-1511-6D52-1108-C93160D7C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4456FB13-4589-8C63-D4B9-82EA33700A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A1105E-797C-A86C-23E9-C351DA8A40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(25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32978C2-DCB7-ED80-E7C8-0BE7E07DD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85667" y="110523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917: 16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DB1CE-145E-20F9-2DD0-654C47F68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34047" y="115521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917: 18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5CC6E-81B8-3936-3754-7ECA29BFA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9445" y="110523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FD92DC-B51C-BADB-0E70-C13A67270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53318" y="110523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917: 22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</p:spTree>
    <p:extLst>
      <p:ext uri="{BB962C8B-B14F-4D97-AF65-F5344CB8AC3E}">
        <p14:creationId xmlns:p14="http://schemas.microsoft.com/office/powerpoint/2010/main" val="23385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86377-B375-7A17-BF0E-25583B7FC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39DB2A6C-B815-5D35-F26C-76CA411099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13E905-E8BB-7AE7-F400-11C475886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5E0E8E-E5DB-F0B7-D842-2CAE7B6FB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D223AC-7496-75D1-94C9-E3B76006B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CD27FA-14C2-57FA-1FE9-F26380777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2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53A9E4-0692-CD77-BDF5-8906EEB65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3F1CF36-1389-040D-57AD-180BF48A79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278CF-CAB2-682C-B27E-D56D6EDE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9F1920C-EC54-6D03-62CC-648770A3A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0724" y="106829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917: 16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EB3052-CA7E-0A3A-F220-5E0EA340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975" y="111827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917: 18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75021E-9753-2259-2018-344C74BF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4937" y="106829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917: 20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45056D-F8AF-37C1-039E-CAE7B37FE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2775" y="106829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917: 22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</p:spTree>
    <p:extLst>
      <p:ext uri="{BB962C8B-B14F-4D97-AF65-F5344CB8AC3E}">
        <p14:creationId xmlns:p14="http://schemas.microsoft.com/office/powerpoint/2010/main" val="20118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2FDF2E-36F1-49E5-BEC5-89612BD2D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38400" y="1872734"/>
            <a:ext cx="16764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Office Building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5E7CF-EFA0-470F-9520-CAA95874E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0400" y="1981200"/>
            <a:ext cx="27432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Treatment Plant Building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FE1307-BC77-48D2-98D8-EB7F972600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Treatment Plant</a:t>
            </a:r>
          </a:p>
        </p:txBody>
      </p:sp>
    </p:spTree>
    <p:extLst>
      <p:ext uri="{BB962C8B-B14F-4D97-AF65-F5344CB8AC3E}">
        <p14:creationId xmlns:p14="http://schemas.microsoft.com/office/powerpoint/2010/main" val="1542983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B72AA-5AAF-48D5-9188-93912D4B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Source Waters (blend):</a:t>
            </a:r>
            <a:br>
              <a:rPr lang="en-US" sz="2800" dirty="0"/>
            </a:br>
            <a:r>
              <a:rPr lang="en-US" sz="2800" dirty="0"/>
              <a:t>Lake Dear/</a:t>
            </a:r>
            <a:br>
              <a:rPr lang="en-US" sz="2800" dirty="0"/>
            </a:br>
            <a:r>
              <a:rPr lang="en-US" sz="2800" dirty="0"/>
              <a:t>Lake </a:t>
            </a:r>
            <a:r>
              <a:rPr lang="en-US" sz="2800" dirty="0" err="1"/>
              <a:t>Henne</a:t>
            </a:r>
            <a:endParaRPr lang="en-US" sz="2800" dirty="0"/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11D31-F1BB-4C17-A89B-783A63F45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1143" y="510047"/>
            <a:ext cx="3468627" cy="16459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 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0.60 NTU</a:t>
            </a:r>
          </a:p>
        </p:txBody>
      </p:sp>
      <p:pic>
        <p:nvPicPr>
          <p:cNvPr id="6" name="Picture 5" descr="An image of Lake Newton">
            <a:extLst>
              <a:ext uri="{FF2B5EF4-FFF2-40B4-BE49-F238E27FC236}">
                <a16:creationId xmlns:a16="http://schemas.microsoft.com/office/drawing/2014/main" id="{8A7AB225-F6DC-4E17-8C9F-BCD7E976C6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84" y="2906886"/>
            <a:ext cx="3584448" cy="3038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EB8CD-299E-4ABC-8958-7DFB7789D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4347599" y="2633894"/>
            <a:ext cx="3584448" cy="3584448"/>
          </a:xfrm>
          <a:prstGeom prst="rect">
            <a:avLst/>
          </a:prstGeom>
        </p:spPr>
      </p:pic>
      <p:pic>
        <p:nvPicPr>
          <p:cNvPr id="13" name="Picture 12" descr="Well 01">
            <a:extLst>
              <a:ext uri="{FF2B5EF4-FFF2-40B4-BE49-F238E27FC236}">
                <a16:creationId xmlns:a16="http://schemas.microsoft.com/office/drawing/2014/main" id="{64B487DA-3BC7-4303-B8C3-4DFF5600429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7415" y="2877261"/>
            <a:ext cx="3584448" cy="3097714"/>
          </a:xfrm>
          <a:prstGeom prst="rect">
            <a:avLst/>
          </a:prstGeom>
        </p:spPr>
      </p:pic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B1C5DD4-8733-404D-B0E3-E662BB6DB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161814" y="504246"/>
            <a:ext cx="3300984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79.37%, UVA: 0.1004/cm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24 NTU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80.51%, UVA: 0.0942/cm</a:t>
            </a:r>
          </a:p>
        </p:txBody>
      </p:sp>
    </p:spTree>
    <p:extLst>
      <p:ext uri="{BB962C8B-B14F-4D97-AF65-F5344CB8AC3E}">
        <p14:creationId xmlns:p14="http://schemas.microsoft.com/office/powerpoint/2010/main" val="324460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UVT/UVA, pathlength 40 mm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9E83DFA3-5A75-1034-7F08-70850D264C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0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Howell Mountain MWC Treated Water Characteristics, October 29, 2025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089742" cy="4669443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Plant Dose 917: 15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 (before NaOCl injection)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0.04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91.33%,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0.0394/cm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938" y="1825625"/>
            <a:ext cx="583281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917 (NTU Technologies, Inc.)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10% polyamine (50% water, 50% active polyamines)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Aluminum Chlorohydrate (ACH)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~21.3%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~11.3% Al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Water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100 mg/L as Product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Howell Mountain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028885"/>
              </p:ext>
            </p:extLst>
          </p:nvPr>
        </p:nvGraphicFramePr>
        <p:xfrm>
          <a:off x="110835" y="1432628"/>
          <a:ext cx="11625535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975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66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9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968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6139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61803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6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1668</Words>
  <Application>Microsoft Office PowerPoint</Application>
  <PresentationFormat>Widescreen</PresentationFormat>
  <Paragraphs>290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Howell Mountain MWC CA2810001, Napa County, Jar Test</vt:lpstr>
      <vt:lpstr>Treatment Plant</vt:lpstr>
      <vt:lpstr>Source Waters (blend): Lake Dear/ Lake Henne</vt:lpstr>
      <vt:lpstr>UVT/UVA, pathlength 40 mm</vt:lpstr>
      <vt:lpstr>Howell Mountain MWC Treated Water Characteristics, October 29, 2025</vt:lpstr>
      <vt:lpstr>Applied Coagulants for Jar Testing (1)</vt:lpstr>
      <vt:lpstr>Polyamine C59H108N14O10 MW: 1,173.6 g/mol</vt:lpstr>
      <vt:lpstr>Coagulant Information</vt:lpstr>
      <vt:lpstr>Howell Mountain; Jar Test 1 - 8 Results Flash Mix 200 RPM (20 sec); Floc Mix 30 RPM (5 min)</vt:lpstr>
      <vt:lpstr>Jars 1-4 Test Flash Mix 20 Sec (200 RPM) Floc Mix 5 min (30 RPM)    Applied Coagulant  917 </vt:lpstr>
      <vt:lpstr>Jars 1-4:  End of 5-minute flocculation (25 RPM) duration.</vt:lpstr>
      <vt:lpstr>Jars 1-4: After 5 min of settling, 25 mL is syringed for filterability and %UVT/UVA.</vt:lpstr>
      <vt:lpstr>Jars 1-4: After 25-minutes of settling, settled water turbidity is taken.</vt:lpstr>
      <vt:lpstr>Jars 5-8 Test Flash Mix 20 Sec (200 RPM) Floc Mix 5 min (30 RPM)    Applied Coagulant  917 </vt:lpstr>
      <vt:lpstr>Jars 5-8:  End of 5-minute flocculation (25 RPM) duration.</vt:lpstr>
      <vt:lpstr>Jars 5-8: After 5 min of settling, 25 mL is syringed for filterability and %UVT/UVA.</vt:lpstr>
      <vt:lpstr>Jars 5-8: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Howell Mountain MWC CA2810001, Napa County, Jar Test</dc:title>
  <dc:creator>Schott, Guy@Waterboards</dc:creator>
  <cp:lastModifiedBy>Schott, Guy@Waterboards</cp:lastModifiedBy>
  <cp:revision>15</cp:revision>
  <dcterms:created xsi:type="dcterms:W3CDTF">2021-10-04T17:01:37Z</dcterms:created>
  <dcterms:modified xsi:type="dcterms:W3CDTF">2025-11-17T20:22:17Z</dcterms:modified>
</cp:coreProperties>
</file>