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1631" r:id="rId2"/>
    <p:sldId id="392" r:id="rId3"/>
    <p:sldId id="1162" r:id="rId4"/>
    <p:sldId id="1524" r:id="rId5"/>
    <p:sldId id="1541" r:id="rId6"/>
    <p:sldId id="1591" r:id="rId7"/>
    <p:sldId id="1322" r:id="rId8"/>
    <p:sldId id="293" r:id="rId9"/>
    <p:sldId id="294" r:id="rId10"/>
    <p:sldId id="1639" r:id="rId11"/>
    <p:sldId id="1127" r:id="rId12"/>
    <p:sldId id="1559" r:id="rId13"/>
    <p:sldId id="1637" r:id="rId14"/>
    <p:sldId id="1593" r:id="rId15"/>
    <p:sldId id="1594" r:id="rId16"/>
    <p:sldId id="1500" r:id="rId17"/>
    <p:sldId id="1389" r:id="rId18"/>
    <p:sldId id="1390" r:id="rId19"/>
    <p:sldId id="1399" r:id="rId20"/>
    <p:sldId id="1592" r:id="rId21"/>
    <p:sldId id="1056" r:id="rId22"/>
    <p:sldId id="1057" r:id="rId23"/>
    <p:sldId id="1058" r:id="rId24"/>
    <p:sldId id="1599" r:id="rId25"/>
    <p:sldId id="1600" r:id="rId26"/>
    <p:sldId id="1601" r:id="rId27"/>
    <p:sldId id="1602" r:id="rId28"/>
    <p:sldId id="1603" r:id="rId29"/>
    <p:sldId id="1604" r:id="rId30"/>
    <p:sldId id="1605" r:id="rId31"/>
    <p:sldId id="1606" r:id="rId32"/>
    <p:sldId id="1607" r:id="rId33"/>
    <p:sldId id="1640" r:id="rId34"/>
    <p:sldId id="1609" r:id="rId35"/>
    <p:sldId id="1610" r:id="rId36"/>
    <p:sldId id="1611" r:id="rId37"/>
    <p:sldId id="1612" r:id="rId38"/>
    <p:sldId id="1614" r:id="rId39"/>
    <p:sldId id="1615" r:id="rId40"/>
    <p:sldId id="1616" r:id="rId41"/>
    <p:sldId id="1617" r:id="rId42"/>
    <p:sldId id="1618" r:id="rId43"/>
    <p:sldId id="1638" r:id="rId44"/>
    <p:sldId id="1620" r:id="rId45"/>
    <p:sldId id="1621" r:id="rId46"/>
    <p:sldId id="1622" r:id="rId47"/>
    <p:sldId id="1154" r:id="rId48"/>
    <p:sldId id="1155" r:id="rId49"/>
    <p:sldId id="1129" r:id="rId50"/>
    <p:sldId id="1148" r:id="rId51"/>
    <p:sldId id="1156" r:id="rId52"/>
    <p:sldId id="1157" r:id="rId5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 MWC</a:t>
            </a:r>
            <a:b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CA2810001, Napa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September 30, 2021</a:t>
            </a:r>
          </a:p>
        </p:txBody>
      </p:sp>
      <p:pic>
        <p:nvPicPr>
          <p:cNvPr id="5" name="Picture 4" descr="Image of Jar testing setup.">
            <a:extLst>
              <a:ext uri="{FF2B5EF4-FFF2-40B4-BE49-F238E27FC236}">
                <a16:creationId xmlns:a16="http://schemas.microsoft.com/office/drawing/2014/main" id="{A1DB98A0-EA9E-4C2A-98F3-E96F116E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3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7.02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CTC-00011: 75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6.51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FAAF224-0340-4BF3-B830-4ECB0AC29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006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97389"/>
              </p:ext>
            </p:extLst>
          </p:nvPr>
        </p:nvGraphicFramePr>
        <p:xfrm>
          <a:off x="110835" y="1432628"/>
          <a:ext cx="1162553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9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6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613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180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57327"/>
              </p:ext>
            </p:extLst>
          </p:nvPr>
        </p:nvGraphicFramePr>
        <p:xfrm>
          <a:off x="110835" y="1432628"/>
          <a:ext cx="1162553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66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9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6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6139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6180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6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422714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25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945828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327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186K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(25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5E70143E-5415-4609-B39F-A0807993B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44A8B0-40E1-4905-B794-284303F98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407" y="431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3C934B-6323-4DE7-9542-F18C3050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2116" y="431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BEF3-B7E3-4B3D-AB01-F09A7DFF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8461" y="4317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120F3-072E-4C88-9A92-C675FE95D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1544" y="4317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11" y="5186423"/>
            <a:ext cx="11736371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719DFF0-0A2E-4BCC-8723-BE79A8762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893610D-6B60-45E9-A51E-4F2A0C3DE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76CCC9-AE9D-4F8D-8765-7E53E8069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7090" y="431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857B6-A863-4F20-8E1A-1A738364F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1799" y="43176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115FC-654E-4A6D-9A92-75E6588E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4765" y="4317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0DE9C-BFAE-4FB8-8C5D-3FFB13FC4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6703" y="4317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FDF2E-36F1-49E5-BEC5-89612BD2D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38400" y="1872734"/>
            <a:ext cx="1676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Office Building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5E7CF-EFA0-470F-9520-CAA95874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0400" y="1981200"/>
            <a:ext cx="2743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Treatment Plant Building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FE1307-BC77-48D2-98D8-EB7F972600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Treatment Plant</a:t>
            </a:r>
          </a:p>
        </p:txBody>
      </p:sp>
    </p:spTree>
    <p:extLst>
      <p:ext uri="{BB962C8B-B14F-4D97-AF65-F5344CB8AC3E}">
        <p14:creationId xmlns:p14="http://schemas.microsoft.com/office/powerpoint/2010/main" val="154298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31F953D7-27B3-4320-8EF7-06E08665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4792-31E7-47CE-BAE9-768E832D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549" y="3421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0BC07-4069-4E6E-8753-A2D1ABBCF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2690" y="34211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AA161-5D12-415C-A1E4-60B2AF437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4706" y="3421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3D1FD-605E-4CEA-BB57-4E23BF03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0283" y="3421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5186423"/>
            <a:ext cx="1173155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03156C3-0098-4EEA-94C8-088C905B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DE5A494-A0AF-4F02-8D71-A7B80F4B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BB90E-C17C-410B-B3F2-F3D3C5434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998" y="34211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B9339-76EA-4C74-9C06-7E5C6F24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737" y="34211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CBC4-99F0-46D9-82B3-BF3E892EA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5059" y="34211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2746D-C656-43AC-84D9-4C3B876BE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7553" y="34211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8FCB2AA9-4C7C-4D6B-87C8-A88847EAE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22225-BE28-40F2-9AFD-F23F5569A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138" y="39590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FDF0E-B25B-4CF0-AEA8-62B67C9B6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6456" y="39590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2FA3F-272F-4A4F-9E99-7C37A435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4809" y="39590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5783D-AC2B-47A4-ACED-2D34B86C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7548" y="39590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</p:spTree>
    <p:extLst>
      <p:ext uri="{BB962C8B-B14F-4D97-AF65-F5344CB8AC3E}">
        <p14:creationId xmlns:p14="http://schemas.microsoft.com/office/powerpoint/2010/main" val="325638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5186423"/>
            <a:ext cx="1170237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5CEA3B2D-4CA9-4375-8205-BFD5961C1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FF1CFC6-064F-4699-80BF-EBBAC0C2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33A9B-75FD-4595-8E39-ADAC0AD5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2949" y="2255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CDB74-0989-4C95-A1E2-9FCC588F9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0267" y="2255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64F9E-01AF-47AB-9C93-526C42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8620" y="2255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9DBE6-12B1-4D9C-BB9B-27E8E47E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359" y="2255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2.57 NTU</a:t>
            </a:r>
          </a:p>
        </p:txBody>
      </p:sp>
    </p:spTree>
    <p:extLst>
      <p:ext uri="{BB962C8B-B14F-4D97-AF65-F5344CB8AC3E}">
        <p14:creationId xmlns:p14="http://schemas.microsoft.com/office/powerpoint/2010/main" val="24845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min (25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D8CCE1A4-392E-47E0-9B6D-28EE8EFB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CA4E83-CE13-4AF4-8220-B98137150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8126" y="39590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29891-EBCF-4BA9-8EE9-EB26D8D7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1305" y="39590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4781F-5860-4A78-928A-36940C36C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8952" y="39590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E1A24-F4F2-403F-95A5-5FFD11B5A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9961" y="39590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</p:spTree>
    <p:extLst>
      <p:ext uri="{BB962C8B-B14F-4D97-AF65-F5344CB8AC3E}">
        <p14:creationId xmlns:p14="http://schemas.microsoft.com/office/powerpoint/2010/main" val="13418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B72AA-5AAF-48D5-9188-93912D4B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Source Waters (blend):</a:t>
            </a:r>
            <a:br>
              <a:rPr lang="en-US" sz="2800"/>
            </a:br>
            <a:r>
              <a:rPr lang="en-US" sz="2800"/>
              <a:t>Lake Dear/Lake Henne/Well 01</a:t>
            </a: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11D31-F1BB-4C17-A89B-783A63F45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1143" y="510047"/>
            <a:ext cx="3468627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September 30, 2021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1.69 NTU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30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7.02</a:t>
            </a:r>
          </a:p>
        </p:txBody>
      </p:sp>
      <p:pic>
        <p:nvPicPr>
          <p:cNvPr id="6" name="Picture 5" descr="An image of Lake Newton">
            <a:extLst>
              <a:ext uri="{FF2B5EF4-FFF2-40B4-BE49-F238E27FC236}">
                <a16:creationId xmlns:a16="http://schemas.microsoft.com/office/drawing/2014/main" id="{8A7AB225-F6DC-4E17-8C9F-BCD7E976C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" y="2906886"/>
            <a:ext cx="3584448" cy="3038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EB8CD-299E-4ABC-8958-7DFB7789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347599" y="2633894"/>
            <a:ext cx="3584448" cy="3584448"/>
          </a:xfrm>
          <a:prstGeom prst="rect">
            <a:avLst/>
          </a:prstGeom>
        </p:spPr>
      </p:pic>
      <p:pic>
        <p:nvPicPr>
          <p:cNvPr id="13" name="Picture 12" descr="Well 01">
            <a:extLst>
              <a:ext uri="{FF2B5EF4-FFF2-40B4-BE49-F238E27FC236}">
                <a16:creationId xmlns:a16="http://schemas.microsoft.com/office/drawing/2014/main" id="{64B487DA-3BC7-4303-B8C3-4DFF5600429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15" y="2877261"/>
            <a:ext cx="3584448" cy="3097714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1C5DD4-8733-404D-B0E3-E662BB6D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61814" y="504246"/>
            <a:ext cx="330098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73.7%, UVA: 0.133/cm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0.56 NTU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76.0%, UVA: 0.118/cm</a:t>
            </a:r>
          </a:p>
        </p:txBody>
      </p:sp>
    </p:spTree>
    <p:extLst>
      <p:ext uri="{BB962C8B-B14F-4D97-AF65-F5344CB8AC3E}">
        <p14:creationId xmlns:p14="http://schemas.microsoft.com/office/powerpoint/2010/main" val="324460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" y="5186423"/>
            <a:ext cx="1168291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1B2F6A3-B023-4342-8217-CEC1E3B05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6967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A94CC7-6393-44CD-B53E-3B8B79E6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A2019E-0A88-4279-B650-010741A7F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8126" y="1180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5D93A-D9B6-4EC0-88CA-6B3754937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1305" y="1180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F4822-EC3B-4B6F-845D-A8C15766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2411" y="11800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63877-55C7-4CD0-A0FE-025F5F557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9632" y="1179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</p:spTree>
    <p:extLst>
      <p:ext uri="{BB962C8B-B14F-4D97-AF65-F5344CB8AC3E}">
        <p14:creationId xmlns:p14="http://schemas.microsoft.com/office/powerpoint/2010/main" val="1719878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30C1DA87-CABB-4C26-85C2-C443B3032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3600F-3781-4CD0-B28B-DFEC22B42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266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AE8CB-4B7B-4859-AFFD-15E1E99B8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090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508F6-8E12-429A-9403-3E5BC3962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6525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7.67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0B70A-09CB-4E8C-9666-1DF38BDC0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4525" y="2993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10.5 NTU</a:t>
            </a:r>
          </a:p>
        </p:txBody>
      </p:sp>
    </p:spTree>
    <p:extLst>
      <p:ext uri="{BB962C8B-B14F-4D97-AF65-F5344CB8AC3E}">
        <p14:creationId xmlns:p14="http://schemas.microsoft.com/office/powerpoint/2010/main" val="342246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5186423"/>
            <a:ext cx="1166346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6" name="Picture 5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831A7415-1BB6-405F-B9EA-10D1F17EB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C607AC0-FE9F-4C1D-91D7-5BFB61557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3E21D-AB40-4C8F-B39D-57541522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5371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6440D-B2F3-431B-B78E-66FE57685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8195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42CC9-8AFE-4D0E-A47E-CAA47356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9630" y="3241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7.67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6FC6D-C468-4BEA-89DA-D274C936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7630" y="2993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10.5 NTU</a:t>
            </a:r>
          </a:p>
        </p:txBody>
      </p:sp>
    </p:spTree>
    <p:extLst>
      <p:ext uri="{BB962C8B-B14F-4D97-AF65-F5344CB8AC3E}">
        <p14:creationId xmlns:p14="http://schemas.microsoft.com/office/powerpoint/2010/main" val="64739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6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4D157BF1-01A9-49BA-BE3E-6D24E55D4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F1A95-9546-43C8-B996-EA2F848F1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11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1299-6218-4AB0-BC98-E421082CD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0970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3B43A-4E69-4E5B-A14F-E65E65602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0335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29B4-8F5B-4485-AC08-A958C587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051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8.97 NTU</a:t>
            </a:r>
          </a:p>
        </p:txBody>
      </p:sp>
    </p:spTree>
    <p:extLst>
      <p:ext uri="{BB962C8B-B14F-4D97-AF65-F5344CB8AC3E}">
        <p14:creationId xmlns:p14="http://schemas.microsoft.com/office/powerpoint/2010/main" val="3993050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98188D0-799F-4A58-9797-52CDF0B92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937A2-E1F4-4C7D-9248-E2BB06CFB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546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B6C5A-204D-4208-B7F2-818547991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32005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D2CC4-C570-4105-925B-3DACE19F7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1370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6.54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F5883-9D5A-4040-A6A2-BB3C51F80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6086" y="20764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8.97 NTU</a:t>
            </a:r>
          </a:p>
        </p:txBody>
      </p:sp>
    </p:spTree>
    <p:extLst>
      <p:ext uri="{BB962C8B-B14F-4D97-AF65-F5344CB8AC3E}">
        <p14:creationId xmlns:p14="http://schemas.microsoft.com/office/powerpoint/2010/main" val="3803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CTC-00011/186K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4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DAD7A07D-4F4F-4B83-A108-01D209AB7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04C8A4-58CE-436C-A5F2-3B1F58DF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3651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BAE16-17B6-4B2B-AFFE-7E830264F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1298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60710-0961-4F06-8C4D-E77B7B455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2479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C5FF6-5413-40F2-A4C7-948D5888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197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</p:spTree>
    <p:extLst>
      <p:ext uri="{BB962C8B-B14F-4D97-AF65-F5344CB8AC3E}">
        <p14:creationId xmlns:p14="http://schemas.microsoft.com/office/powerpoint/2010/main" val="409727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5186423"/>
            <a:ext cx="1151754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17546A28-BF3A-4B9D-878C-C7A112B20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9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D63E342-DFC2-4790-843B-D9438CA749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45398-8365-49EF-9481-0DD1E82FB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1581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52C53-EF9B-4E47-AE42-95261621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9228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8F7FD-BF44-4674-A03B-9CE8E5F5C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0409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0.97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2C1BB-A9F5-44C2-9DD8-27633B3FA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127" y="642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186K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0.80 NTU</a:t>
            </a:r>
          </a:p>
        </p:txBody>
      </p:sp>
    </p:spTree>
    <p:extLst>
      <p:ext uri="{BB962C8B-B14F-4D97-AF65-F5344CB8AC3E}">
        <p14:creationId xmlns:p14="http://schemas.microsoft.com/office/powerpoint/2010/main" val="123488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28-32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(25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PAC with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96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5137785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25 RPM) duration.">
            <a:extLst>
              <a:ext uri="{FF2B5EF4-FFF2-40B4-BE49-F238E27FC236}">
                <a16:creationId xmlns:a16="http://schemas.microsoft.com/office/drawing/2014/main" id="{8635A67D-692A-4C56-8FFE-093FEA39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FB282-F3D4-4708-B4CD-0D5BE702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546" y="1986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CBC39-D0A8-41E3-B499-44E60CAC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2335" y="1986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D31AF-5E5A-412C-B04D-0E8B8B6F1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2735" y="1986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986FB-CB2C-4A55-BA78-24EC1843E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9266" y="1986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2.62 NTU</a:t>
            </a:r>
          </a:p>
        </p:txBody>
      </p:sp>
    </p:spTree>
    <p:extLst>
      <p:ext uri="{BB962C8B-B14F-4D97-AF65-F5344CB8AC3E}">
        <p14:creationId xmlns:p14="http://schemas.microsoft.com/office/powerpoint/2010/main" val="1801381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186423"/>
            <a:ext cx="1158564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279DC91-0CAB-4918-867A-D12B4E628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1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62E49E2-5672-47DA-A42F-FDF602266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46294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F202B-D394-458C-B129-F2CD482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3651" y="1448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59BAB-80FD-4678-95F5-316DBFD1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5440" y="1448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0C198-BBC4-4DE1-8B67-D88B3CC0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7228" y="1448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8DCD5-2AA2-46F3-B025-47EBB85C9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6511" y="1448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2.62 NTU</a:t>
            </a:r>
          </a:p>
        </p:txBody>
      </p:sp>
    </p:spTree>
    <p:extLst>
      <p:ext uri="{BB962C8B-B14F-4D97-AF65-F5344CB8AC3E}">
        <p14:creationId xmlns:p14="http://schemas.microsoft.com/office/powerpoint/2010/main" val="1076280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Howell Mountain MWC Treated Water Characteristics, September 30,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089742" cy="4669443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 Dose 917: 27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water turbidites: 089 – 0.93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(before NaOCl injection)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(after NaOCl injection)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0.13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558997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1118" y="1825625"/>
            <a:ext cx="55495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917 (NTU Technologies, Inc.)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 (50% water, 50% active polyamines)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 (ACH)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~21.3%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~11.3% Al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Brenntag (559-485-4150)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Solenis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Praestol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186K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60-180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MW: 150,00 g/moles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4121</Words>
  <Application>Microsoft Office PowerPoint</Application>
  <PresentationFormat>Widescreen</PresentationFormat>
  <Paragraphs>935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Howell Mountain MWC CA2810001, Napa County, Jar Test</vt:lpstr>
      <vt:lpstr>Treatment Plant</vt:lpstr>
      <vt:lpstr>Source Waters (blend): Lake Dear/Lake Henne/Well 01</vt:lpstr>
      <vt:lpstr>UVT/UVA, pathlength 10 mm</vt:lpstr>
      <vt:lpstr>Howell Mountain MWC Treated Water Characteristics, September 30, 2021</vt:lpstr>
      <vt:lpstr>Applied Coagulants for Jar Testing (1)</vt:lpstr>
      <vt:lpstr>Applied Coagulants for Jar Testing (2)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Howell Mountain; Jar Test 1 - 8 Results Flash Mix 200 RPM (20 sec); Floc Mix 25 RPM (5 min)</vt:lpstr>
      <vt:lpstr>Howell Mountain; Jar Test 9 - 16 Results Flash Mix 200 RPM (20 sec); Floc Mix 25 RPM (5 min)</vt:lpstr>
      <vt:lpstr>Howell Mountain; Jar Test 17 - 24 Results Flash Mix 200 RPM (20 sec); Floc Mix 25 RPM (5 min)</vt:lpstr>
      <vt:lpstr>Howell Mountain; Jar Test 25 - 32 Results Flash Mix 200 RPM (20 sec); Floc Mix 25 RPM (5 min)</vt:lpstr>
      <vt:lpstr>Jars 1-4 Test Flash Mix 20 Sec (200 RPM) Floc Mix 5 min (25 RPM)    Applied Coagulant  CTC-00011 </vt:lpstr>
      <vt:lpstr>Jars 1-4:  End of 5-minute flocculation (25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(25 RPM)    Applied Coagulant  CTC-00011 </vt:lpstr>
      <vt:lpstr>Jars 5-8:  End of 5-minute flocculation (25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(25 RPM)    Applied Coagulant  917 </vt:lpstr>
      <vt:lpstr>Jars 9-12:  End of 5-minute flocculation (25 RPM) duration. </vt:lpstr>
      <vt:lpstr>Jars 9-12: After 5 min of settling, 25 mL is syringed for filterability and %UVT/UVA.</vt:lpstr>
      <vt:lpstr>Jars 9-12: After 25-minutes of settling, settled water turbidity is taken.</vt:lpstr>
      <vt:lpstr>Jars 13-16 Test Flash Mix 20 Sec (200 RPM) Floc Mix 5 min (25 RPM)    Applied Coagulant  917 </vt:lpstr>
      <vt:lpstr>Jars 13-16:  End of 5-minute flocculation (25 RPM) duration. </vt:lpstr>
      <vt:lpstr>Jars 13-16: After 5 min of settling, 25 mL is syringed for filterability and %UVT/UVA.</vt:lpstr>
      <vt:lpstr>Jars 13-16: After 25-minutes of settling, settled water turbidity is taken.</vt:lpstr>
      <vt:lpstr>Jars 17-20 Test Flash Mix 20 Sec (200 RPM) Floc Mix 5 min (30 RPM)  PAC with  Applied Coagulant  917 </vt:lpstr>
      <vt:lpstr>Jars 17-20:  End of 5-minute flocculation (25 RPM) duration. </vt:lpstr>
      <vt:lpstr>Jars 17-20: After 5 min of settling, 25 mL is syringed for filterability and %UVT/UVA.</vt:lpstr>
      <vt:lpstr>Jars 17-20: After 25-minutes of settling, settled water turbidity is taken.</vt:lpstr>
      <vt:lpstr>Jars 21-24 Test Flash Mix 20 Sec (200 RPM) Floc Mix 5 min (30 RPM)  PAC with  Applied Coagulants  CTC-00011 </vt:lpstr>
      <vt:lpstr>Jars 21-24:  End of 5-minute flocculation (25 RPM) duration. </vt:lpstr>
      <vt:lpstr>Jars 21-24: After 25-minutes of settling, settled water turbidity is taken.</vt:lpstr>
      <vt:lpstr>Jars 25-28 Test Flash Mix 20 Sec (200 RPM) Floc Mix 5 min (25 RPM)    Applied Coagulants  CTC-00011/186K </vt:lpstr>
      <vt:lpstr>Jars 25-28:  End of 5-minute flocculation (25 RPM) duration. </vt:lpstr>
      <vt:lpstr>Jars 25-28: After 5 min of settling, 25 mL is syringed for filterability and %UVT/UVA.</vt:lpstr>
      <vt:lpstr>Jars 25-28: After 25-minutes of settling, settled water turbidity is taken.</vt:lpstr>
      <vt:lpstr>Jars 28-32 Test Flash Mix 20 Sec (200 RPM) Floc Mix 5 min (25 RPM)  PAC with  Applied Coagulant  CTC-00011 </vt:lpstr>
      <vt:lpstr>Jars 29-32:  End of 5-minute flocculation (25 RPM) duration. </vt:lpstr>
      <vt:lpstr>Jars 29-32: After 5 min of settling, 25 mL is syringed for filterability and %UVT/UVA.</vt:lpstr>
      <vt:lpstr>Jars 29-32: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Howell Mountain MWC CA2810001, Napa County, Jar Test</dc:title>
  <dc:creator>Schott, Guy@Waterboards</dc:creator>
  <cp:lastModifiedBy>Schott, Guy@Waterboards</cp:lastModifiedBy>
  <cp:revision>2</cp:revision>
  <dcterms:created xsi:type="dcterms:W3CDTF">2021-10-04T17:01:37Z</dcterms:created>
  <dcterms:modified xsi:type="dcterms:W3CDTF">2021-10-05T22:42:09Z</dcterms:modified>
</cp:coreProperties>
</file>