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6" r:id="rId3"/>
    <p:sldId id="1161" r:id="rId4"/>
    <p:sldId id="1153" r:id="rId5"/>
    <p:sldId id="1130" r:id="rId6"/>
    <p:sldId id="1126" r:id="rId7"/>
    <p:sldId id="1127" r:id="rId8"/>
    <p:sldId id="1162" r:id="rId9"/>
    <p:sldId id="1158" r:id="rId10"/>
    <p:sldId id="1163" r:id="rId11"/>
    <p:sldId id="1159" r:id="rId12"/>
    <p:sldId id="1164" r:id="rId13"/>
    <p:sldId id="1160" r:id="rId14"/>
    <p:sldId id="1165" r:id="rId15"/>
    <p:sldId id="953" r:id="rId16"/>
    <p:sldId id="1052" r:id="rId17"/>
    <p:sldId id="1053" r:id="rId18"/>
    <p:sldId id="1054" r:id="rId19"/>
    <p:sldId id="1055" r:id="rId20"/>
    <p:sldId id="1056" r:id="rId21"/>
    <p:sldId id="1057" r:id="rId22"/>
    <p:sldId id="1058" r:id="rId23"/>
    <p:sldId id="1023" r:id="rId24"/>
    <p:sldId id="1059" r:id="rId25"/>
    <p:sldId id="1060" r:id="rId26"/>
    <p:sldId id="1061" r:id="rId27"/>
    <p:sldId id="1067" r:id="rId28"/>
    <p:sldId id="1064" r:id="rId29"/>
    <p:sldId id="1065" r:id="rId30"/>
    <p:sldId id="1066" r:id="rId31"/>
    <p:sldId id="1068" r:id="rId32"/>
    <p:sldId id="1069" r:id="rId33"/>
    <p:sldId id="1070" r:id="rId34"/>
    <p:sldId id="1071" r:id="rId35"/>
    <p:sldId id="1072" r:id="rId36"/>
    <p:sldId id="1078" r:id="rId37"/>
    <p:sldId id="1075" r:id="rId38"/>
    <p:sldId id="1076" r:id="rId39"/>
    <p:sldId id="1077" r:id="rId40"/>
    <p:sldId id="1079" r:id="rId41"/>
    <p:sldId id="1080" r:id="rId42"/>
    <p:sldId id="1081" r:id="rId43"/>
    <p:sldId id="1082" r:id="rId44"/>
    <p:sldId id="1083" r:id="rId45"/>
    <p:sldId id="1084" r:id="rId46"/>
    <p:sldId id="1154" r:id="rId47"/>
    <p:sldId id="1155" r:id="rId48"/>
    <p:sldId id="1129" r:id="rId49"/>
    <p:sldId id="1148" r:id="rId50"/>
    <p:sldId id="1156" r:id="rId51"/>
    <p:sldId id="1157" r:id="rId5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0673911-1A14-47AE-B9FC-3B697AAE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" y="4807670"/>
            <a:ext cx="7549896" cy="1547410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Calistoga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CA2810002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Napa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3920" y="5093208"/>
            <a:ext cx="2971800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3, 2020</a:t>
            </a:r>
          </a:p>
        </p:txBody>
      </p:sp>
      <p:pic>
        <p:nvPicPr>
          <p:cNvPr id="8" name="Picture 7" descr="An image of Four 1-liter jars during flocculation process.">
            <a:extLst>
              <a:ext uri="{FF2B5EF4-FFF2-40B4-BE49-F238E27FC236}">
                <a16:creationId xmlns:a16="http://schemas.microsoft.com/office/drawing/2014/main" id="{C0B0F5A9-8474-4C2D-853A-6AFB7F1FD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" y="465838"/>
            <a:ext cx="10637520" cy="398906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0"/>
            <a:ext cx="1190605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01230"/>
              </p:ext>
            </p:extLst>
          </p:nvPr>
        </p:nvGraphicFramePr>
        <p:xfrm>
          <a:off x="141400" y="1879290"/>
          <a:ext cx="119060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21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959326">
                  <a:extLst>
                    <a:ext uri="{9D8B030D-6E8A-4147-A177-3AD203B41FA5}">
                      <a16:colId xmlns:a16="http://schemas.microsoft.com/office/drawing/2014/main" val="2504850953"/>
                    </a:ext>
                  </a:extLst>
                </a:gridCol>
                <a:gridCol w="912147">
                  <a:extLst>
                    <a:ext uri="{9D8B030D-6E8A-4147-A177-3AD203B41FA5}">
                      <a16:colId xmlns:a16="http://schemas.microsoft.com/office/drawing/2014/main" val="2463988903"/>
                    </a:ext>
                  </a:extLst>
                </a:gridCol>
                <a:gridCol w="1135538">
                  <a:extLst>
                    <a:ext uri="{9D8B030D-6E8A-4147-A177-3AD203B41FA5}">
                      <a16:colId xmlns:a16="http://schemas.microsoft.com/office/drawing/2014/main" val="470781747"/>
                    </a:ext>
                  </a:extLst>
                </a:gridCol>
                <a:gridCol w="1305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246154695"/>
                    </a:ext>
                  </a:extLst>
                </a:gridCol>
                <a:gridCol w="1340982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JC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1600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SansSerif" panose="000004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1720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7066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9450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SansSerif" panose="000004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70.6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8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0"/>
            <a:ext cx="11906053" cy="10975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17-20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031400"/>
              </p:ext>
            </p:extLst>
          </p:nvPr>
        </p:nvGraphicFramePr>
        <p:xfrm>
          <a:off x="141400" y="1444283"/>
          <a:ext cx="1190605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676">
                  <a:extLst>
                    <a:ext uri="{9D8B030D-6E8A-4147-A177-3AD203B41FA5}">
                      <a16:colId xmlns:a16="http://schemas.microsoft.com/office/drawing/2014/main" val="783486783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2504850953"/>
                    </a:ext>
                  </a:extLst>
                </a:gridCol>
                <a:gridCol w="1233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59251">
                  <a:extLst>
                    <a:ext uri="{9D8B030D-6E8A-4147-A177-3AD203B41FA5}">
                      <a16:colId xmlns:a16="http://schemas.microsoft.com/office/drawing/2014/main" val="3067218195"/>
                    </a:ext>
                  </a:extLst>
                </a:gridCol>
                <a:gridCol w="131002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58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0"/>
            <a:ext cx="11906053" cy="109752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21-24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71034"/>
              </p:ext>
            </p:extLst>
          </p:nvPr>
        </p:nvGraphicFramePr>
        <p:xfrm>
          <a:off x="141400" y="1444283"/>
          <a:ext cx="1181682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91">
                  <a:extLst>
                    <a:ext uri="{9D8B030D-6E8A-4147-A177-3AD203B41FA5}">
                      <a16:colId xmlns:a16="http://schemas.microsoft.com/office/drawing/2014/main" val="783486783"/>
                    </a:ext>
                  </a:extLst>
                </a:gridCol>
                <a:gridCol w="1162974">
                  <a:extLst>
                    <a:ext uri="{9D8B030D-6E8A-4147-A177-3AD203B41FA5}">
                      <a16:colId xmlns:a16="http://schemas.microsoft.com/office/drawing/2014/main" val="2504850953"/>
                    </a:ext>
                  </a:extLst>
                </a:gridCol>
                <a:gridCol w="1367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25650">
                  <a:extLst>
                    <a:ext uri="{9D8B030D-6E8A-4147-A177-3AD203B41FA5}">
                      <a16:colId xmlns:a16="http://schemas.microsoft.com/office/drawing/2014/main" val="554192199"/>
                    </a:ext>
                  </a:extLst>
                </a:gridCol>
                <a:gridCol w="1456236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19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1"/>
            <a:ext cx="11906053" cy="10797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25-28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Flash Mix for Jars 25-28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62130"/>
              </p:ext>
            </p:extLst>
          </p:nvPr>
        </p:nvGraphicFramePr>
        <p:xfrm>
          <a:off x="141399" y="1384826"/>
          <a:ext cx="11906053" cy="352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13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07023">
                  <a:extLst>
                    <a:ext uri="{9D8B030D-6E8A-4147-A177-3AD203B41FA5}">
                      <a16:colId xmlns:a16="http://schemas.microsoft.com/office/drawing/2014/main" val="2504850953"/>
                    </a:ext>
                  </a:extLst>
                </a:gridCol>
                <a:gridCol w="1129793">
                  <a:extLst>
                    <a:ext uri="{9D8B030D-6E8A-4147-A177-3AD203B41FA5}">
                      <a16:colId xmlns:a16="http://schemas.microsoft.com/office/drawing/2014/main" val="2463988903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5015">
                  <a:extLst>
                    <a:ext uri="{9D8B030D-6E8A-4147-A177-3AD203B41FA5}">
                      <a16:colId xmlns:a16="http://schemas.microsoft.com/office/drawing/2014/main" val="3971700630"/>
                    </a:ext>
                  </a:extLst>
                </a:gridCol>
                <a:gridCol w="1251602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574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5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1"/>
            <a:ext cx="11906053" cy="9998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29-32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31329"/>
              </p:ext>
            </p:extLst>
          </p:nvPr>
        </p:nvGraphicFramePr>
        <p:xfrm>
          <a:off x="141399" y="1544625"/>
          <a:ext cx="11728046" cy="352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16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10170">
                  <a:extLst>
                    <a:ext uri="{9D8B030D-6E8A-4147-A177-3AD203B41FA5}">
                      <a16:colId xmlns:a16="http://schemas.microsoft.com/office/drawing/2014/main" val="470781747"/>
                    </a:ext>
                  </a:extLst>
                </a:gridCol>
                <a:gridCol w="154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2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3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4167">
                  <a:extLst>
                    <a:ext uri="{9D8B030D-6E8A-4147-A177-3AD203B41FA5}">
                      <a16:colId xmlns:a16="http://schemas.microsoft.com/office/drawing/2014/main" val="1787081709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1574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9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F660D4C8-3A04-4466-9E00-8DB3DE9C4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A9CD5-6CB5-4CC7-A30F-C35AD5EB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AD6E99-C4F9-4449-924D-69976DA05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5050" y="52881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C3D4C-2531-4B50-9BA1-FB74E7ABA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5889" y="5288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3FB80-F2BB-48DD-A47E-1F2811AD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2867" y="5288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BFE4DB-B10F-447B-A77D-87535078D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7093" y="5288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</p:spTree>
    <p:extLst>
      <p:ext uri="{BB962C8B-B14F-4D97-AF65-F5344CB8AC3E}">
        <p14:creationId xmlns:p14="http://schemas.microsoft.com/office/powerpoint/2010/main" val="386405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0F62-F9BB-478A-8904-EDD6142B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5534025"/>
            <a:ext cx="11485984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8755D996-B07F-47B2-9266-00BF6635F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" b="2040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4A30-842B-4C4C-A861-2F2DD7BE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7050F43A-2948-429B-8F88-6F39BE4AB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92" b="1292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FBEC16-8947-48FD-816C-E9A98063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2386" y="1462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06054-DF16-4A8A-B72C-778AAECDE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641" y="1462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0D568-C0B7-4ABE-A481-DF7662B0B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5618" y="146259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FDD8F-BE11-4C88-9E60-2DA6D684B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5575" y="1462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</p:spTree>
    <p:extLst>
      <p:ext uri="{BB962C8B-B14F-4D97-AF65-F5344CB8AC3E}">
        <p14:creationId xmlns:p14="http://schemas.microsoft.com/office/powerpoint/2010/main" val="148194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76BE3C-B65E-4715-A52A-CEEE94B5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480515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Calistoga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Kimball Reservoir</a:t>
            </a:r>
          </a:p>
        </p:txBody>
      </p:sp>
      <p:pic>
        <p:nvPicPr>
          <p:cNvPr id="9" name="Picture 8" descr="An image of Kimball Reservoir source water and dam.">
            <a:extLst>
              <a:ext uri="{FF2B5EF4-FFF2-40B4-BE49-F238E27FC236}">
                <a16:creationId xmlns:a16="http://schemas.microsoft.com/office/drawing/2014/main" id="{6E37A5FC-8230-4404-93B8-7907FE286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04087" y="370320"/>
            <a:ext cx="3649704" cy="4051011"/>
          </a:xfrm>
          <a:prstGeom prst="rect">
            <a:avLst/>
          </a:prstGeom>
        </p:spPr>
      </p:pic>
      <p:pic>
        <p:nvPicPr>
          <p:cNvPr id="7" name="Picture 6" descr="An image of Kimball Reservoir source water and intake structure.">
            <a:extLst>
              <a:ext uri="{FF2B5EF4-FFF2-40B4-BE49-F238E27FC236}">
                <a16:creationId xmlns:a16="http://schemas.microsoft.com/office/drawing/2014/main" id="{C21F960B-560C-4272-9B7B-5DAA85CE7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540" y="370320"/>
            <a:ext cx="6848371" cy="40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B66B3BF2-3BB0-47CD-98E5-21A0AB6B0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28225-4906-4B7C-9D94-B7894DF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006EC4-126F-4DAD-87A8-1D15F6D62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733" y="5146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46454-CAB0-4A44-AB0F-5A67EE557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500" y="514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F32EB-FA1E-4E5C-8EF3-E87FAAC6A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9570" y="5146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98ADE-6748-41D9-A4C3-76B60C0F7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7181" y="5146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</p:txBody>
      </p:sp>
    </p:spTree>
    <p:extLst>
      <p:ext uri="{BB962C8B-B14F-4D97-AF65-F5344CB8AC3E}">
        <p14:creationId xmlns:p14="http://schemas.microsoft.com/office/powerpoint/2010/main" val="216441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275F-648F-4F8E-913E-28C4026F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534025"/>
            <a:ext cx="11635274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AA6538D-A9C6-4CF6-B644-7B54D4FB7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0" b="1611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1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E40915-62D6-4D3C-BFA2-15750FC6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05215124-C375-4AC8-B1D7-D9C86DE2E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84" b="1283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1CEFB7-416F-4291-965C-0F8212835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6890" y="23476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0D553-299D-4756-9326-3E680C756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5397" y="23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8F908-3C35-406A-8651-72644C1D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4172" y="234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6A21A-F3E2-429D-A280-BD420879D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8437" y="2347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</p:txBody>
      </p:sp>
    </p:spTree>
    <p:extLst>
      <p:ext uri="{BB962C8B-B14F-4D97-AF65-F5344CB8AC3E}">
        <p14:creationId xmlns:p14="http://schemas.microsoft.com/office/powerpoint/2010/main" val="253548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1720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3347241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58C1E9F7-C6A2-45F8-BCF4-251288B8B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379215A-DFEE-439D-9024-637EBEDD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 Test: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A0554E-8DE2-430D-8A7C-F1B7B2DB0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734" y="9145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6938D1-1D5D-472A-8A82-AFBDA052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9965" y="91458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CE43D-646F-400B-9718-B9F43EA73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8013" y="88014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71003E-0B0E-423C-B86A-2B67AEB3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0065" y="102230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210841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5174-5624-484B-A491-9DDB9869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5534025"/>
            <a:ext cx="1167259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557F8CB-DD79-4D15-89F2-425253E1E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2" b="1511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D095-B5CA-4739-A832-2997DA0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F3D2BC5-EAFF-43A6-9A1A-9186FC805B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99" b="722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33F75E-F3E5-40ED-A7EB-D62A7C356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734" y="468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2CF77-8356-4B9A-9D03-0C3BE4942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4611" y="468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1454A-2315-4FAB-B402-DA143063D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4628" y="1239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CE3D55-0ACA-4FA2-B055-9684D39B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7974" y="1545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327438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1720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9450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500552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FB2CD144-B52C-46F1-9D99-7E386D5D0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r="307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F88FC-01A6-4891-B315-F8B35AE6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88ACC2-6C08-4253-B23D-262921C38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1921" y="118924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09848-9F06-41E7-8B66-4A8F61DD0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535" y="116119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D9C58-25B2-4A3C-8C50-7ED30F09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2521" y="118919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7D29B9-326B-4956-BDE0-566CC2C39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862" y="11611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295546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3C36-77B1-41BD-9B1F-B96E9D20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5534025"/>
            <a:ext cx="1154196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decanted for filterability and %UVT/UVA.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6EBAFA0-AA15-4AF2-911C-54D79737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61" b="175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Calistoga, February 3, 2020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Kimball Reservoir and Treated Water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				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5.4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7.52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75.1%, UVA: 0.124/cm</a:t>
            </a:r>
          </a:p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0.3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80.3%, UVA: 0.095/cm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Media Filter 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0.07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95.6%, UVA: 0.019/cm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80%</a:t>
            </a:r>
          </a:p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Post Cl2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95.6%, UVA: 0.019/cm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80%</a:t>
            </a:r>
          </a:p>
        </p:txBody>
      </p:sp>
    </p:spTree>
    <p:extLst>
      <p:ext uri="{BB962C8B-B14F-4D97-AF65-F5344CB8AC3E}">
        <p14:creationId xmlns:p14="http://schemas.microsoft.com/office/powerpoint/2010/main" val="3333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2C31-8B5F-4D20-89C5-A8A03B2D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9D82694B-0175-4E08-99D4-FB5A7AC0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9" b="661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FCC54E-0975-400D-BF94-621406EF3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081" y="13488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F992F-B811-4F26-B69B-97FB1483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9462" y="10683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644BA3-B0E5-4820-B417-980E10E75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9805" y="1348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860D6-82BA-437A-B312-DCE9AC2E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6692" y="1068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4141406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3/5/10/15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Pictures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1720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0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1720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2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238F0385-98A6-448E-AF3B-13CB51B757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" r="466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49C32-37A9-4488-9B72-B53F4BDF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D53D6E-21AA-4C81-94A4-81BD3DFF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132" y="1364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0FEB4-61AC-41D4-B6EB-55E9E11B0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8267" y="1364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746A9-679B-4E86-A2D6-6A130AEA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6119" y="1364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B9764-2AD4-43AA-8374-2B365DEEC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1758" y="1364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</p:spTree>
    <p:extLst>
      <p:ext uri="{BB962C8B-B14F-4D97-AF65-F5344CB8AC3E}">
        <p14:creationId xmlns:p14="http://schemas.microsoft.com/office/powerpoint/2010/main" val="309930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C2A05315-6C80-4522-9A0F-431771A6D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9" r="4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D06F9-C3BA-495A-99BA-C359B657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425950"/>
            <a:ext cx="11692646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decanted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17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812D-D899-424B-94EA-652B69D2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C98EE8-3BE2-475C-A808-6490800E4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8" b="688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138069-352C-48DD-93A2-17801BB0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032" y="1046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1B094-BD98-4016-A102-A90910C9C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3836" y="1046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1DD04-5AA6-45B2-8A6B-193D13C9C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4257" y="1046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32E20-646D-4B66-AE58-DBE6A9F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4967" y="1046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</p:spTree>
    <p:extLst>
      <p:ext uri="{BB962C8B-B14F-4D97-AF65-F5344CB8AC3E}">
        <p14:creationId xmlns:p14="http://schemas.microsoft.com/office/powerpoint/2010/main" val="344792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3/5/10/15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1600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JC 1720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86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3-minute flocculation (30 RPM) duration for Jar 1. ">
            <a:extLst>
              <a:ext uri="{FF2B5EF4-FFF2-40B4-BE49-F238E27FC236}">
                <a16:creationId xmlns:a16="http://schemas.microsoft.com/office/drawing/2014/main" id="{261F7FC4-B6F6-46EE-885E-4C17AAE5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C3ED7-DEAC-4D5F-9C4F-1AABE33D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 Test:  End of 3-minute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for Jar 1.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F10B89-F3E2-406E-A390-0A2511ECC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901" y="111338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3 minutes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0798C-A9DD-444B-9547-BED0EAAFB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5895" y="111338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5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07063-415F-4C55-8F4E-B3EBBC6C1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8739" y="111338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10 minutes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12354-9942-4FA6-932A-2315E6F2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4524" y="111338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15 minutes</a:t>
            </a:r>
          </a:p>
        </p:txBody>
      </p:sp>
    </p:spTree>
    <p:extLst>
      <p:ext uri="{BB962C8B-B14F-4D97-AF65-F5344CB8AC3E}">
        <p14:creationId xmlns:p14="http://schemas.microsoft.com/office/powerpoint/2010/main" val="3008508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DDF416A-CDAE-4E19-9DFD-A4B3BBCB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 Test: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 for Jar 2. </a:t>
            </a:r>
          </a:p>
        </p:txBody>
      </p:sp>
      <p:pic>
        <p:nvPicPr>
          <p:cNvPr id="3" name="Picture 2" descr="An image of four 1-liter jars at the end of 5-minute flocculation (30 RPM) duration for Jar 2. ">
            <a:extLst>
              <a:ext uri="{FF2B5EF4-FFF2-40B4-BE49-F238E27FC236}">
                <a16:creationId xmlns:a16="http://schemas.microsoft.com/office/drawing/2014/main" id="{600D6595-199D-4700-BF86-20558E648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 b="1131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BA042-EBC5-4A8B-A2ED-28E88BDC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4880" y="963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3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38E47-A266-4AE9-BCCD-F9B7E6328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6030" y="963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5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C6FBA-3212-44DE-A186-060D5E3C2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0594" y="963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10 minutes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32C73A-E776-483B-8629-20191D63E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8353" y="963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15 minutes</a:t>
            </a:r>
          </a:p>
        </p:txBody>
      </p:sp>
    </p:spTree>
    <p:extLst>
      <p:ext uri="{BB962C8B-B14F-4D97-AF65-F5344CB8AC3E}">
        <p14:creationId xmlns:p14="http://schemas.microsoft.com/office/powerpoint/2010/main" val="2500164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DC0E-F2A1-463C-B8B9-A7A5C59A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25-28 Test:  End of 10-minute flocculation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duration for Jar 3. </a:t>
            </a:r>
          </a:p>
        </p:txBody>
      </p:sp>
      <p:pic>
        <p:nvPicPr>
          <p:cNvPr id="3" name="Picture 2" descr="An image of four 1-liter jars at the end of 10-minute flocculation (30 RPM) duration for Jar 3. ">
            <a:extLst>
              <a:ext uri="{FF2B5EF4-FFF2-40B4-BE49-F238E27FC236}">
                <a16:creationId xmlns:a16="http://schemas.microsoft.com/office/drawing/2014/main" id="{F9DE29CD-5B4C-4189-BC10-4F1019753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7" b="1812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36670-CB0A-41EE-8BB1-2014E2027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285" y="35760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3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59F6F-80E4-48A2-ADD7-9C767D68B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6557" y="35760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5 minutes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BAF977-ADD1-4567-BBB7-4A66AC5F3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9977" y="35760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10 minutes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CBFE5-FBA3-4A47-B360-9964F8304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0028" y="357607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15 minutes</a:t>
            </a:r>
          </a:p>
        </p:txBody>
      </p:sp>
    </p:spTree>
    <p:extLst>
      <p:ext uri="{BB962C8B-B14F-4D97-AF65-F5344CB8AC3E}">
        <p14:creationId xmlns:p14="http://schemas.microsoft.com/office/powerpoint/2010/main" val="425253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BAFF-6546-4F35-98EA-DF0D6489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25-28:  End of 15-minute flocculation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duration for Jar 4. </a:t>
            </a:r>
          </a:p>
        </p:txBody>
      </p:sp>
      <p:pic>
        <p:nvPicPr>
          <p:cNvPr id="3" name="Picture 2" descr="An image of four 1-liter jars at the end of 15-minute flocculation (30 RPM) duration for Jar 4. ">
            <a:extLst>
              <a:ext uri="{FF2B5EF4-FFF2-40B4-BE49-F238E27FC236}">
                <a16:creationId xmlns:a16="http://schemas.microsoft.com/office/drawing/2014/main" id="{9BC69F4E-F5B6-4F36-9351-71D81D4B9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73" b="1084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3A68E4-5722-492F-8277-17A4CC828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5348" y="33894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3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DB8C7-0684-4443-9762-0023E03E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48839" y="33894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5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6537B-3AF4-44A8-A99C-C60B1A2C3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7875" y="33894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10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91A5C-EAC8-4A35-848C-8C84751D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8675" y="33894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15 minutes</a:t>
            </a:r>
          </a:p>
        </p:txBody>
      </p:sp>
    </p:spTree>
    <p:extLst>
      <p:ext uri="{BB962C8B-B14F-4D97-AF65-F5344CB8AC3E}">
        <p14:creationId xmlns:p14="http://schemas.microsoft.com/office/powerpoint/2010/main" val="2952623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A837-D605-452F-AE20-93F3AD39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5534025"/>
            <a:ext cx="1182188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 Test: After 25-minutes of settling for Jar 4, settled water turbidity is taken. </a:t>
            </a:r>
          </a:p>
        </p:txBody>
      </p:sp>
      <p:pic>
        <p:nvPicPr>
          <p:cNvPr id="3" name="Picture 2" descr="An image of four 1-liter jars after 25-minutes of settling for Jar 4, settled water turbidity is taken.">
            <a:extLst>
              <a:ext uri="{FF2B5EF4-FFF2-40B4-BE49-F238E27FC236}">
                <a16:creationId xmlns:a16="http://schemas.microsoft.com/office/drawing/2014/main" id="{C5420FD4-2D5A-4E8E-9F2C-6EF8E817F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63" b="1325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9E13B9-F734-48C5-B74A-AE99C5D56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171" y="11501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3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453F-660B-41BE-8AA8-3FFEE695A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3027" y="11501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5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93B72-8AB9-42FD-8D86-4B2C78583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7344" y="11501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10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26B85-2C29-4DB7-9CFC-447CCD972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593" y="11501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 mg/L JC 1600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36.6 mg/L JC 1720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Floc: 15 minutes</a:t>
            </a:r>
          </a:p>
        </p:txBody>
      </p:sp>
    </p:spTree>
    <p:extLst>
      <p:ext uri="{BB962C8B-B14F-4D97-AF65-F5344CB8AC3E}">
        <p14:creationId xmlns:p14="http://schemas.microsoft.com/office/powerpoint/2010/main" val="1974235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28-32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AH-423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2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24DC3A17-0773-41B6-A0EA-87F71435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27559-FFC5-486B-B358-98A5606E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28-32: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2EB2D5-B77D-4470-8BB6-09FD27BED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300" y="12438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DB6CF-CB5B-4C1C-989E-938CFD7C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6398" y="12438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6F57F-8542-4224-9539-59DC8112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3685" y="12438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A9246-9240-42A1-9709-CBE8ED66B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9285" y="1243815"/>
            <a:ext cx="159479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</p:spTree>
    <p:extLst>
      <p:ext uri="{BB962C8B-B14F-4D97-AF65-F5344CB8AC3E}">
        <p14:creationId xmlns:p14="http://schemas.microsoft.com/office/powerpoint/2010/main" val="527282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B60C-229D-4882-9EA1-765B38A1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" y="5534025"/>
            <a:ext cx="1194318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28-32: After 5 min of settling, 25 mL is decanted for filterability and %UVT/UVA.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3916E61-FACB-4CCF-9A24-BDA5BF7A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1" b="1504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53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61B3-C0B6-4730-AE90-7D54937C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28-32 Test: After 25-minutes of settling, settled water turbidity is taken. </a:t>
            </a:r>
          </a:p>
        </p:txBody>
      </p:sp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006E6F67-9BF8-4C57-AC14-47B6FD1B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76" b="1034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54762-F0E8-483D-B73E-90B0573A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7066" y="1894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38B3D-A174-4217-BD4C-5D7E2D8E0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1716" y="1894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67AA47-93D7-47A7-A248-9FAF0B48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8557" y="1894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575CF-BC9A-4C7E-AECA-30B31DE74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8066" y="189453"/>
            <a:ext cx="159479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AH-423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</p:spTree>
    <p:extLst>
      <p:ext uri="{BB962C8B-B14F-4D97-AF65-F5344CB8AC3E}">
        <p14:creationId xmlns:p14="http://schemas.microsoft.com/office/powerpoint/2010/main" val="4273240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0498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7.52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1600:  28.4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7.42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1720: 36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7.34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134.6 mg/L as product (no pH adjustment)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6.95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6FDBCDC9-6C4F-4123-BE18-9AB85193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" r="822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8302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Coagulants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1" y="1722120"/>
            <a:ext cx="6169981" cy="49682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1600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Jenfitch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LLC)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1720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Jenfitch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LLC)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Polyaluminum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Basicity (70%)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9450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Jenfitch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LLC)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advanced reactive oxygen species (ROS)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1.14-1.22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3" y="1722120"/>
            <a:ext cx="5628443" cy="478028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AH-423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2.5 – 50%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2.5-50%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Polydimethyldiallylammonium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Chloride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1.14 – 1.35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103695"/>
            <a:ext cx="11078592" cy="11569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1-8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81365"/>
              </p:ext>
            </p:extLst>
          </p:nvPr>
        </p:nvGraphicFramePr>
        <p:xfrm>
          <a:off x="275207" y="1417252"/>
          <a:ext cx="11743968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49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77464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2236738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467996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1" y="118720"/>
            <a:ext cx="1190605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Calistoga,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86688"/>
              </p:ext>
            </p:extLst>
          </p:nvPr>
        </p:nvGraphicFramePr>
        <p:xfrm>
          <a:off x="141400" y="1666226"/>
          <a:ext cx="1190605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04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14110">
                  <a:extLst>
                    <a:ext uri="{9D8B030D-6E8A-4147-A177-3AD203B41FA5}">
                      <a16:colId xmlns:a16="http://schemas.microsoft.com/office/drawing/2014/main" val="2504850953"/>
                    </a:ext>
                  </a:extLst>
                </a:gridCol>
                <a:gridCol w="1297125">
                  <a:extLst>
                    <a:ext uri="{9D8B030D-6E8A-4147-A177-3AD203B41FA5}">
                      <a16:colId xmlns:a16="http://schemas.microsoft.com/office/drawing/2014/main" val="2463988903"/>
                    </a:ext>
                  </a:extLst>
                </a:gridCol>
                <a:gridCol w="1494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6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7193">
                  <a:extLst>
                    <a:ext uri="{9D8B030D-6E8A-4147-A177-3AD203B41FA5}">
                      <a16:colId xmlns:a16="http://schemas.microsoft.com/office/drawing/2014/main" val="4215650535"/>
                    </a:ext>
                  </a:extLst>
                </a:gridCol>
                <a:gridCol w="119894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JC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1600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SansSerif" panose="000004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JC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1720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7066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SansSerif" panose="000004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SansSerif" panose="0000040000000000000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SansSerif" panose="000004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61.2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0.030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68.5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ansSerif" panose="0000040000000000000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 panose="0000040000000000000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68.5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nsSerif" panose="00000400000000000000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1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4423</Words>
  <Application>Microsoft Office PowerPoint</Application>
  <PresentationFormat>Widescreen</PresentationFormat>
  <Paragraphs>1068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SansSerif</vt:lpstr>
      <vt:lpstr>Office Theme</vt:lpstr>
      <vt:lpstr>City of Calistoga CA2810002  Napa County Jar Test</vt:lpstr>
      <vt:lpstr>City of Calistoga Source Water: Kimball Reservoir</vt:lpstr>
      <vt:lpstr>City of Calistoga, February 3, 2020 Kimball Reservoir and Treated Water Characteristics</vt:lpstr>
      <vt:lpstr>UVT/UVA</vt:lpstr>
      <vt:lpstr>Laboratory Charge Analyzer</vt:lpstr>
      <vt:lpstr>Coagulants Used for Jar Testing</vt:lpstr>
      <vt:lpstr>Coagulant Information</vt:lpstr>
      <vt:lpstr>City of Calistoga, Jar Test 1-8 Results Flash Mix 200 RPM (30 sec)</vt:lpstr>
      <vt:lpstr>City of Calistoga, Jar Test 9-12 Results Flash Mix 200 RPM (30 sec), Floc Mix 30 RPM (5 min)</vt:lpstr>
      <vt:lpstr>City of Calistoga, Jar Test 13-16 Results Flash Mix 200 RPM (30 sec), Floc Mix 30 RPM (5 min)</vt:lpstr>
      <vt:lpstr>City of Calistoga, Jar Test 17-20 Results Flash Mix 200 RPM (30 sec)</vt:lpstr>
      <vt:lpstr>City of Calistoga, Jar Test 21-24 Results Flash Mix 200 RPM (30 sec)</vt:lpstr>
      <vt:lpstr>City of Calistoga, Jar Test 25-28 Results No Flash Mix for Jars 25-28</vt:lpstr>
      <vt:lpstr>City of Calistoga, Jar Test 29-32 Results Flash Mix 200 RPM (30 Sec) </vt:lpstr>
      <vt:lpstr>Jars 1-4 Test Flash Mix 30 Sec (200 RPM) Floc Mix 5 min (30 RPM)  Applied Coagulant  JC 1600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30 Sec (200 RPM) Floc Mix 5 min (30 RPM)  Applied Coagulant  JC 1600 </vt:lpstr>
      <vt:lpstr>Jars 5-8:  End of 5-minute flocculation (30 RPM) duration. </vt:lpstr>
      <vt:lpstr>Jars 5-8: After 5 min of settling, 25 mL is decanted for filterability and %UVT/UVA.</vt:lpstr>
      <vt:lpstr>Jars 5-8: After 25-minutes of settling, settled water turbidity is taken. </vt:lpstr>
      <vt:lpstr>Jars 9-12 Test Flash Mix 30 Sec (200 RPM) Floc Mix 5 min (30 RPM)  Applied Coagulants  JC 1600 JC 1720 7066</vt:lpstr>
      <vt:lpstr>Jars 9-12 Test:  End of 5-minute flocculation (30 RPM) duration. </vt:lpstr>
      <vt:lpstr>Jars 9-12: After 5 min of settling, 25 mL is decanted for filterability and %UVT/UVA.</vt:lpstr>
      <vt:lpstr>Jars 9-12: After 25-minutes of settling, settled water turbidity is taken. </vt:lpstr>
      <vt:lpstr>Jars 13-16 Test Flash Mix 30 Sec (200 RPM) Floc Mix 5 min (30 RPM)  Applied Coagulants  JC 1600 JC 1720 JC 9450 7066</vt:lpstr>
      <vt:lpstr>Jars 13-16:  End of 5-minute flocculation (30 RPM) duration. </vt:lpstr>
      <vt:lpstr>Jars 13-16: After 5 min of settling, 25 mL is decanted for filterability and %UVT/UVA.</vt:lpstr>
      <vt:lpstr>Jars 13-16: After 25-minutes of settling, settled water turbidity is taken. </vt:lpstr>
      <vt:lpstr>Jars 17-20 Test Flash Mix 30 Sec (200 RPM) Floc Mix 3/5/10/15 min (30 RPM) No Pictures Applied Coagulants  JC 1600 JC 1720 </vt:lpstr>
      <vt:lpstr>Jars 21-24 Test Flash Mix 30 Sec (200 RPM) Floc Mix 5 min (30 RPM)  Applied Coagulant  JC 1720 </vt:lpstr>
      <vt:lpstr>Jars 21-24:  End of 5-minute flocculation (30 RPM) duration. </vt:lpstr>
      <vt:lpstr>Jars 21-24: After 5 min of settling, 25 mL is decanted for filterability and %UVT/UVA. </vt:lpstr>
      <vt:lpstr>Jars 21-24: After 25-minutes of settling, settled water turbidity is taken. </vt:lpstr>
      <vt:lpstr>Jars 25-28 Test No Flash Mixing Floc Mix 3/5/10/15 min (30 RPM)  Applied Coagulants  JC 1600 JC 1720 </vt:lpstr>
      <vt:lpstr>Jars 25-28 Test:  End of 3-minute flocculation (30 RPM) duration for Jar 1. </vt:lpstr>
      <vt:lpstr>Jars 25-28 Test:  End of 5-minute flocculation (30 RPM) duration for Jar 2. </vt:lpstr>
      <vt:lpstr>Jars 25-28 Test:  End of 10-minute flocculation (30 RPM) duration for Jar 3. </vt:lpstr>
      <vt:lpstr>Jars 25-28:  End of 15-minute flocculation (30 RPM) duration for Jar 4. </vt:lpstr>
      <vt:lpstr>Jars 21-24 Test: After 25-minutes of settling for Jar 4, settled water turbidity is taken. </vt:lpstr>
      <vt:lpstr>Jars 28-32 Test Flash Mix 30 Sec (200 RPM) Floc Mix 5 min (30 RPM)  Applied Coagulant  AH-423 </vt:lpstr>
      <vt:lpstr>Jars 28-32:  End of 5-minute flocculation (30 RPM) duration. </vt:lpstr>
      <vt:lpstr>Jars 28-32: After 5 min of settling, 25 mL is decanted for filterability and %UVT/UVA.</vt:lpstr>
      <vt:lpstr>Jars 28-32 Test: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Calistoga CA2810002  Napa County Jar Test</dc:title>
  <dc:creator>Schott, Guy@Waterboards</dc:creator>
  <cp:lastModifiedBy>Guy Schott</cp:lastModifiedBy>
  <cp:revision>3</cp:revision>
  <dcterms:created xsi:type="dcterms:W3CDTF">2020-08-13T00:29:36Z</dcterms:created>
  <dcterms:modified xsi:type="dcterms:W3CDTF">2020-08-15T18:47:30Z</dcterms:modified>
</cp:coreProperties>
</file>