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1658" r:id="rId2"/>
    <p:sldId id="1198" r:id="rId3"/>
    <p:sldId id="1676" r:id="rId4"/>
    <p:sldId id="1541" r:id="rId5"/>
    <p:sldId id="1672" r:id="rId6"/>
    <p:sldId id="1322" r:id="rId7"/>
    <p:sldId id="1659" r:id="rId8"/>
    <p:sldId id="1127" r:id="rId9"/>
    <p:sldId id="1183" r:id="rId10"/>
    <p:sldId id="1678" r:id="rId11"/>
    <p:sldId id="1178" r:id="rId12"/>
    <p:sldId id="772" r:id="rId13"/>
    <p:sldId id="773" r:id="rId14"/>
    <p:sldId id="774" r:id="rId15"/>
    <p:sldId id="1190" r:id="rId16"/>
    <p:sldId id="1662" r:id="rId17"/>
    <p:sldId id="776" r:id="rId18"/>
    <p:sldId id="777" r:id="rId19"/>
    <p:sldId id="1191" r:id="rId20"/>
    <p:sldId id="780" r:id="rId21"/>
    <p:sldId id="781" r:id="rId22"/>
    <p:sldId id="782" r:id="rId23"/>
    <p:sldId id="1673" r:id="rId24"/>
    <p:sldId id="783" r:id="rId25"/>
    <p:sldId id="784" r:id="rId26"/>
    <p:sldId id="1674" r:id="rId27"/>
    <p:sldId id="1156" r:id="rId28"/>
    <p:sldId id="1157" r:id="rId29"/>
    <p:sldId id="1129" r:id="rId30"/>
    <p:sldId id="1148" r:id="rId31"/>
    <p:sldId id="1158" r:id="rId32"/>
    <p:sldId id="1592" r:id="rId33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0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05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boards.ca.gov/drinking_water/programs/districts/mendocino_district.html" TargetMode="External"/><Relationship Id="rId7" Type="http://schemas.openxmlformats.org/officeDocument/2006/relationships/image" Target="../media/image22.svg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mailto:Guy.Schott@waterboards.ca.gov" TargetMode="External"/><Relationship Id="rId4" Type="http://schemas.openxmlformats.org/officeDocument/2006/relationships/hyperlink" Target="https://www.youtube.com/watch?v=aGByyxhelkI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City of St. Helena</a:t>
            </a:r>
            <a:b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CA2810004</a:t>
            </a:r>
            <a:b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Napa County</a:t>
            </a:r>
            <a:b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Guy Schott, P.E. 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October 29, 2025</a:t>
            </a:r>
          </a:p>
        </p:txBody>
      </p:sp>
      <p:sp>
        <p:nvSpPr>
          <p:cNvPr id="39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Jar testing equipment">
            <a:extLst>
              <a:ext uri="{FF2B5EF4-FFF2-40B4-BE49-F238E27FC236}">
                <a16:creationId xmlns:a16="http://schemas.microsoft.com/office/drawing/2014/main" id="{0E6F5D58-86FC-E984-4F4F-5045D60E8C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13227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3192F-D7C8-F102-F7A6-0EAB41778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75F05-C4A6-55E4-9BBF-B09972944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3" y="118720"/>
            <a:ext cx="11701774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St. Helena : Jar Test 9-16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077B8FA-1160-3998-8C06-1341523B66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2869436"/>
              </p:ext>
            </p:extLst>
          </p:nvPr>
        </p:nvGraphicFramePr>
        <p:xfrm>
          <a:off x="100581" y="1402715"/>
          <a:ext cx="11373664" cy="466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2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6129">
                  <a:extLst>
                    <a:ext uri="{9D8B030D-6E8A-4147-A177-3AD203B41FA5}">
                      <a16:colId xmlns:a16="http://schemas.microsoft.com/office/drawing/2014/main" val="888934481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148183744"/>
                    </a:ext>
                  </a:extLst>
                </a:gridCol>
                <a:gridCol w="13207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66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014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70149">
                  <a:extLst>
                    <a:ext uri="{9D8B030D-6E8A-4147-A177-3AD203B41FA5}">
                      <a16:colId xmlns:a16="http://schemas.microsoft.com/office/drawing/2014/main" val="4119014503"/>
                    </a:ext>
                  </a:extLst>
                </a:gridCol>
                <a:gridCol w="1553662">
                  <a:extLst>
                    <a:ext uri="{9D8B030D-6E8A-4147-A177-3AD203B41FA5}">
                      <a16:colId xmlns:a16="http://schemas.microsoft.com/office/drawing/2014/main" val="2080020013"/>
                    </a:ext>
                  </a:extLst>
                </a:gridCol>
              </a:tblGrid>
              <a:tr h="50563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Pre-Ozone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 Time,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91.48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0.0387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91.56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0.0383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92.71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0.0329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92.83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87.31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0.0590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52.3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0.43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927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130196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94.56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288363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95.44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0.0200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83.6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536351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2387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 NaMnO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541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EBF636BE-F454-FA2D-794A-3B8513E24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B92751-27BE-457B-B542-B3BF035A1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0EDA161-E99C-13A8-8C1C-55958B6F6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80197" y="220340"/>
            <a:ext cx="2430474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1.5 min contact time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Alum: 60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96.16%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1.38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485B61-38AB-E9BB-6E94-1A2BC5723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79152" y="220340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Alum: 60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64.9%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0.59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C7F8C8-E61C-88CF-E85C-DEB0C53FD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55087" y="220339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Alum: 65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90.71%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0.56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AFC374-6EF7-07FE-9CE0-9BAB42573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22868" y="231021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Alum: 70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90.87%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66.4%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0.60 NTU</a:t>
            </a:r>
          </a:p>
        </p:txBody>
      </p:sp>
    </p:spTree>
    <p:extLst>
      <p:ext uri="{BB962C8B-B14F-4D97-AF65-F5344CB8AC3E}">
        <p14:creationId xmlns:p14="http://schemas.microsoft.com/office/powerpoint/2010/main" val="1344478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fter 5 minutes of settling">
            <a:extLst>
              <a:ext uri="{FF2B5EF4-FFF2-40B4-BE49-F238E27FC236}">
                <a16:creationId xmlns:a16="http://schemas.microsoft.com/office/drawing/2014/main" id="{5E282677-2D63-C6A5-45D8-B88737DFD8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1C8E358-65D9-46F8-83D5-42E895925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</a:t>
            </a:r>
            <a:endParaRPr lang="en-US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104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395EB-529E-4172-B0FF-7CC31477B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 </a:t>
            </a:r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5B541E43-4EA8-E192-F150-5C994F6995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314E67-2D5F-FE3B-6DBF-538DC6E7BB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70365" y="397321"/>
            <a:ext cx="2430474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1.5 min contact time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Alum: 60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96.16%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1.38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179739-78EB-69B3-2633-9F2FA1DE4B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69320" y="397321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Alum: 60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64.9%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0.59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6105B0-9895-E667-365D-21A01600F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42132" y="397321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Alum: 65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90.71%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0.56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F8C704-EEBB-999A-0D3E-1AFC34C87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214944" y="397320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Alum: 70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90.87%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66.4%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0.60 NTU</a:t>
            </a:r>
          </a:p>
        </p:txBody>
      </p:sp>
    </p:spTree>
    <p:extLst>
      <p:ext uri="{BB962C8B-B14F-4D97-AF65-F5344CB8AC3E}">
        <p14:creationId xmlns:p14="http://schemas.microsoft.com/office/powerpoint/2010/main" val="803051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078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7492BEB1-AAB2-85D9-07A9-F33409CDCE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56547B-E836-4335-8B60-1D1C89F44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831371A-AF61-968F-6BBD-785E78A34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36915" y="220340"/>
            <a:ext cx="2430474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1.0 min contact time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Alum: 45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94.11%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78.7%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0.26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8DB6C6-0A8D-DA5E-6A8B-33567D42B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331347" y="220340"/>
            <a:ext cx="2430474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1.0 min contact time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Alum: 50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94.64%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0.48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7FE201-4B99-D78F-1982-D2B8F872B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025779" y="220340"/>
            <a:ext cx="2430474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1.0 min contact time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Alum: 55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94.71%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0.53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831C40-B397-5522-5185-50D7EA86B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84219" y="220340"/>
            <a:ext cx="2430474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1.0 min contact time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Alum: 60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95.03%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0.44 NTU</a:t>
            </a:r>
          </a:p>
        </p:txBody>
      </p:sp>
    </p:spTree>
    <p:extLst>
      <p:ext uri="{BB962C8B-B14F-4D97-AF65-F5344CB8AC3E}">
        <p14:creationId xmlns:p14="http://schemas.microsoft.com/office/powerpoint/2010/main" val="616213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45BE40-A093-62C7-9413-589001AA3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79" cy="54863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12192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9CE783-7720-408F-A077-92B6DF7F1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49" y="5746071"/>
            <a:ext cx="11592232" cy="852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syringed for filterability and %UVT/UVA</a:t>
            </a:r>
          </a:p>
        </p:txBody>
      </p:sp>
    </p:spTree>
    <p:extLst>
      <p:ext uri="{BB962C8B-B14F-4D97-AF65-F5344CB8AC3E}">
        <p14:creationId xmlns:p14="http://schemas.microsoft.com/office/powerpoint/2010/main" val="2674706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6A0F0B2C-D5CE-5383-081F-1431A2E0F0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752FD-D5DC-4957-84AC-92C20A5D2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8AE7346-0D67-96EB-702B-F9DC750DD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22715" y="220340"/>
            <a:ext cx="2430474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1.0 min contact time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Alum: 45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94.11%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78.7%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0.26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0CD6DC-29EF-32D5-40E9-56BDA10A9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17147" y="220340"/>
            <a:ext cx="2430474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1.0 min contact time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Alum: 50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94.64%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0.48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387F25-7C9D-ACFD-1515-05BEE51E4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11579" y="220340"/>
            <a:ext cx="2430474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1.0 min contact time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Alum: 55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94.71%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0.53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8AD848-8BBB-A99F-3B0E-CC1BAB192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70019" y="220340"/>
            <a:ext cx="2430474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1.0 min contact time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Alum: 60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95.03%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0.44 NTU</a:t>
            </a:r>
          </a:p>
        </p:txBody>
      </p:sp>
    </p:spTree>
    <p:extLst>
      <p:ext uri="{BB962C8B-B14F-4D97-AF65-F5344CB8AC3E}">
        <p14:creationId xmlns:p14="http://schemas.microsoft.com/office/powerpoint/2010/main" val="3925987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68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7975B-A5A3-417E-BBF6-45F3D316D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46" y="373626"/>
            <a:ext cx="4404379" cy="1002891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 Water: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Bell Canyon Reservoir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8DD4F4-1466-4818-B09F-25442269D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7646" y="1641987"/>
            <a:ext cx="4404380" cy="4227001"/>
          </a:xfrm>
        </p:spPr>
        <p:txBody>
          <a:bodyPr>
            <a:normAutofit/>
          </a:bodyPr>
          <a:lstStyle/>
          <a:p>
            <a:pPr lvl="0"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 Water Characteristics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10.7 NTU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70.37%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0.1529/cm</a:t>
            </a:r>
          </a:p>
          <a:p>
            <a:pPr lvl="0"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75.19%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0.1238/cm</a:t>
            </a:r>
          </a:p>
        </p:txBody>
      </p:sp>
      <p:pic>
        <p:nvPicPr>
          <p:cNvPr id="5" name="Picture Placeholder 4" descr="Image of Bell Canyon Reservoir">
            <a:extLst>
              <a:ext uri="{FF2B5EF4-FFF2-40B4-BE49-F238E27FC236}">
                <a16:creationId xmlns:a16="http://schemas.microsoft.com/office/drawing/2014/main" id="{BF346B3A-328D-4709-A356-AEDE5F2393E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53894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82D4A50C-6ED3-E872-09D1-59ADB0DF0F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9674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EE36C1-FEEC-4981-B95B-89F6F8A81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04D8F49-4D31-5BA1-81F1-87472861E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2311" y="1165403"/>
            <a:ext cx="2430474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0.5 min contact time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Alum: 35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FCF0C3-F44D-B098-387D-02CE7BE6C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48937" y="1165403"/>
            <a:ext cx="2430474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0.5 min contact time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Alum: 40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69.1%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0.54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BF6A19-38E1-412F-7C76-6F3936A83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96087" y="1173688"/>
            <a:ext cx="2430474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0.5 min contact time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Alum: 45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94DF3C-28A4-28C8-E992-EAED03FC4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06642" y="1173688"/>
            <a:ext cx="2430474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0.5 min contact time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Alum: 50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73.9%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0.56 NTU</a:t>
            </a:r>
          </a:p>
        </p:txBody>
      </p:sp>
    </p:spTree>
    <p:extLst>
      <p:ext uri="{BB962C8B-B14F-4D97-AF65-F5344CB8AC3E}">
        <p14:creationId xmlns:p14="http://schemas.microsoft.com/office/powerpoint/2010/main" val="646481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fter 5 minutes of settling">
            <a:extLst>
              <a:ext uri="{FF2B5EF4-FFF2-40B4-BE49-F238E27FC236}">
                <a16:creationId xmlns:a16="http://schemas.microsoft.com/office/drawing/2014/main" id="{C1DE54B4-641D-0D94-9A89-36262D6AD2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20FEC4-F02E-4411-BFA5-9DE1FB446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syringed for filterability and %UVT/UVA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159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73E85E91-6FF1-C4C4-C3AF-4EB6F03858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AEF2A6-DF14-4541-B0DB-2C2DE8F39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C315722-147A-E659-7D6E-38CFB00CF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50871" y="397307"/>
            <a:ext cx="2430474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0.5 min contact time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Alum: 35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5C47C9-F91C-A48F-FC3C-8C6439A9A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57497" y="397307"/>
            <a:ext cx="2430474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0.5 min contact time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Alum: 40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69.1%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0.54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C506B9-8A07-856D-2DA5-8EBB879F9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04647" y="405592"/>
            <a:ext cx="2430474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0.5 min contact time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Alum: 45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EB1A9E-85BE-43DE-F115-26B5E45EB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15202" y="405592"/>
            <a:ext cx="2430474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0.5 min contact time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Alum: 50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73.9%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0.56 NTU</a:t>
            </a:r>
          </a:p>
        </p:txBody>
      </p:sp>
    </p:spTree>
    <p:extLst>
      <p:ext uri="{BB962C8B-B14F-4D97-AF65-F5344CB8AC3E}">
        <p14:creationId xmlns:p14="http://schemas.microsoft.com/office/powerpoint/2010/main" val="453978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192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DC82B776-4F3C-DB92-BFC3-D7181ED067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5552F0-51DB-47BE-8913-FDCEB5DEC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2812F95-9B44-DF49-7568-F98E94DA0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23875" y="1165403"/>
            <a:ext cx="2281394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 min contact time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Alum: 35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87.31%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0.0590/cm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0.43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FD3A65-505A-E64D-1C7A-518566F12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465195" y="1173688"/>
            <a:ext cx="2430474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1.0 min contact time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Alum: 35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93.34%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B336D1-A48A-6ED4-7996-D8B897D86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342507" y="1173688"/>
            <a:ext cx="2430474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1.5 min contact time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Alum: 35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94.56%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3626DB-133C-EE84-7367-18C9AA8C9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219819" y="1173688"/>
            <a:ext cx="2430474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2.0 min contact time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Alum: 35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95.44%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0.34 NTU</a:t>
            </a:r>
          </a:p>
        </p:txBody>
      </p:sp>
    </p:spTree>
    <p:extLst>
      <p:ext uri="{BB962C8B-B14F-4D97-AF65-F5344CB8AC3E}">
        <p14:creationId xmlns:p14="http://schemas.microsoft.com/office/powerpoint/2010/main" val="2689650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fter 5 minutes of settling">
            <a:extLst>
              <a:ext uri="{FF2B5EF4-FFF2-40B4-BE49-F238E27FC236}">
                <a16:creationId xmlns:a16="http://schemas.microsoft.com/office/drawing/2014/main" id="{6A19254A-3E42-3D5B-CE97-4BDECD6FA0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9548A9-6573-4123-BEEE-A4A725194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5 min of settling, 25 mL is syringed for filterability and %UVT/UVA</a:t>
            </a:r>
            <a:endParaRPr lang="en-US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087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77FE6337-9FEF-DF8F-CC5A-13BEC8CB04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9548A9-6573-4123-BEEE-A4A725194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253F1B8-6780-0C9A-6360-12B5D6D7B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23875" y="388163"/>
            <a:ext cx="2281394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 min contact time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Alum: 35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87.31%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0.0590/cm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0.43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F0B13D-33BF-3A1B-8B46-AF82FE627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465195" y="396448"/>
            <a:ext cx="2430474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1.0 min contact time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Alum: 35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93.34%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84DC1D-5298-5FD0-FD23-37994D132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16243" y="396448"/>
            <a:ext cx="2430474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1.5 min contact time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Alum: 35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94.56%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2EC13C-95AA-84FA-D020-84806B51C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40443" y="396448"/>
            <a:ext cx="2430474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2.0 min contact time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Alum: 35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95.44%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0.34 NTU</a:t>
            </a:r>
          </a:p>
        </p:txBody>
      </p:sp>
    </p:spTree>
    <p:extLst>
      <p:ext uri="{BB962C8B-B14F-4D97-AF65-F5344CB8AC3E}">
        <p14:creationId xmlns:p14="http://schemas.microsoft.com/office/powerpoint/2010/main" val="1800692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77" y="1380339"/>
            <a:ext cx="1169866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15-60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845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49240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91D051-198B-CA5D-E153-43E9A273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Flocculation/Sedimentation Basins</a:t>
            </a:r>
          </a:p>
        </p:txBody>
      </p:sp>
      <p:pic>
        <p:nvPicPr>
          <p:cNvPr id="4" name="Picture 3" descr="Sedimentation basin">
            <a:extLst>
              <a:ext uri="{FF2B5EF4-FFF2-40B4-BE49-F238E27FC236}">
                <a16:creationId xmlns:a16="http://schemas.microsoft.com/office/drawing/2014/main" id="{AB000B57-4D4A-3D85-E589-EDFAC869D2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488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8079188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1953127"/>
            <a:ext cx="11665259" cy="4554205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www.waterboards.ca.gov/drinking_water/programs/districts/mendocino_district.html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 Testing Done Right training video: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https://www.youtube.com/watch?v=aGByyxhelkI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11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6F82C-9CBF-4A0D-93E1-19CDA750B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0643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Bell Canyon Reservoir </a:t>
            </a: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&amp; Treated Water Characteristics, October 29, 2025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EC6F-46CD-4057-9FA8-D3D858226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44338"/>
            <a:ext cx="5181600" cy="4932625"/>
          </a:xfrm>
        </p:spPr>
        <p:txBody>
          <a:bodyPr>
            <a:no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– Bell Canyon Reservoir	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10.7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70.37%,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0.1529/cm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0.5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75.19%,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0.1238/cm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81F471-65BE-4319-A7A4-6BDE2AA8A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60269"/>
            <a:ext cx="5181600" cy="5036320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Clearwell Water 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0.08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92.68%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0.0331/cm</a:t>
            </a:r>
          </a:p>
          <a:p>
            <a:pPr marL="0" lvl="0" indent="0">
              <a:spcAft>
                <a:spcPts val="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4709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UVT/UVA, pathlength 40 mm</a:t>
            </a:r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9E83DFA3-5A75-1034-7F08-70850D264C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pPr marL="0" indent="0">
              <a:buNone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200" baseline="3000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208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 for Jar Testing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7" y="1825625"/>
            <a:ext cx="6017321" cy="4351338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Aluminum Sulfate (Product)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*14.3H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 (Liquid)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47.47%  Aluminum Sulfate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52% Water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8.08%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0% Basicity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1.325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max use: 400 mg/L (product)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hydrated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*14.3H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17%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93026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Ozone Generator</a:t>
            </a:r>
            <a:endParaRPr lang="en-US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2608" y="2743200"/>
            <a:ext cx="5422392" cy="36131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Regulator setting: 5</a:t>
            </a:r>
          </a:p>
          <a:p>
            <a:pPr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contact times (0.5 – 2 minutes)</a:t>
            </a:r>
          </a:p>
          <a:p>
            <a:pPr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27 ug/mL</a:t>
            </a:r>
          </a:p>
          <a:p>
            <a:pPr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Oxygen flow rate: 0.25 LPM</a:t>
            </a:r>
          </a:p>
          <a:p>
            <a:pPr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Batch volume: 500 mL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000" dirty="0"/>
          </a:p>
          <a:p>
            <a:pPr indent="-2286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" name="Picture 5" descr="Ozone Generator">
            <a:extLst>
              <a:ext uri="{FF2B5EF4-FFF2-40B4-BE49-F238E27FC236}">
                <a16:creationId xmlns:a16="http://schemas.microsoft.com/office/drawing/2014/main" id="{CA160030-9DC4-CFDE-B915-28515D3B94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5718412" y="377588"/>
            <a:ext cx="6858000" cy="610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69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  Aluminum sulfate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is reported as Alum.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3" y="118720"/>
            <a:ext cx="11701774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St. Helena : Jar Test 1-8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9203087"/>
              </p:ext>
            </p:extLst>
          </p:nvPr>
        </p:nvGraphicFramePr>
        <p:xfrm>
          <a:off x="100581" y="1402715"/>
          <a:ext cx="11373664" cy="466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2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6129">
                  <a:extLst>
                    <a:ext uri="{9D8B030D-6E8A-4147-A177-3AD203B41FA5}">
                      <a16:colId xmlns:a16="http://schemas.microsoft.com/office/drawing/2014/main" val="888934481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148183744"/>
                    </a:ext>
                  </a:extLst>
                </a:gridCol>
                <a:gridCol w="13207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66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014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70149">
                  <a:extLst>
                    <a:ext uri="{9D8B030D-6E8A-4147-A177-3AD203B41FA5}">
                      <a16:colId xmlns:a16="http://schemas.microsoft.com/office/drawing/2014/main" val="4119014503"/>
                    </a:ext>
                  </a:extLst>
                </a:gridCol>
                <a:gridCol w="1553662">
                  <a:extLst>
                    <a:ext uri="{9D8B030D-6E8A-4147-A177-3AD203B41FA5}">
                      <a16:colId xmlns:a16="http://schemas.microsoft.com/office/drawing/2014/main" val="2080020013"/>
                    </a:ext>
                  </a:extLst>
                </a:gridCol>
              </a:tblGrid>
              <a:tr h="50563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Pre-Ozone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 Time,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0.0171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90.47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0.0435</a:t>
                      </a:r>
                    </a:p>
                  </a:txBody>
                  <a:tcPr marL="5582" marR="5582" marT="558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64.9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0.59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90.71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0.0424</a:t>
                      </a:r>
                    </a:p>
                  </a:txBody>
                  <a:tcPr marL="5582" marR="5582" marT="558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65.8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0.56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90.87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0.0416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66.4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668927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94.49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130196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94.71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288363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536351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257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1821</TotalTime>
  <Words>2571</Words>
  <Application>Microsoft Office PowerPoint</Application>
  <PresentationFormat>Widescreen</PresentationFormat>
  <Paragraphs>523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City of St. Helena CA2810004 Napa County Jar Test</vt:lpstr>
      <vt:lpstr>Source Water: Bell Canyon Reservoir</vt:lpstr>
      <vt:lpstr> Flocculation/Sedimentation Basins</vt:lpstr>
      <vt:lpstr>Bell Canyon Reservoir Source &amp; Treated Water Characteristics, October 29, 2025</vt:lpstr>
      <vt:lpstr>UVT/UVA, pathlength 40 mm</vt:lpstr>
      <vt:lpstr>Applied Coagulant for Jar Testing </vt:lpstr>
      <vt:lpstr>Ozone Generator</vt:lpstr>
      <vt:lpstr>Coagulant Information</vt:lpstr>
      <vt:lpstr>City of St. Helena : Jar Test 1-8 Results Flash Mix 200 RPM (20 sec); Floc Mix 30 RPM (5 min)</vt:lpstr>
      <vt:lpstr>City of St. Helena : Jar Test 9-16 Results Flash Mix 200 RPM (20 sec); Floc Mix 30 RPM (5 min)</vt:lpstr>
      <vt:lpstr>Jars 1-4 Test Flash Mix 20 Sec (200 RPM) Floc Mix 5 min (30 RPM) Post NaMnO4  Applied Coagulant  Alum </vt:lpstr>
      <vt:lpstr>Jars 1-4:  End of 5-minute flocculation (30 RPM) duration. </vt:lpstr>
      <vt:lpstr>Jars 1-4: After 5 min of settling, 25 mL is syringed for filterability and %UVT/UVA</vt:lpstr>
      <vt:lpstr>Jars 1-4: After 25-minutes of settling, settled water turbidity is taken. </vt:lpstr>
      <vt:lpstr>Jars 5-8 Test Flash Mix 20 Sec (200 RPM) Floc Mix 5 min (30 RPM)   Applied Coagulant  Alum </vt:lpstr>
      <vt:lpstr>Jars 5-8:  End of 5-minute flocculation (30 RPM) duration. </vt:lpstr>
      <vt:lpstr>Jars 5-8: After 5 min of settling, 25 mL is syringed for filterability and %UVT/UVA</vt:lpstr>
      <vt:lpstr>Jars 5-8: After 25-minutes of settling, settled water turbidity is taken. </vt:lpstr>
      <vt:lpstr>Jars 9-12 Test Flash Mix 20 Sec (200 RPM) Floc Mix 5 min (30 RPM)   Applied Coagulant  Alum </vt:lpstr>
      <vt:lpstr>Jars 9-12:  End of 5-minute flocculation (30 RPM) duration. </vt:lpstr>
      <vt:lpstr>Jars 9-12: After 5 min of settling, 25 mL is syringed for filterability and %UVT/UVA</vt:lpstr>
      <vt:lpstr>Jars 9-12: After 25-minutes of settling, settled water turbidity is taken. </vt:lpstr>
      <vt:lpstr>Jars 13-16 Test Flash Mix 20 Sec (200 RPM) Floc Mix 5 min (30 RPM)   Applied Coagulant  Alum </vt:lpstr>
      <vt:lpstr>Jars 13-16:  End of 5-minute flocculation (30 RPM) duration. </vt:lpstr>
      <vt:lpstr>Jars 13-16: After 5 min of settling, 25 mL is syringed for filterability and %UVT/UVA</vt:lpstr>
      <vt:lpstr>Jars 13-16: After 25-minutes of settling, settled water turbidity is taken. 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St. Helena CA2810004 Napa County Jar Test</dc:title>
  <dc:creator>Schott, Guy@Waterboards</dc:creator>
  <cp:lastModifiedBy>Schott, Guy@Waterboards</cp:lastModifiedBy>
  <cp:revision>48</cp:revision>
  <dcterms:created xsi:type="dcterms:W3CDTF">2021-09-22T19:52:29Z</dcterms:created>
  <dcterms:modified xsi:type="dcterms:W3CDTF">2025-10-30T23:56:54Z</dcterms:modified>
</cp:coreProperties>
</file>