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1658" r:id="rId2"/>
    <p:sldId id="1198" r:id="rId3"/>
    <p:sldId id="1676" r:id="rId4"/>
    <p:sldId id="1541" r:id="rId5"/>
    <p:sldId id="1672" r:id="rId6"/>
    <p:sldId id="1322" r:id="rId7"/>
    <p:sldId id="1659" r:id="rId8"/>
    <p:sldId id="1127" r:id="rId9"/>
    <p:sldId id="1677" r:id="rId10"/>
    <p:sldId id="1183" r:id="rId11"/>
    <p:sldId id="1668" r:id="rId12"/>
    <p:sldId id="1671" r:id="rId13"/>
    <p:sldId id="1178" r:id="rId14"/>
    <p:sldId id="772" r:id="rId15"/>
    <p:sldId id="773" r:id="rId16"/>
    <p:sldId id="774" r:id="rId17"/>
    <p:sldId id="1190" r:id="rId18"/>
    <p:sldId id="1662" r:id="rId19"/>
    <p:sldId id="776" r:id="rId20"/>
    <p:sldId id="777" r:id="rId21"/>
    <p:sldId id="1191" r:id="rId22"/>
    <p:sldId id="780" r:id="rId23"/>
    <p:sldId id="781" r:id="rId24"/>
    <p:sldId id="782" r:id="rId25"/>
    <p:sldId id="1673" r:id="rId26"/>
    <p:sldId id="783" r:id="rId27"/>
    <p:sldId id="784" r:id="rId28"/>
    <p:sldId id="1674" r:id="rId29"/>
    <p:sldId id="1675" r:id="rId30"/>
    <p:sldId id="786" r:id="rId31"/>
    <p:sldId id="787" r:id="rId32"/>
    <p:sldId id="788" r:id="rId33"/>
    <p:sldId id="1156" r:id="rId34"/>
    <p:sldId id="1157" r:id="rId35"/>
    <p:sldId id="1129" r:id="rId36"/>
    <p:sldId id="1148" r:id="rId37"/>
    <p:sldId id="1158" r:id="rId38"/>
    <p:sldId id="1592" r:id="rId39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0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05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boards.ca.gov/drinking_water/programs/districts/mendocino_district.html" TargetMode="External"/><Relationship Id="rId7" Type="http://schemas.openxmlformats.org/officeDocument/2006/relationships/image" Target="../media/image25.svg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mailto:Guy.Schott@waterboards.ca.gov" TargetMode="External"/><Relationship Id="rId4" Type="http://schemas.openxmlformats.org/officeDocument/2006/relationships/hyperlink" Target="https://www.youtube.com/watch?v=aGByyxhelk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310" y="4960758"/>
            <a:ext cx="6796345" cy="1236086"/>
          </a:xfrm>
          <a:noFill/>
        </p:spPr>
        <p:txBody>
          <a:bodyPr anchor="ctr">
            <a:normAutofit/>
          </a:bodyPr>
          <a:lstStyle/>
          <a:p>
            <a:pPr algn="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City of St. Helena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CA2810004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Napa County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19869" y="4960758"/>
            <a:ext cx="3323819" cy="1236086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by Guy Schott, P.E. </a:t>
            </a:r>
          </a:p>
          <a:p>
            <a:pPr algn="l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September 18, 2024</a:t>
            </a:r>
          </a:p>
        </p:txBody>
      </p:sp>
      <p:pic>
        <p:nvPicPr>
          <p:cNvPr id="6" name="Picture 5" descr="Jar testing equipment">
            <a:extLst>
              <a:ext uri="{FF2B5EF4-FFF2-40B4-BE49-F238E27FC236}">
                <a16:creationId xmlns:a16="http://schemas.microsoft.com/office/drawing/2014/main" id="{737E370B-97EB-D7B3-AB6D-84C8CB4648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D2EEB5-F5B4-4BDA-8293-9A997C129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827285" y="5121601"/>
            <a:ext cx="0" cy="9144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22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" y="118720"/>
            <a:ext cx="117017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St. Helena : Jar Test 1-8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553726"/>
              </p:ext>
            </p:extLst>
          </p:nvPr>
        </p:nvGraphicFramePr>
        <p:xfrm>
          <a:off x="100582" y="1402715"/>
          <a:ext cx="11990837" cy="466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8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710">
                  <a:extLst>
                    <a:ext uri="{9D8B030D-6E8A-4147-A177-3AD203B41FA5}">
                      <a16:colId xmlns:a16="http://schemas.microsoft.com/office/drawing/2014/main" val="888934481"/>
                    </a:ext>
                  </a:extLst>
                </a:gridCol>
                <a:gridCol w="1104710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394524">
                  <a:extLst>
                    <a:ext uri="{9D8B030D-6E8A-4147-A177-3AD203B41FA5}">
                      <a16:colId xmlns:a16="http://schemas.microsoft.com/office/drawing/2014/main" val="1612592654"/>
                    </a:ext>
                  </a:extLst>
                </a:gridCol>
                <a:gridCol w="13945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2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743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20552">
                  <a:extLst>
                    <a:ext uri="{9D8B030D-6E8A-4147-A177-3AD203B41FA5}">
                      <a16:colId xmlns:a16="http://schemas.microsoft.com/office/drawing/2014/main" val="4119014503"/>
                    </a:ext>
                  </a:extLst>
                </a:gridCol>
                <a:gridCol w="1346305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  <a:gridCol w="740619">
                  <a:extLst>
                    <a:ext uri="{9D8B030D-6E8A-4147-A177-3AD203B41FA5}">
                      <a16:colId xmlns:a16="http://schemas.microsoft.com/office/drawing/2014/main" val="556063660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FeSO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88.56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5.69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5.55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5.33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6.10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6892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5.87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130196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5.59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28836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5.37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3635116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450291-C668-3E27-14DA-AB9842779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944" y="6369948"/>
            <a:ext cx="570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Source water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testing was taken after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5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" y="118720"/>
            <a:ext cx="117017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St. Helena : Jar Test 9-12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27583"/>
              </p:ext>
            </p:extLst>
          </p:nvPr>
        </p:nvGraphicFramePr>
        <p:xfrm>
          <a:off x="100583" y="1402715"/>
          <a:ext cx="11884941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613">
                  <a:extLst>
                    <a:ext uri="{9D8B030D-6E8A-4147-A177-3AD203B41FA5}">
                      <a16:colId xmlns:a16="http://schemas.microsoft.com/office/drawing/2014/main" val="3487298872"/>
                    </a:ext>
                  </a:extLst>
                </a:gridCol>
                <a:gridCol w="1119613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083785">
                  <a:extLst>
                    <a:ext uri="{9D8B030D-6E8A-4147-A177-3AD203B41FA5}">
                      <a16:colId xmlns:a16="http://schemas.microsoft.com/office/drawing/2014/main" val="3408714548"/>
                    </a:ext>
                  </a:extLst>
                </a:gridCol>
                <a:gridCol w="1309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6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71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28166">
                  <a:extLst>
                    <a:ext uri="{9D8B030D-6E8A-4147-A177-3AD203B41FA5}">
                      <a16:colId xmlns:a16="http://schemas.microsoft.com/office/drawing/2014/main" val="4119014503"/>
                    </a:ext>
                  </a:extLst>
                </a:gridCol>
                <a:gridCol w="1323829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  <a:gridCol w="1262056">
                  <a:extLst>
                    <a:ext uri="{9D8B030D-6E8A-4147-A177-3AD203B41FA5}">
                      <a16:colId xmlns:a16="http://schemas.microsoft.com/office/drawing/2014/main" val="556063660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FeSO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Zeta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 20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88.36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0.0408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0.0384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450291-C668-3E27-14DA-AB9842779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944" y="6369948"/>
            <a:ext cx="570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Source water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testing was taken after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" y="118720"/>
            <a:ext cx="117017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St. Helena : Jar Test 13-18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201141"/>
              </p:ext>
            </p:extLst>
          </p:nvPr>
        </p:nvGraphicFramePr>
        <p:xfrm>
          <a:off x="100583" y="1402715"/>
          <a:ext cx="11884942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9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135">
                  <a:extLst>
                    <a:ext uri="{9D8B030D-6E8A-4147-A177-3AD203B41FA5}">
                      <a16:colId xmlns:a16="http://schemas.microsoft.com/office/drawing/2014/main" val="3487298872"/>
                    </a:ext>
                  </a:extLst>
                </a:gridCol>
                <a:gridCol w="1012135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979746">
                  <a:extLst>
                    <a:ext uri="{9D8B030D-6E8A-4147-A177-3AD203B41FA5}">
                      <a16:colId xmlns:a16="http://schemas.microsoft.com/office/drawing/2014/main" val="3408714548"/>
                    </a:ext>
                  </a:extLst>
                </a:gridCol>
                <a:gridCol w="1183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68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20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00668">
                  <a:extLst>
                    <a:ext uri="{9D8B030D-6E8A-4147-A177-3AD203B41FA5}">
                      <a16:colId xmlns:a16="http://schemas.microsoft.com/office/drawing/2014/main" val="4119014503"/>
                    </a:ext>
                  </a:extLst>
                </a:gridCol>
                <a:gridCol w="1606294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556063660"/>
                    </a:ext>
                  </a:extLst>
                </a:gridCol>
                <a:gridCol w="720117">
                  <a:extLst>
                    <a:ext uri="{9D8B030D-6E8A-4147-A177-3AD203B41FA5}">
                      <a16:colId xmlns:a16="http://schemas.microsoft.com/office/drawing/2014/main" val="1497089328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FeSO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Zeta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 20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0.0356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5.30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0.0391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0.0371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4105960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5.25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0737456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450291-C668-3E27-14DA-AB9842779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944" y="6369948"/>
            <a:ext cx="570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Source water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testing was taken after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901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Alum/FeSO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541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92751-27BE-457B-B542-B3BF035A1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5779827"/>
            <a:ext cx="10515600" cy="695608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9" name="Picture 8" descr="picture of jars">
            <a:extLst>
              <a:ext uri="{FF2B5EF4-FFF2-40B4-BE49-F238E27FC236}">
                <a16:creationId xmlns:a16="http://schemas.microsoft.com/office/drawing/2014/main" id="{F7CF4E22-0993-4BB5-64F6-F865C90D4B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671814"/>
            <a:ext cx="12191980" cy="5014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F9549A-F0B4-4144-A59F-13434F2E2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0837" y="8135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88.56%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6.06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FF654D-0CFC-AF3F-F96D-C716210E9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48773" y="8135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5.69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E2D26D-F3C9-3054-BD4F-3BE8CC45B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45541" y="8135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5.55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96F633-92E3-2803-C25E-F72EB3E39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42309" y="8135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5.33</a:t>
            </a:r>
          </a:p>
        </p:txBody>
      </p:sp>
    </p:spTree>
    <p:extLst>
      <p:ext uri="{BB962C8B-B14F-4D97-AF65-F5344CB8AC3E}">
        <p14:creationId xmlns:p14="http://schemas.microsoft.com/office/powerpoint/2010/main" val="134447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C8E358-65D9-46F8-83D5-42E895925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5579705"/>
            <a:ext cx="11513975" cy="721099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</a:t>
            </a:r>
            <a:endParaRPr lang="en-US" sz="2400" dirty="0"/>
          </a:p>
        </p:txBody>
      </p:sp>
      <p:pic>
        <p:nvPicPr>
          <p:cNvPr id="3" name="Picture 2" descr="after 5 minutes of settling">
            <a:extLst>
              <a:ext uri="{FF2B5EF4-FFF2-40B4-BE49-F238E27FC236}">
                <a16:creationId xmlns:a16="http://schemas.microsoft.com/office/drawing/2014/main" id="{8CA835DB-D171-6442-172D-2E26A7C9EA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82504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04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395EB-529E-4172-B0FF-7CC31477B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6711"/>
            <a:ext cx="10515600" cy="60409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</a:p>
        </p:txBody>
      </p:sp>
      <p:pic>
        <p:nvPicPr>
          <p:cNvPr id="9" name="Picture 8" descr="after 25 minutes of settling">
            <a:extLst>
              <a:ext uri="{FF2B5EF4-FFF2-40B4-BE49-F238E27FC236}">
                <a16:creationId xmlns:a16="http://schemas.microsoft.com/office/drawing/2014/main" id="{C2C8E744-BCE4-EA62-B8E2-0B87C1BFEB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649234"/>
            <a:ext cx="12191980" cy="5014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1374D6-3288-2EAC-4078-75F01DB04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3485" y="8135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88.56%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6.06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C6F87C-8055-1F7C-B90D-BEEB19E6E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6517" y="8135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5.69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44FE80-71A1-F65C-AFE9-0802AEFF7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83285" y="8135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5.55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0DCA2E-3389-3220-906D-42476754B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80053" y="8135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5.33</a:t>
            </a:r>
          </a:p>
        </p:txBody>
      </p:sp>
    </p:spTree>
    <p:extLst>
      <p:ext uri="{BB962C8B-B14F-4D97-AF65-F5344CB8AC3E}">
        <p14:creationId xmlns:p14="http://schemas.microsoft.com/office/powerpoint/2010/main" val="80305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Alum/FeSO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78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56547B-E836-4335-8B60-1D1C89F44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7879"/>
            <a:ext cx="10515600" cy="54008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9" name="Picture 8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07E68A9E-9283-103F-BEE7-A48A703B15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758962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AF8B70-34ED-1E91-D356-1D63D03F3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3757" y="3563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88.37%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5FACC7-CC32-1BFF-B926-553675BC9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76789" y="3563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5.87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4CEB5D-043D-2A1F-075F-3B28140B7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00989" y="3563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5.59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22B355-5F18-3FDC-D286-58AE6A292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59429" y="54554"/>
            <a:ext cx="2162772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5.37, Fe: 0.022 mg/L</a:t>
            </a:r>
          </a:p>
        </p:txBody>
      </p:sp>
    </p:spTree>
    <p:extLst>
      <p:ext uri="{BB962C8B-B14F-4D97-AF65-F5344CB8AC3E}">
        <p14:creationId xmlns:p14="http://schemas.microsoft.com/office/powerpoint/2010/main" val="61621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CE783-7720-408F-A077-92B6DF7F1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39" y="5868962"/>
            <a:ext cx="11159412" cy="60913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</a:t>
            </a:r>
            <a:endParaRPr lang="en-US" sz="2400" dirty="0"/>
          </a:p>
        </p:txBody>
      </p:sp>
      <p:pic>
        <p:nvPicPr>
          <p:cNvPr id="4" name="Picture 3" descr="after 5 minutes of settling">
            <a:extLst>
              <a:ext uri="{FF2B5EF4-FFF2-40B4-BE49-F238E27FC236}">
                <a16:creationId xmlns:a16="http://schemas.microsoft.com/office/drawing/2014/main" id="{7713C759-6B6F-DB1B-7499-E0C5684F0B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46" y="653145"/>
            <a:ext cx="11958176" cy="491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0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7975B-A5A3-417E-BBF6-45F3D316D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46" y="373626"/>
            <a:ext cx="4404379" cy="100289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Water: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Bell Canyon Reservoir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DD4F4-1466-4818-B09F-25442269D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7646" y="1641987"/>
            <a:ext cx="4404380" cy="4227001"/>
          </a:xfrm>
        </p:spPr>
        <p:txBody>
          <a:bodyPr>
            <a:normAutofit lnSpcReduction="10000"/>
          </a:bodyPr>
          <a:lstStyle/>
          <a:p>
            <a:pPr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3.23 NTU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7.13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33.2 mg/L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Fe: 0.40 mg/L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67.35%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0.1715/cm</a:t>
            </a:r>
          </a:p>
          <a:p>
            <a:pPr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70.02%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0.1548/cm</a:t>
            </a:r>
          </a:p>
        </p:txBody>
      </p:sp>
      <p:pic>
        <p:nvPicPr>
          <p:cNvPr id="5" name="Picture Placeholder 4" descr="Image of Bell Canyon Reservoir">
            <a:extLst>
              <a:ext uri="{FF2B5EF4-FFF2-40B4-BE49-F238E27FC236}">
                <a16:creationId xmlns:a16="http://schemas.microsoft.com/office/drawing/2014/main" id="{BF346B3A-328D-4709-A356-AEDE5F2393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53894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752FD-D5DC-4957-84AC-92C20A5D2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0724"/>
            <a:ext cx="10515600" cy="64066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/>
          </a:p>
        </p:txBody>
      </p:sp>
      <p:pic>
        <p:nvPicPr>
          <p:cNvPr id="9" name="Picture 8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AAE13A5E-00C2-7E32-CBC1-23FA39A677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615835"/>
            <a:ext cx="12191980" cy="5014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058581-3E8D-773F-21CC-8700C0B7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7493" y="3563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88.37%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311517-8DD5-593D-5B7F-289A095D3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04805" y="3563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5.87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CEB5C2-2622-FBE1-57CC-A715F2952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46125" y="3563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5.59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7C298C-429A-F9B8-71B2-3533000F7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04565" y="54554"/>
            <a:ext cx="2162772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5.37, Fe: 0.022 mg/L</a:t>
            </a:r>
          </a:p>
        </p:txBody>
      </p:sp>
    </p:spTree>
    <p:extLst>
      <p:ext uri="{BB962C8B-B14F-4D97-AF65-F5344CB8AC3E}">
        <p14:creationId xmlns:p14="http://schemas.microsoft.com/office/powerpoint/2010/main" val="392598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Alum/FeSO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8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EE36C1-FEEC-4981-B95B-89F6F8A81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16" y="6009905"/>
            <a:ext cx="10515600" cy="61846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9" name="Picture 8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E7378771-689C-1998-6CD0-5AAFE170AC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824652"/>
            <a:ext cx="12191980" cy="5014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76309E-8033-2D01-23B4-437181241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6285" y="3563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88.36%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393662-7148-8BE9-3F40-5642AD268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39629" y="3563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0.64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ABA797-6FF8-D422-5058-30F41FED7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72973" y="3563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0.66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A2CEAB-BD08-7259-95FB-D81C5367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06317" y="3782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0.69 NTU</a:t>
            </a:r>
          </a:p>
        </p:txBody>
      </p:sp>
    </p:spTree>
    <p:extLst>
      <p:ext uri="{BB962C8B-B14F-4D97-AF65-F5344CB8AC3E}">
        <p14:creationId xmlns:p14="http://schemas.microsoft.com/office/powerpoint/2010/main" val="64648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ter 5 minutes of settling">
            <a:extLst>
              <a:ext uri="{FF2B5EF4-FFF2-40B4-BE49-F238E27FC236}">
                <a16:creationId xmlns:a16="http://schemas.microsoft.com/office/drawing/2014/main" id="{4DD3AA08-E864-A5EB-139B-FF376D34B0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46643"/>
            <a:ext cx="12191980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0FEC4-F02E-4411-BFA5-9DE1FB446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</a:t>
            </a:r>
            <a:endParaRPr lang="en-US" sz="23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15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EF2A6-DF14-4541-B0DB-2C2DE8F39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071412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 dirty="0"/>
          </a:p>
        </p:txBody>
      </p:sp>
      <p:pic>
        <p:nvPicPr>
          <p:cNvPr id="9" name="Picture 8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17F2FE42-F12C-D511-89D5-284C4F873A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02" y="559839"/>
            <a:ext cx="12061602" cy="5346440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C3FCC0-5FC5-87D9-2315-60E83EE2C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78090" y="3563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88.36%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78D0A2-3567-3A04-13D7-EB2B5C381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68837" y="3563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0.64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0C3F70-57C1-45A3-C958-30AD667B3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47619" y="3563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0.66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2AF351-1971-05DB-5FBC-265D1A05C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13007" y="3782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0.69 NTU</a:t>
            </a:r>
          </a:p>
        </p:txBody>
      </p:sp>
    </p:spTree>
    <p:extLst>
      <p:ext uri="{BB962C8B-B14F-4D97-AF65-F5344CB8AC3E}">
        <p14:creationId xmlns:p14="http://schemas.microsoft.com/office/powerpoint/2010/main" val="45397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Alum/FeSO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92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552F0-51DB-47BE-8913-FDCEB5DEC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1209"/>
            <a:ext cx="10515600" cy="63712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9" name="Picture 8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2BE026FA-D5B9-77F8-18D6-D79D83FACC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668082"/>
            <a:ext cx="12191980" cy="5014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7A3BA1-50F8-A602-9FE4-9F398FC7C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1474" y="3563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88.76%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D8EF99-CD77-B9D4-CA0B-582B83664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29925" y="35634"/>
            <a:ext cx="2162772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5.30, Fe: 0.055 mg/L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5A18B1-2B16-369A-0BEF-1E7B013E1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53357" y="35634"/>
            <a:ext cx="2162772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5.41, Fe: 0.010 mg/L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23C6B6-191F-130F-4643-D74C14B2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71829" y="35634"/>
            <a:ext cx="2162772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5.39, Fe: 0.003 mg/L</a:t>
            </a:r>
          </a:p>
        </p:txBody>
      </p:sp>
    </p:spTree>
    <p:extLst>
      <p:ext uri="{BB962C8B-B14F-4D97-AF65-F5344CB8AC3E}">
        <p14:creationId xmlns:p14="http://schemas.microsoft.com/office/powerpoint/2010/main" val="268965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548A9-6573-4123-BEEE-A4A725194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93" y="5587907"/>
            <a:ext cx="11383347" cy="983488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</a:t>
            </a:r>
            <a:endParaRPr lang="en-US" sz="2400" dirty="0"/>
          </a:p>
        </p:txBody>
      </p:sp>
      <p:pic>
        <p:nvPicPr>
          <p:cNvPr id="4" name="Picture 3" descr="after 5 minutes of settling">
            <a:extLst>
              <a:ext uri="{FF2B5EF4-FFF2-40B4-BE49-F238E27FC236}">
                <a16:creationId xmlns:a16="http://schemas.microsoft.com/office/drawing/2014/main" id="{91AF8EB2-D553-D61F-EA16-F80E013A1C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86605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8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548A9-6573-4123-BEEE-A4A725194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95" y="5840964"/>
            <a:ext cx="11653935" cy="67444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9220E78F-E13C-2DB7-7030-3FD884A2F0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541186"/>
            <a:ext cx="12191980" cy="5014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4F3D2C-DDAF-867D-7450-22BFA99FB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4586" y="3563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88.76%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11AC9-7346-F5C9-0381-2D41158D0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83037" y="35634"/>
            <a:ext cx="2162772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5.30, Fe: 0.055 mg/L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523A7-838E-8AE2-872F-795DCAE71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44213" y="35634"/>
            <a:ext cx="2162772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5.41, Fe: 0.010 mg/L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E8CA59-774B-6193-056A-EEB670A90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08405" y="35634"/>
            <a:ext cx="2162772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5.39, Fe: 0.003 mg/L</a:t>
            </a:r>
          </a:p>
        </p:txBody>
      </p:sp>
    </p:spTree>
    <p:extLst>
      <p:ext uri="{BB962C8B-B14F-4D97-AF65-F5344CB8AC3E}">
        <p14:creationId xmlns:p14="http://schemas.microsoft.com/office/powerpoint/2010/main" val="180069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17-18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Alum/FeSO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0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91D051-198B-CA5D-E153-43E9A273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Flocculation/Sedimentation Basins</a:t>
            </a:r>
          </a:p>
        </p:txBody>
      </p:sp>
      <p:pic>
        <p:nvPicPr>
          <p:cNvPr id="4" name="Picture 3" descr="Sedimentation basin">
            <a:extLst>
              <a:ext uri="{FF2B5EF4-FFF2-40B4-BE49-F238E27FC236}">
                <a16:creationId xmlns:a16="http://schemas.microsoft.com/office/drawing/2014/main" id="{AB000B57-4D4A-3D85-E589-EDFAC869D2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48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AB4F2-0221-4FE8-B18B-379AD58F5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153912"/>
            <a:ext cx="10911840" cy="584264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17-18: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FEE22FEF-F822-630D-5F5C-F58915EA48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47" y="851344"/>
            <a:ext cx="11900740" cy="5275136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0AC5C8-B22E-8F56-0A0D-3F536B770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651517" y="0"/>
            <a:ext cx="2162772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5.18, Fe: 0.060 mg/L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1F718B-DDB0-7BE2-C2D2-AA8BD914B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26693" y="0"/>
            <a:ext cx="2162772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5.25, Fe: 0.003 mg/L</a:t>
            </a:r>
          </a:p>
        </p:txBody>
      </p:sp>
    </p:spTree>
    <p:extLst>
      <p:ext uri="{BB962C8B-B14F-4D97-AF65-F5344CB8AC3E}">
        <p14:creationId xmlns:p14="http://schemas.microsoft.com/office/powerpoint/2010/main" val="309214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16985-D85B-43B0-A8A3-6B6F1C486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814631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Jars 17-18: After 5 min of settling, 25 mL is syringed for filterability and %UVT/UVA</a:t>
            </a:r>
            <a:endParaRPr lang="en-US" sz="2200" dirty="0"/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BC724038-9808-1D77-73AE-59E5780D54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615" y="128016"/>
            <a:ext cx="11881399" cy="5266563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2176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224920AC-506F-3D2E-7ED6-84976C36BB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58F3FC-CE34-4C95-B9C1-1232BE54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17-18: After 25-minutes of settling, settled water turbidity is taken. 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64E3E4A-41CA-3A30-2A77-E46DB9C20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28941" y="1755648"/>
            <a:ext cx="2162772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5.18, Fe: 0.060 mg/L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5E400B-4966-DEE2-1DC0-78730068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29208" y="1755648"/>
            <a:ext cx="2162772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5.25, Fe: 0.003 mg/L</a:t>
            </a:r>
          </a:p>
        </p:txBody>
      </p:sp>
    </p:spTree>
    <p:extLst>
      <p:ext uri="{BB962C8B-B14F-4D97-AF65-F5344CB8AC3E}">
        <p14:creationId xmlns:p14="http://schemas.microsoft.com/office/powerpoint/2010/main" val="17056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7" y="1380339"/>
            <a:ext cx="1169866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45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9240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8079188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1953127"/>
            <a:ext cx="11665259" cy="4554205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www.waterboards.ca.gov/drinking_water/programs/districts/mendocino_district.html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Testing Done Right training video: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https://www.youtube.com/watch?v=aGByyxhelkI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11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F82C-9CBF-4A0D-93E1-19CDA750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064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Bell Canyon Reservoir 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&amp; Treated Water Characteristics, September 18, 2024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EC6F-46CD-4057-9FA8-D3D858226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4338"/>
            <a:ext cx="5181600" cy="4932625"/>
          </a:xfrm>
        </p:spPr>
        <p:txBody>
          <a:bodyPr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– Bell Canyon Reservoir	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7.13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33.2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3.23 NTU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Fe: 0.40 mg/L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67.3%,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0.1715/cm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1.03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70.02%,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0.1548/cm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1F471-65BE-4319-A7A4-6BDE2AA8A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0269"/>
            <a:ext cx="5181600" cy="503632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 1 Water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6.19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10.6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0.06 NTU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Fe: 0.0 mg/L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90.66%, UVA: 0.0426/cm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Clearwell Water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7.30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30.6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0.12 NTU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Fe: 0.0 mg/L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92.32%, UVA: 0.0348/cm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470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UVT/UVA, pathlength 40 mm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9E83DFA3-5A75-1034-7F08-70850D264C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200" baseline="3000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208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35133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Aluminum Sulfate (Product)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 (Liquid)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47.47%  Aluminum Sulfate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52% Water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8.08%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0% Basicity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1.325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max use: 400 mg/L (product)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hydrated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17%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512534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Ferric Sulfate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Ferric Sulfate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1.40-1.51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600 mg/L as Product 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NTU Technologies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 Floc 20, Organic Polymer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pDADMAC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80%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1.07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50 mg/L as Product</a:t>
            </a:r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56032"/>
            <a:ext cx="6809892" cy="7040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682" y="1188719"/>
            <a:ext cx="6697462" cy="530415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7.13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FeSO4: 65 mg/L as FeSO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pH adjustment.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88B73CFF-A118-4149-D32C-23B048456C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6758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69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 Aluminum sulfate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is reported as Alum.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" y="118721"/>
            <a:ext cx="11701774" cy="69509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St. Helena : Jar Test Summary -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611526"/>
              </p:ext>
            </p:extLst>
          </p:nvPr>
        </p:nvGraphicFramePr>
        <p:xfrm>
          <a:off x="100583" y="972947"/>
          <a:ext cx="11884942" cy="502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9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135">
                  <a:extLst>
                    <a:ext uri="{9D8B030D-6E8A-4147-A177-3AD203B41FA5}">
                      <a16:colId xmlns:a16="http://schemas.microsoft.com/office/drawing/2014/main" val="3487298872"/>
                    </a:ext>
                  </a:extLst>
                </a:gridCol>
                <a:gridCol w="1012135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979746">
                  <a:extLst>
                    <a:ext uri="{9D8B030D-6E8A-4147-A177-3AD203B41FA5}">
                      <a16:colId xmlns:a16="http://schemas.microsoft.com/office/drawing/2014/main" val="3408714548"/>
                    </a:ext>
                  </a:extLst>
                </a:gridCol>
                <a:gridCol w="1183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68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20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7427">
                  <a:extLst>
                    <a:ext uri="{9D8B030D-6E8A-4147-A177-3AD203B41FA5}">
                      <a16:colId xmlns:a16="http://schemas.microsoft.com/office/drawing/2014/main" val="4119014503"/>
                    </a:ext>
                  </a:extLst>
                </a:gridCol>
                <a:gridCol w="1553497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  <a:gridCol w="973393">
                  <a:extLst>
                    <a:ext uri="{9D8B030D-6E8A-4147-A177-3AD203B41FA5}">
                      <a16:colId xmlns:a16="http://schemas.microsoft.com/office/drawing/2014/main" val="556063660"/>
                    </a:ext>
                  </a:extLst>
                </a:gridCol>
                <a:gridCol w="884906">
                  <a:extLst>
                    <a:ext uri="{9D8B030D-6E8A-4147-A177-3AD203B41FA5}">
                      <a16:colId xmlns:a16="http://schemas.microsoft.com/office/drawing/2014/main" val="302986050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FeSO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Zeta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 20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Improved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88.56</a:t>
                      </a:r>
                    </a:p>
                  </a:txBody>
                  <a:tcPr marL="5582" marR="5582" marT="558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88.37</a:t>
                      </a:r>
                    </a:p>
                  </a:txBody>
                  <a:tcPr marL="5582" marR="5582" marT="558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6.10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88.36</a:t>
                      </a:r>
                    </a:p>
                  </a:txBody>
                  <a:tcPr marL="5582" marR="5582" marT="558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0.0538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0.060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96130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0.0394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0.022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445936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13848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0.0371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33672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404613653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35001F6-A7BB-507D-6761-C6779164E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384" y="6309360"/>
            <a:ext cx="984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*The FeSO</a:t>
            </a:r>
            <a:r>
              <a:rPr lang="en-US" baseline="-25000" dirty="0"/>
              <a:t>4</a:t>
            </a:r>
            <a:r>
              <a:rPr lang="en-US" dirty="0"/>
              <a:t> %UVA is the relative improvement from the average UVA/cm for the Alum dose of 50 mg/L.</a:t>
            </a:r>
          </a:p>
        </p:txBody>
      </p:sp>
    </p:spTree>
    <p:extLst>
      <p:ext uri="{BB962C8B-B14F-4D97-AF65-F5344CB8AC3E}">
        <p14:creationId xmlns:p14="http://schemas.microsoft.com/office/powerpoint/2010/main" val="344410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3414</Words>
  <Application>Microsoft Office PowerPoint</Application>
  <PresentationFormat>Widescreen</PresentationFormat>
  <Paragraphs>832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City of St. Helena CA2810004 Napa County Jar Test</vt:lpstr>
      <vt:lpstr>Source Water: Bell Canyon Reservoir</vt:lpstr>
      <vt:lpstr> Flocculation/Sedimentation Basins</vt:lpstr>
      <vt:lpstr>Bell Canyon Reservoir Source &amp; Treated Water Characteristics, September 18, 2024</vt:lpstr>
      <vt:lpstr>UVT/UVA, pathlength 40 mm</vt:lpstr>
      <vt:lpstr>Applied Coagulants for Jar Testing </vt:lpstr>
      <vt:lpstr>Laboratory Charge Analyzer</vt:lpstr>
      <vt:lpstr>Coagulant Information</vt:lpstr>
      <vt:lpstr>City of St. Helena : Jar Test Summary - Results</vt:lpstr>
      <vt:lpstr>City of St. Helena : Jar Test 1-8 Results Flash Mix 200 RPM (20 sec); Floc Mix 30 RPM (5 min)</vt:lpstr>
      <vt:lpstr>City of St. Helena : Jar Test 9-12 Results Flash Mix 200 RPM (20 sec); Floc Mix 30 RPM (5 min)</vt:lpstr>
      <vt:lpstr>City of St. Helena : Jar Test 13-18 Results Flash Mix 200 RPM (20 sec); Floc Mix 30 RPM (5 min)</vt:lpstr>
      <vt:lpstr>Jars 1-4 Test Flash Mix 20 Sec (200 RPM) Floc Mix 5 min (30 RPM) Post NaMnO4  Applied Coagulants  Alum/FeSO4 </vt:lpstr>
      <vt:lpstr>Jars 1-4:  End of 5-minute flocculation (30 RPM) duration. </vt:lpstr>
      <vt:lpstr>Jars 1-4: After 5 min of settling, 25 mL is syringed for filterability and %UVT/UVA</vt:lpstr>
      <vt:lpstr>Jars 1-4: After 25-minutes of settling, settled water turbidity is taken. </vt:lpstr>
      <vt:lpstr>Jars 5-8 Test Flash Mix 20 Sec (200 RPM) Floc Mix 5 min (30 RPM) Post NaMnO4  Applied Coagulants  Alum/FeSO4 </vt:lpstr>
      <vt:lpstr>Jars 5-8:  End of 5-minute flocculation (30 RPM) duration. </vt:lpstr>
      <vt:lpstr>Jars 5-8: After 5 min of settling, 25 mL is syringed for filterability and %UVT/UVA</vt:lpstr>
      <vt:lpstr>Jars 5-8: After 25-minutes of settling, settled water turbidity is taken. </vt:lpstr>
      <vt:lpstr>Jars 9-12 Test Flash Mix 20 Sec (200 RPM) Floc Mix 5 min (30 RPM) Post NaMnO4  Applied Coagulants  Alum/FeSO4 </vt:lpstr>
      <vt:lpstr>Jars 9-12:  End of 5-minute flocculation (30 RPM) duration. </vt:lpstr>
      <vt:lpstr>Jars 9-12: After 5 min of settling, 25 mL is syringed for filterability and %UVT/UVA</vt:lpstr>
      <vt:lpstr>Jars 9-12: After 25-minutes of settling, settled water turbidity is taken. </vt:lpstr>
      <vt:lpstr>Jars 13-16 Test Flash Mix 20 Sec (200 RPM) Floc Mix 5 min (30 RPM) Post NaMnO4  Applied Coagulants  Alum/FeSO4 </vt:lpstr>
      <vt:lpstr>Jars 13-16:  End of 5-minute flocculation (30 RPM) duration. </vt:lpstr>
      <vt:lpstr>Jars 13-16: After 5 min of settling, 25 mL is syringed for filterability and %UVT/UVA</vt:lpstr>
      <vt:lpstr>Jars 13-16: After 25-minutes of settling, settled water turbidity is taken. </vt:lpstr>
      <vt:lpstr>Jars 17-18 Test Flash Mix 20 Sec (200 RPM) Floc Mix 5 min (30 RPM) Post NaMnO4  Applied Coagulants  Alum/FeSO4 </vt:lpstr>
      <vt:lpstr>Jars 17-18:  End of 5-minute flocculation (30 RPM) duration. </vt:lpstr>
      <vt:lpstr>Jars 17-18: After 5 min of settling, 25 mL is syringed for filterability and %UVT/UVA</vt:lpstr>
      <vt:lpstr>Jars 17-18: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St. Helena CA2810004 Napa County Jar Test</dc:title>
  <dc:creator>Schott, Guy@Waterboards</dc:creator>
  <cp:lastModifiedBy>Schott, Guy@Waterboards</cp:lastModifiedBy>
  <cp:revision>37</cp:revision>
  <dcterms:created xsi:type="dcterms:W3CDTF">2021-09-22T19:52:29Z</dcterms:created>
  <dcterms:modified xsi:type="dcterms:W3CDTF">2024-09-27T17:21:33Z</dcterms:modified>
</cp:coreProperties>
</file>