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1198" r:id="rId3"/>
    <p:sldId id="1153" r:id="rId4"/>
    <p:sldId id="1322" r:id="rId5"/>
    <p:sldId id="1591" r:id="rId6"/>
    <p:sldId id="293" r:id="rId7"/>
    <p:sldId id="1130" r:id="rId8"/>
    <p:sldId id="1127" r:id="rId9"/>
    <p:sldId id="1183" r:id="rId10"/>
    <p:sldId id="1184" r:id="rId11"/>
    <p:sldId id="1186" r:id="rId12"/>
    <p:sldId id="1187" r:id="rId13"/>
    <p:sldId id="1188" r:id="rId14"/>
    <p:sldId id="1189" r:id="rId15"/>
    <p:sldId id="1178" r:id="rId16"/>
    <p:sldId id="772" r:id="rId17"/>
    <p:sldId id="773" r:id="rId18"/>
    <p:sldId id="774" r:id="rId19"/>
    <p:sldId id="1190" r:id="rId20"/>
    <p:sldId id="775" r:id="rId21"/>
    <p:sldId id="776" r:id="rId22"/>
    <p:sldId id="777" r:id="rId23"/>
    <p:sldId id="1191" r:id="rId24"/>
    <p:sldId id="780" r:id="rId25"/>
    <p:sldId id="781" r:id="rId26"/>
    <p:sldId id="782" r:id="rId27"/>
    <p:sldId id="1192" r:id="rId28"/>
    <p:sldId id="783" r:id="rId29"/>
    <p:sldId id="784" r:id="rId30"/>
    <p:sldId id="785" r:id="rId31"/>
    <p:sldId id="1193" r:id="rId32"/>
    <p:sldId id="786" r:id="rId33"/>
    <p:sldId id="787" r:id="rId34"/>
    <p:sldId id="788" r:id="rId35"/>
    <p:sldId id="1194" r:id="rId36"/>
    <p:sldId id="791" r:id="rId37"/>
    <p:sldId id="792" r:id="rId38"/>
    <p:sldId id="793" r:id="rId39"/>
    <p:sldId id="1195" r:id="rId40"/>
    <p:sldId id="797" r:id="rId41"/>
    <p:sldId id="798" r:id="rId42"/>
    <p:sldId id="799" r:id="rId43"/>
    <p:sldId id="1196" r:id="rId44"/>
    <p:sldId id="801" r:id="rId45"/>
    <p:sldId id="802" r:id="rId46"/>
    <p:sldId id="803" r:id="rId47"/>
    <p:sldId id="1197" r:id="rId48"/>
    <p:sldId id="805" r:id="rId49"/>
    <p:sldId id="806" r:id="rId50"/>
    <p:sldId id="807" r:id="rId51"/>
    <p:sldId id="1156" r:id="rId52"/>
    <p:sldId id="1157" r:id="rId53"/>
    <p:sldId id="1129" r:id="rId54"/>
    <p:sldId id="1148" r:id="rId55"/>
    <p:sldId id="1158" r:id="rId56"/>
    <p:sldId id="1159" r:id="rId57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742" y="640080"/>
            <a:ext cx="5011698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City of St. Helena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CA2810004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5, 2019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1C77BCE0-3E9D-47EB-BC68-1E4BFA5293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0" r="4476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3" y="118720"/>
            <a:ext cx="1191386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Veterans Home: Jar Test 9-14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(10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173762"/>
              </p:ext>
            </p:extLst>
          </p:nvPr>
        </p:nvGraphicFramePr>
        <p:xfrm>
          <a:off x="100584" y="1402715"/>
          <a:ext cx="11913861" cy="393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952">
                  <a:extLst>
                    <a:ext uri="{9D8B030D-6E8A-4147-A177-3AD203B41FA5}">
                      <a16:colId xmlns:a16="http://schemas.microsoft.com/office/drawing/2014/main" val="3488629477"/>
                    </a:ext>
                  </a:extLst>
                </a:gridCol>
                <a:gridCol w="964166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145220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278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4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35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7172">
                  <a:extLst>
                    <a:ext uri="{9D8B030D-6E8A-4147-A177-3AD203B41FA5}">
                      <a16:colId xmlns:a16="http://schemas.microsoft.com/office/drawing/2014/main" val="1001628195"/>
                    </a:ext>
                  </a:extLst>
                </a:gridCol>
                <a:gridCol w="1464609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45624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241528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83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Veterans Home: Jar Test 15-20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(10 min)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759597"/>
              </p:ext>
            </p:extLst>
          </p:nvPr>
        </p:nvGraphicFramePr>
        <p:xfrm>
          <a:off x="100583" y="1402715"/>
          <a:ext cx="11458143" cy="393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37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949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2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10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1041">
                  <a:extLst>
                    <a:ext uri="{9D8B030D-6E8A-4147-A177-3AD203B41FA5}">
                      <a16:colId xmlns:a16="http://schemas.microsoft.com/office/drawing/2014/main" val="1565060274"/>
                    </a:ext>
                  </a:extLst>
                </a:gridCol>
                <a:gridCol w="1811041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62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3" y="118720"/>
            <a:ext cx="1193824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Veterans Home: Jar Test 21-24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(10 min)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027889"/>
              </p:ext>
            </p:extLst>
          </p:nvPr>
        </p:nvGraphicFramePr>
        <p:xfrm>
          <a:off x="100584" y="1694946"/>
          <a:ext cx="12015216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98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47565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349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7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89830">
                  <a:extLst>
                    <a:ext uri="{9D8B030D-6E8A-4147-A177-3AD203B41FA5}">
                      <a16:colId xmlns:a16="http://schemas.microsoft.com/office/drawing/2014/main" val="2785440965"/>
                    </a:ext>
                  </a:extLst>
                </a:gridCol>
                <a:gridCol w="1438918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95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31" y="118720"/>
            <a:ext cx="11904985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Veterans Home: Jar Test 25-28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(10 min)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655802"/>
              </p:ext>
            </p:extLst>
          </p:nvPr>
        </p:nvGraphicFramePr>
        <p:xfrm>
          <a:off x="100584" y="1402715"/>
          <a:ext cx="1156467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145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349406">
                  <a:extLst>
                    <a:ext uri="{9D8B030D-6E8A-4147-A177-3AD203B41FA5}">
                      <a16:colId xmlns:a16="http://schemas.microsoft.com/office/drawing/2014/main" val="13828635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3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09627">
                  <a:extLst>
                    <a:ext uri="{9D8B030D-6E8A-4147-A177-3AD203B41FA5}">
                      <a16:colId xmlns:a16="http://schemas.microsoft.com/office/drawing/2014/main" val="1827488151"/>
                    </a:ext>
                  </a:extLst>
                </a:gridCol>
                <a:gridCol w="1588173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54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Veterans Home: Jar Test 29-36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(10 min)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506148"/>
              </p:ext>
            </p:extLst>
          </p:nvPr>
        </p:nvGraphicFramePr>
        <p:xfrm>
          <a:off x="100583" y="1402715"/>
          <a:ext cx="11701773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212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990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6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495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49548">
                  <a:extLst>
                    <a:ext uri="{9D8B030D-6E8A-4147-A177-3AD203B41FA5}">
                      <a16:colId xmlns:a16="http://schemas.microsoft.com/office/drawing/2014/main" val="1200848860"/>
                    </a:ext>
                  </a:extLst>
                </a:gridCol>
                <a:gridCol w="1849548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04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2751-27BE-457B-B542-B3BF035A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10-minute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72F3AFAF-A94E-431A-AD6D-06DADAC66D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54" b="15325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2EB660-26A9-4306-B470-649EE6035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4925" y="4288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AD5657-B598-41F3-B830-713756FF1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0879" y="4288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42608B-6131-48A7-B261-4BDB62E3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44664" y="42882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68739A-E670-4443-A6BC-E08AC5FE8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7327" y="4288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</p:spTree>
    <p:extLst>
      <p:ext uri="{BB962C8B-B14F-4D97-AF65-F5344CB8AC3E}">
        <p14:creationId xmlns:p14="http://schemas.microsoft.com/office/powerpoint/2010/main" val="1344478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C8E358-65D9-46F8-83D5-42E89592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1" y="5186423"/>
            <a:ext cx="1131454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400" dirty="0"/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3B2E672-5AC1-4F34-9C93-05D2F2BEA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34" b="16344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0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395EB-529E-4172-B0FF-7CC31477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/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B3A4A69-3555-49F2-90AC-7DA884EDCB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99" b="14179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15ADFA-AE09-457D-BAB7-9E8CA86B3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4925" y="28104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F79C0-5A35-463D-9FF7-D39503A2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7896" y="28104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62384B-7064-4DCD-AC32-26C5DE28B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4118" y="28104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8D74B4-20AF-44B4-B3AF-41696FB0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1360" y="28104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</p:spTree>
    <p:extLst>
      <p:ext uri="{BB962C8B-B14F-4D97-AF65-F5344CB8AC3E}">
        <p14:creationId xmlns:p14="http://schemas.microsoft.com/office/powerpoint/2010/main" val="803051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7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975B-A5A3-417E-BBF6-45F3D316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6" y="457200"/>
            <a:ext cx="4404379" cy="1600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 Canyon Reservoir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DD4F4-1466-4818-B09F-25442269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646" y="2057400"/>
            <a:ext cx="4404380" cy="3811588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5.7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63.2%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0.199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68.6%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0.164</a:t>
            </a:r>
          </a:p>
        </p:txBody>
      </p:sp>
      <p:pic>
        <p:nvPicPr>
          <p:cNvPr id="5" name="Picture Placeholder 4" descr="Image of Bell Canyon Reservoir">
            <a:extLst>
              <a:ext uri="{FF2B5EF4-FFF2-40B4-BE49-F238E27FC236}">
                <a16:creationId xmlns:a16="http://schemas.microsoft.com/office/drawing/2014/main" id="{BF346B3A-328D-4709-A356-AEDE5F2393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51" b="2335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389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6547B-E836-4335-8B60-1D1C89F4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10-minute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1001DB5B-72F5-4B96-A631-8DE69C37B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69" b="17509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BB0361-5F53-4EBA-B759-24215B1E5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2122" y="5436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6C28EB-67D9-46AC-BAB2-423A3B7E2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9061" y="5436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1D5951-F58D-4988-B18C-D493EB944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9747" y="5436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E95F3A-A88A-49A3-998A-68BD9E726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0005" y="5436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</p:spTree>
    <p:extLst>
      <p:ext uri="{BB962C8B-B14F-4D97-AF65-F5344CB8AC3E}">
        <p14:creationId xmlns:p14="http://schemas.microsoft.com/office/powerpoint/2010/main" val="608347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CE783-7720-408F-A077-92B6DF7F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5186423"/>
            <a:ext cx="11416146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</a:t>
            </a:r>
            <a:endParaRPr lang="en-US" sz="2400" dirty="0"/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DE3FCE5-030A-4153-AAF9-DA80635E40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96" b="19282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06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CCB9751-1137-4C20-B5F2-C36DE64C8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752FD-D5DC-4957-84AC-92C20A5D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E998FF9-A3D5-46EB-94B1-00E2E08F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396" y="107935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11ACD8-B4B8-4D58-9B5D-7E83562B7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30445" y="107935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A37D77-74CB-4B93-A490-450152FD0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6477" y="10793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D68C79-6E9F-455A-AD46-455DDAA2C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5207" y="10793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</p:spTree>
    <p:extLst>
      <p:ext uri="{BB962C8B-B14F-4D97-AF65-F5344CB8AC3E}">
        <p14:creationId xmlns:p14="http://schemas.microsoft.com/office/powerpoint/2010/main" val="3925987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w/PAC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8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89DCCA9D-2CA4-44CD-B553-8852150B64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E36C1-FEEC-4981-B95B-89F6F8A8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49D90E-6035-4E02-B412-FA3EF5D83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62171" y="68496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AA0B64-BAF4-4877-A519-26900C857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7857" y="68496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6D9A04-1167-4323-9EF4-9EBE25FA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0488" y="68569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AF19EC-4118-4AEC-A9E7-AEDD966DE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2900" y="68495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5.4 NTU</a:t>
            </a:r>
          </a:p>
        </p:txBody>
      </p:sp>
    </p:spTree>
    <p:extLst>
      <p:ext uri="{BB962C8B-B14F-4D97-AF65-F5344CB8AC3E}">
        <p14:creationId xmlns:p14="http://schemas.microsoft.com/office/powerpoint/2010/main" val="64648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0433185-52C5-4DD4-BC3B-AA4E60557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0FEC4-F02E-4411-BFA5-9DE1FB44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59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EF2A6-DF14-4541-B0DB-2C2DE8F3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/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3BDD3B2-476A-4384-AEB1-D8224921A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88" b="15790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46FE6C-9FD1-4700-AA3A-62B235A1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829" y="18620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515D5C-8B77-4B42-B675-BCE3551A8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4515" y="18619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5.0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364FA-DD53-4616-AE24-AC9C11373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7146" y="1869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4.4 NTU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BE1D01-F98F-4160-A439-2C90F9257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09558" y="18619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5.4 NTU</a:t>
            </a:r>
          </a:p>
        </p:txBody>
      </p:sp>
    </p:spTree>
    <p:extLst>
      <p:ext uri="{BB962C8B-B14F-4D97-AF65-F5344CB8AC3E}">
        <p14:creationId xmlns:p14="http://schemas.microsoft.com/office/powerpoint/2010/main" val="453978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18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52F0-51DB-47BE-8913-FDCEB5DE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10-minute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CD04E80E-DC60-4801-ADDA-4CBBB11E9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69" b="16310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BF79B7-1FD6-46D3-963B-13E35C659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7169" y="13824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EDD5CA-C6E2-4E86-B775-8D1DF6480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6813" y="13824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0.62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BBA7CF-15A3-4652-BAC9-F1D4FB72B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7939" y="13824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68BD8D-5DC2-4319-828F-31C323072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0378" y="1425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</p:spTree>
    <p:extLst>
      <p:ext uri="{BB962C8B-B14F-4D97-AF65-F5344CB8AC3E}">
        <p14:creationId xmlns:p14="http://schemas.microsoft.com/office/powerpoint/2010/main" val="2689650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186423"/>
            <a:ext cx="11637818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  <a:endParaRPr lang="en-US" sz="2400" dirty="0"/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BEA12AA-5E6B-4E9F-89E6-3708916DF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02" b="14777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8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92" r="1219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642704" cy="3822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98241-F488-4FD8-B0F9-17A6737A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CF9362A-07C2-414A-9A3B-C3329654A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6" b="13152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88D9F0-4A83-4D26-A210-E2DB2C10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7169" y="8713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CF46EC-7DDC-4F81-B1F5-2C7A8052F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0179" y="871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0.62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2F123-3AF1-453E-8B8F-FEB301F6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1508" y="8713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F939E7-CE65-4433-8FF7-10296D9E5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2005" y="9142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</p:spTree>
    <p:extLst>
      <p:ext uri="{BB962C8B-B14F-4D97-AF65-F5344CB8AC3E}">
        <p14:creationId xmlns:p14="http://schemas.microsoft.com/office/powerpoint/2010/main" val="2679040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54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AB4F2-0221-4FE8-B18B-379AD58F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10-minute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C5A4E78C-CD3B-4C4D-880F-B7B5D5D353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78" b="14201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9A1EE7-ACC5-4ECE-88BA-B1AAD36AD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59887" y="31086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1B32BC-AF5F-47C8-962E-F6106A04C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93158" y="31086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2E8896-43CB-476E-A14F-5DB5074A9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8116" y="31086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755EBA-3CD6-4CEA-B4AB-16656F013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8222" y="31086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</p:spTree>
    <p:extLst>
      <p:ext uri="{BB962C8B-B14F-4D97-AF65-F5344CB8AC3E}">
        <p14:creationId xmlns:p14="http://schemas.microsoft.com/office/powerpoint/2010/main" val="3092147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16985-D85B-43B0-A8A3-6B6F1C48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5186423"/>
            <a:ext cx="11536218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</a:t>
            </a:r>
            <a:endParaRPr lang="en-US" sz="2400" dirty="0"/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BE722AA-A14B-438C-8ED1-1EA6AA2DFA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08" b="22970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8F3FC-CE34-4C95-B9C1-1232BE54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/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F29D504-F85A-4098-B563-CD2347B36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81" b="20297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5CD97A-5935-4E80-B4DE-6DC0E357E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8043" y="13546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801E9E-BD89-4610-8CAA-263BF7B6F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1314" y="13545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E8900F-DC6E-4BD2-A252-B6C5F56B8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6272" y="1354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6.1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C188FD-CCC1-4BC1-8B07-8F2BE1869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6378" y="1354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</p:spTree>
    <p:extLst>
      <p:ext uri="{BB962C8B-B14F-4D97-AF65-F5344CB8AC3E}">
        <p14:creationId xmlns:p14="http://schemas.microsoft.com/office/powerpoint/2010/main" val="170562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 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Alum/8170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56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82CDB-B7CD-442D-8859-248AE3A38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10-minute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672E15E8-515F-4A15-8691-5E1B6EB408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85" b="20893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603127-AECF-464D-B8E4-82CD49097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3545" y="8012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0E80BE-18C4-4776-B796-EE0F1EECD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0945" y="8012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5032AF-4BCB-46DA-A8E6-67EF8D5BF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8640" y="8012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402012-3744-4D9D-8F8C-17ED331A0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3897" y="8012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</p:spTree>
    <p:extLst>
      <p:ext uri="{BB962C8B-B14F-4D97-AF65-F5344CB8AC3E}">
        <p14:creationId xmlns:p14="http://schemas.microsoft.com/office/powerpoint/2010/main" val="72978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2C514-84F5-464A-8F3E-D2267C51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5186423"/>
            <a:ext cx="11397672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</a:t>
            </a:r>
            <a:endParaRPr lang="en-US" sz="2400" dirty="0"/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908BB9B-C792-40C1-8A19-A43F76D176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5" b="17713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6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ED401-D9A5-4038-AC80-5DE664EA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/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CF24740-CBDF-43F7-A73F-4662E48541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37" b="12841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6D2BAA-8F4C-4961-9DCF-989012BAF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0705" y="8012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013725-CAFC-4570-B47E-154008F2D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5670" y="8012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11F53C-8E50-4AB7-87F8-119169F20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7875" y="8012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4B7353-4749-45F6-81CB-D8410B7BF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8550" y="80123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PAC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</p:spTree>
    <p:extLst>
      <p:ext uri="{BB962C8B-B14F-4D97-AF65-F5344CB8AC3E}">
        <p14:creationId xmlns:p14="http://schemas.microsoft.com/office/powerpoint/2010/main" val="2764151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Alum/8170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7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4.3% 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NALCLEAR 8170 PULV (Nalco)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Flocculant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Polyacrylamide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 mg/L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5B8F4-F8DA-4F8E-9921-0B6F7D8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10-minute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5FE55BE2-5D3F-488C-BE20-1E6A3750C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50" b="19328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E4E338-E323-42B3-B7C0-EEE3E6D16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33000" y="20510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813AF0-FD80-4E6B-A2C8-1BC2FBA8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46176" y="20510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568CCF-5534-4F97-8595-E6DD766A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8692" y="20510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8F652C-B410-46D0-B927-A939015AA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6237" y="20510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3.8 NTU</a:t>
            </a:r>
          </a:p>
        </p:txBody>
      </p:sp>
    </p:spTree>
    <p:extLst>
      <p:ext uri="{BB962C8B-B14F-4D97-AF65-F5344CB8AC3E}">
        <p14:creationId xmlns:p14="http://schemas.microsoft.com/office/powerpoint/2010/main" val="2008361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84C0C-20BC-40E6-8053-8706F578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81" y="5186423"/>
            <a:ext cx="11499273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FB327F4-C2F5-4468-B072-39D8647386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56" b="20522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55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CB6BE-36FA-4D4C-9ADD-E308BA9F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/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3A60B38-749E-462C-8D50-6432EA402B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43" b="14235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8F4C3F-FC2C-4436-80EA-A6126ABEF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65149" y="1312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2C15C6-CD23-4139-94DC-F545AFE04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8325" y="13121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E3D859-6689-4A32-A241-BFF633D0F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0841" y="13121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033EDC-19BA-4693-9641-C32F5C947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8386" y="13121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3.8 NTU</a:t>
            </a:r>
          </a:p>
        </p:txBody>
      </p:sp>
    </p:spTree>
    <p:extLst>
      <p:ext uri="{BB962C8B-B14F-4D97-AF65-F5344CB8AC3E}">
        <p14:creationId xmlns:p14="http://schemas.microsoft.com/office/powerpoint/2010/main" val="1014308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51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A356F-A7E2-4A73-9C33-5793F45C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10-minute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0BF0EBA0-46EC-4205-A3DC-977500738B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4" b="24014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75BA19-0F71-425C-8C64-AD7044A4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4137" y="31414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34F91B-5696-4D21-B48A-D984FB711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6321" y="31414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5235F1-498E-4BDF-A12B-F7DFAB0DF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6263" y="31414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0.63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3.5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FC4452-A924-4A48-8E1E-6CBE862F8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2160" y="31414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6.4 NTU</a:t>
            </a:r>
          </a:p>
        </p:txBody>
      </p:sp>
    </p:spTree>
    <p:extLst>
      <p:ext uri="{BB962C8B-B14F-4D97-AF65-F5344CB8AC3E}">
        <p14:creationId xmlns:p14="http://schemas.microsoft.com/office/powerpoint/2010/main" val="499380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B83D1-8EAD-4A92-B75B-1C94C642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5186423"/>
            <a:ext cx="1145309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</a:t>
            </a:r>
            <a:endParaRPr lang="en-US" sz="2400" dirty="0"/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9564F61-1B68-4555-8D61-673BD264B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4" b="24144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8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1E5EE-5548-48AC-BB40-6502F492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/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9F821C07-958C-4974-9605-CE370DE35E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6" b="18872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54CA95-F066-4A06-9D00-04B2B029A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4248" y="27020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C46C9-8D1D-4AB1-BFE6-7677B08A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6736" y="27020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13DE4-9418-4BEA-9221-69029F154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3513" y="2702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0.63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8CA0BC-2EE8-44D8-9ADD-A5CB8C21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0632" y="2702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6.4 NTU</a:t>
            </a:r>
          </a:p>
        </p:txBody>
      </p:sp>
    </p:spTree>
    <p:extLst>
      <p:ext uri="{BB962C8B-B14F-4D97-AF65-F5344CB8AC3E}">
        <p14:creationId xmlns:p14="http://schemas.microsoft.com/office/powerpoint/2010/main" val="2867265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Pre-NaMnO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24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D33DD-B5D5-492A-AB97-1CE54304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 End of 10-minute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E741018E-F486-4034-826D-052431462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07" b="15671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EDDA72-6A7B-418D-938F-4F437A5D6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225" y="1532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C74EE6-B68A-4197-A547-E7720E46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1060" y="1532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1B8CD-C971-40F0-ABA1-494542F7C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2941" y="15326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2B5F03-25C3-4AF4-9516-6776C93C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5638" y="15326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</p:spTree>
    <p:extLst>
      <p:ext uri="{BB962C8B-B14F-4D97-AF65-F5344CB8AC3E}">
        <p14:creationId xmlns:p14="http://schemas.microsoft.com/office/powerpoint/2010/main" val="3238201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19A0F-DF64-46AA-A79A-BC90F68D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82" y="5186423"/>
            <a:ext cx="113792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</a:t>
            </a:r>
            <a:endParaRPr lang="en-US" sz="2400" dirty="0"/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4A6048C-9FD9-486F-A02D-2A6357E2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2" b="18956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21119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1507" y="1825625"/>
            <a:ext cx="611671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926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30-40%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30% polyamine (80% water, 20%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30-40%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~14.17%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~7.5%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83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16.6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0A74E-6A10-4B21-9E5D-28042A39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 </a:t>
            </a:r>
            <a:endParaRPr lang="en-US" sz="2400" dirty="0"/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14329B1-73E8-46A1-AB74-FD3C13C34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80" b="14798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A1AECE-E523-4133-9443-2EA9F54E9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225" y="1532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8B5B77-4C62-43EA-80DB-E57BC8C6D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1060" y="1532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9793E6-4B99-40D6-B643-3E3EBDC73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2941" y="15326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2.5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85985-6AA8-411A-9BCC-55C5C123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5638" y="15326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</p:spTree>
    <p:extLst>
      <p:ext uri="{BB962C8B-B14F-4D97-AF65-F5344CB8AC3E}">
        <p14:creationId xmlns:p14="http://schemas.microsoft.com/office/powerpoint/2010/main" val="2271317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56032"/>
            <a:ext cx="6809892" cy="704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188719"/>
            <a:ext cx="6697462" cy="530415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24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Sulfate: 32 mg/L as Alum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adjustment.</a:t>
            </a: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E812E69C-71E0-431C-A510-CA8F6960C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77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St. Helena :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(10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507904"/>
              </p:ext>
            </p:extLst>
          </p:nvPr>
        </p:nvGraphicFramePr>
        <p:xfrm>
          <a:off x="100583" y="1402715"/>
          <a:ext cx="1136936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09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934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06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70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7009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797009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4492</Words>
  <Application>Microsoft Office PowerPoint</Application>
  <PresentationFormat>Widescreen</PresentationFormat>
  <Paragraphs>1032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City of St. Helena CA2810004 Napa County Jar Test</vt:lpstr>
      <vt:lpstr>Source Water: Bell Canyon Reservoir</vt:lpstr>
      <vt:lpstr>UVT/UVA, pathlength 10 mm</vt:lpstr>
      <vt:lpstr>Applied Coagulants for Jar Testing (1)</vt:lpstr>
      <vt:lpstr>Applied Coagulants for Jar Testing (2)</vt:lpstr>
      <vt:lpstr>Polyamine C59H108N14O10 MW: 1,173.6 g/mol</vt:lpstr>
      <vt:lpstr>Laboratory Charge Analyzer</vt:lpstr>
      <vt:lpstr>Coagulant Information</vt:lpstr>
      <vt:lpstr>City of St. Helena : Jar Test 1-8 Results Flash Mix 200 RPM (60 sec); Floc Mix 30 RPM (10 min)</vt:lpstr>
      <vt:lpstr>Veterans Home: Jar Test 9-14 Results Flash Mix 200 RPM (60 sec); Floc Mix 30 RPM (10 min)</vt:lpstr>
      <vt:lpstr>Veterans Home: Jar Test 15-20 Results Flash Mix 200 RPM (60 sec); Floc Mix 30 RPM (10 min)</vt:lpstr>
      <vt:lpstr>Veterans Home: Jar Test 21-24 Results Flash Mix 200 RPM (60 sec); Floc Mix 30 RPM (10 min)</vt:lpstr>
      <vt:lpstr>Veterans Home: Jar Test 25-28 Results Flash Mix 200 RPM (60 sec); Floc Mix 30 RPM (10 min)</vt:lpstr>
      <vt:lpstr>Veterans Home: Jar Test 29-36 Results Flash Mix 200 RPM (60 sec); Floc Mix 30 RPM (10 min)</vt:lpstr>
      <vt:lpstr>Jars 1-4 Test Flash Mix 60 Sec (200 RPM) Floc Mix 10 min (30 RPM) Post NaMnO4  Applied Coagulant  9800 </vt:lpstr>
      <vt:lpstr>Jars 1-4:  End of 10-minute flocculation (30 RPM) duration. </vt:lpstr>
      <vt:lpstr>Jars 1-4: After 5 min of settling, 25 mL is syringed for filterability and %UVT/UVA</vt:lpstr>
      <vt:lpstr>Jars 1-4: After 25-minutes of settling, settled water turbidity is taken. </vt:lpstr>
      <vt:lpstr>Jars 5-8 Test Flash Mix 60 Sec (200 RPM) Floc Mix 10 min (30 RPM) Post NaMnO4  Applied Coagulant  9800 </vt:lpstr>
      <vt:lpstr>Jars 5-8:  End of 10-minute flocculation (30 RPM) duration. </vt:lpstr>
      <vt:lpstr>Jars 5-8: After 5 min of settling, 25 mL is syringed for filterability and %UVT/UVA</vt:lpstr>
      <vt:lpstr>Jars 5-8: After 25-minutes of settling, settled water turbidity is taken. </vt:lpstr>
      <vt:lpstr>Jars 9-12 Test Flash Mix 60 Sec (200 RPM) Floc Mix 10 min (30 RPM) Post NaMnO4  Applied Coagulant  9800 w/PAC </vt:lpstr>
      <vt:lpstr>Jars 9-12:  End of 10-minute flocculation (30 RPM) duration. </vt:lpstr>
      <vt:lpstr>Jars 9-12: After 5 min of settling, 25 mL is syringed for filterability and %UVT/UVA</vt:lpstr>
      <vt:lpstr>Jars 9-12: After 25-minutes of settling, settled water turbidity is taken. </vt:lpstr>
      <vt:lpstr>Jars 13-16 Test Flash Mix 60 Sec (200 RPM) Floc Mix 10 min (30 RPM) Post NaMnO4  Applied Coagulants  9800/926 w/NaOCl </vt:lpstr>
      <vt:lpstr>Jars 13-16:  End of 10-minute flocculation (30 RPM) duration. </vt:lpstr>
      <vt:lpstr>Jars 13-16: After 5 min of settling, 25 mL is syringed for filterability and %UVT/UVA</vt:lpstr>
      <vt:lpstr>Jars 13-16: After 25-minutes of settling, settled water turbidity is taken. </vt:lpstr>
      <vt:lpstr>Jars 17-20 Test Flash Mix 60 Sec (200 RPM) Floc Mix 10 min (30 RPM) Post NaMnO4  Applied Coagulant  926 </vt:lpstr>
      <vt:lpstr>Jars 17-20:  End of 10-minute flocculation (30 RPM) duration. </vt:lpstr>
      <vt:lpstr>Jars 17-20: After 5 min of settling, 25 mL is syringed for filterability and %UVT/UVA</vt:lpstr>
      <vt:lpstr>Jars 17-20: After 25-minutes of settling, settled water turbidity is taken. </vt:lpstr>
      <vt:lpstr>Jars 21-24 Test Flash Mix 60 Sec (200 RPM) Floc Mix 10 min (30 RPM) Post NaMnO4  Applied Coagulants  Alum/8170 </vt:lpstr>
      <vt:lpstr>Jars 21-24:  End of 10-minute flocculation (30 RPM) duration. </vt:lpstr>
      <vt:lpstr>Jars 21-24: After 5 min of settling, 25 mL is syringed for filterability and %UVT/UVA</vt:lpstr>
      <vt:lpstr>Jars 21-24: After 25-minutes of settling, settled water turbidity is taken. </vt:lpstr>
      <vt:lpstr>Jars 25-28 Test Flash Mix 60 Sec (200 RPM) Floc Mix 10 min (30 RPM) Pre-NaMnO4  Applied Coagulants  Alum/8170 </vt:lpstr>
      <vt:lpstr>Jars 25-28:  End of 10-minute flocculation (30 RPM) duration. </vt:lpstr>
      <vt:lpstr>Jars 25-28: After 5 min of settling, 25 mL is syringed for filterability and %UVT/UVA</vt:lpstr>
      <vt:lpstr>Jars 25-28: After 25-minutes of settling, settled water turbidity is taken. </vt:lpstr>
      <vt:lpstr>Jars 29-32 Test Flash Mix 60 Sec (200 RPM) Floc Mix 10 min (30 RPM) Pre-NaMnO4  Applied Coagulant  926 </vt:lpstr>
      <vt:lpstr>Jars 29-32:  End of 10-minute flocculation (30 RPM) duration. </vt:lpstr>
      <vt:lpstr>Jars 29-32: After 5 min of settling, 25 mL is syringed for filterability and %UVT/UVA</vt:lpstr>
      <vt:lpstr>Jars 29-32: After 25-minutes of settling, settled water turbidity is taken. </vt:lpstr>
      <vt:lpstr>Jars 33-36 Test Flash Mix 60 Sec (200 RPM) Floc Mix 10 min (30 RPM) Pre-NaMnO4  Applied Coagulant  926 </vt:lpstr>
      <vt:lpstr>Jars 33-36:  End of 10-minute flocculation (30 RPM) duration. </vt:lpstr>
      <vt:lpstr>Jars 33-36: After 5 min of settling, 25 mL is syringed for filterability and %UVT/UVA</vt:lpstr>
      <vt:lpstr>Jars 33-36: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St. Helena CA2810004 Napa County Jar Test</dc:title>
  <dc:creator>Schott, Guy@Waterboards</dc:creator>
  <cp:lastModifiedBy>Schott, Guy@Waterboards</cp:lastModifiedBy>
  <cp:revision>1</cp:revision>
  <dcterms:created xsi:type="dcterms:W3CDTF">2021-09-22T19:52:29Z</dcterms:created>
  <dcterms:modified xsi:type="dcterms:W3CDTF">2021-09-22T19:53:38Z</dcterms:modified>
</cp:coreProperties>
</file>