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658" r:id="rId2"/>
    <p:sldId id="1541" r:id="rId3"/>
    <p:sldId id="1672" r:id="rId4"/>
    <p:sldId id="1322" r:id="rId5"/>
    <p:sldId id="1673" r:id="rId6"/>
    <p:sldId id="1127" r:id="rId7"/>
    <p:sldId id="1183" r:id="rId8"/>
    <p:sldId id="1680" r:id="rId9"/>
    <p:sldId id="1668" r:id="rId10"/>
    <p:sldId id="1178" r:id="rId11"/>
    <p:sldId id="772" r:id="rId12"/>
    <p:sldId id="773" r:id="rId13"/>
    <p:sldId id="774" r:id="rId14"/>
    <p:sldId id="1190" r:id="rId15"/>
    <p:sldId id="1662" r:id="rId16"/>
    <p:sldId id="776" r:id="rId17"/>
    <p:sldId id="777" r:id="rId18"/>
    <p:sldId id="1191" r:id="rId19"/>
    <p:sldId id="780" r:id="rId20"/>
    <p:sldId id="781" r:id="rId21"/>
    <p:sldId id="782" r:id="rId22"/>
    <p:sldId id="1192" r:id="rId23"/>
    <p:sldId id="783" r:id="rId24"/>
    <p:sldId id="784" r:id="rId25"/>
    <p:sldId id="785" r:id="rId26"/>
    <p:sldId id="1675" r:id="rId27"/>
    <p:sldId id="1676" r:id="rId28"/>
    <p:sldId id="1677" r:id="rId29"/>
    <p:sldId id="1678" r:id="rId30"/>
    <p:sldId id="1156" r:id="rId31"/>
    <p:sldId id="1157" r:id="rId32"/>
    <p:sldId id="1129" r:id="rId33"/>
    <p:sldId id="1148" r:id="rId34"/>
    <p:sldId id="1158" r:id="rId35"/>
    <p:sldId id="1592" r:id="rId36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0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0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22.sv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mailto:Guy.Schott@waterboards.ca.gov" TargetMode="External"/><Relationship Id="rId4" Type="http://schemas.openxmlformats.org/officeDocument/2006/relationships/hyperlink" Target="https://www.youtube.com/watch?v=aGByyxhelk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City of </a:t>
            </a:r>
            <a:b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American Canyon</a:t>
            </a:r>
            <a:b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CA2810005</a:t>
            </a:r>
            <a:b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Guy Schott, P.E.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November 7, 2025</a:t>
            </a:r>
          </a:p>
        </p:txBody>
      </p:sp>
      <p:pic>
        <p:nvPicPr>
          <p:cNvPr id="6" name="Picture 5" descr="photo of jar test setup">
            <a:extLst>
              <a:ext uri="{FF2B5EF4-FFF2-40B4-BE49-F238E27FC236}">
                <a16:creationId xmlns:a16="http://schemas.microsoft.com/office/drawing/2014/main" id="{47EA4AE6-9D9D-1237-463C-C8BCCF22EE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992" y="851484"/>
            <a:ext cx="7053626" cy="500264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322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54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5D2A58-3992-E986-46E3-21AE4606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92751-27BE-457B-B542-B3BF035A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3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EA13610-C90A-652F-2067-9C27A1E57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92302" y="39743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9890: 0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56F4B1-5B67-7BEB-F3EE-B9A3F05E3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34047" y="39743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9890: 5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0.83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98FDA-4692-DF4C-BFF0-A4E777AB3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4872" y="39743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9890: 10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1.17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5C6FBC-8C7F-CA54-8A67-2C3C4183A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2053" y="397439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9890: 15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1.21 NTU</a:t>
            </a:r>
          </a:p>
        </p:txBody>
      </p:sp>
    </p:spTree>
    <p:extLst>
      <p:ext uri="{BB962C8B-B14F-4D97-AF65-F5344CB8AC3E}">
        <p14:creationId xmlns:p14="http://schemas.microsoft.com/office/powerpoint/2010/main" val="134447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C8E358-65D9-46F8-83D5-42E89592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5186423"/>
            <a:ext cx="11434916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syringed for filterability and %UVT/UVA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56A12-D21F-C263-61E9-26DE4B4EB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0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52493A-ABEA-4EAD-C1C2-26D12373F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395EB-529E-4172-B0FF-7CC31477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11169825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E9DB82-A5AF-F719-2468-FD135397A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630" y="225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9890: 0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91.70%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0.0377/cm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4FA279-51C7-BBBD-43C4-EF869ABDC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4863" y="225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9890: 5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66.7%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0.83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7F1FC5-13C6-FF0C-783C-2506CF920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4872" y="225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9890: 10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1.17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D656C-7ED4-03FA-8936-689F7506B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22093" y="2253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9890: 15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1.21 NTU</a:t>
            </a:r>
          </a:p>
        </p:txBody>
      </p:sp>
    </p:spTree>
    <p:extLst>
      <p:ext uri="{BB962C8B-B14F-4D97-AF65-F5344CB8AC3E}">
        <p14:creationId xmlns:p14="http://schemas.microsoft.com/office/powerpoint/2010/main" val="80305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78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166E8-156C-591A-DF2C-46D57F911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6547B-E836-4335-8B60-1D1C89F4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1132621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E21C4-4A88-F2FC-940A-4FB5C3488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82574" y="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9810: 35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A098A5-650F-44E6-C263-206824545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57375" y="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9810: 40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2F9B0A-2256-D83E-906E-1697103F3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32176" y="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9810: 45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9F831-4A2E-A899-DA79-57A80E1D9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20485" y="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9810: 50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</p:spTree>
    <p:extLst>
      <p:ext uri="{BB962C8B-B14F-4D97-AF65-F5344CB8AC3E}">
        <p14:creationId xmlns:p14="http://schemas.microsoft.com/office/powerpoint/2010/main" val="616213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C9638-1493-1A7F-6C09-C65C7065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CE783-7720-408F-A077-92B6DF7F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11233636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</a:t>
            </a:r>
          </a:p>
        </p:txBody>
      </p:sp>
    </p:spTree>
    <p:extLst>
      <p:ext uri="{BB962C8B-B14F-4D97-AF65-F5344CB8AC3E}">
        <p14:creationId xmlns:p14="http://schemas.microsoft.com/office/powerpoint/2010/main" val="2674706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C4E01E-77D7-D359-8FB6-FF86DB525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752FD-D5DC-4957-84AC-92C20A5D2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1136431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27DD65-C824-71C3-6A4C-BABF871FA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526" y="20116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9810: 35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B41F3A-331B-592C-B8B4-0D7F01716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73327" y="20116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9810: 40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0.64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7E4827-2FF5-EABC-3ECE-D57574E67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8128" y="20116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9810: 45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8BA30-F0B4-473C-2761-E9157D552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36437" y="20116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9810: 50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93.50%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71.3%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</p:txBody>
      </p:sp>
    </p:spTree>
    <p:extLst>
      <p:ext uri="{BB962C8B-B14F-4D97-AF65-F5344CB8AC3E}">
        <p14:creationId xmlns:p14="http://schemas.microsoft.com/office/powerpoint/2010/main" val="3925987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8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E36C1-FEEC-4981-B95B-89F6F8A8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83441-3C44-9C16-7163-4017E1BE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6AF553-D09B-B133-2F8E-2583FDC65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6775" y="1066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65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EFA60-53C5-33CB-5B85-DB9EAB4CD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8100" y="1066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70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9E445E-0857-CADF-AEBD-B97991E38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96100" y="1066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9800: 40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1910F2-761A-E071-01EC-9BC2BB33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4100" y="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9800: 45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</p:spTree>
    <p:extLst>
      <p:ext uri="{BB962C8B-B14F-4D97-AF65-F5344CB8AC3E}">
        <p14:creationId xmlns:p14="http://schemas.microsoft.com/office/powerpoint/2010/main" val="64648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North Bay Aqueduct 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&amp; Treated Water Characteristics, November 7, 2025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4338"/>
            <a:ext cx="5181600" cy="493262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North Bay Aqueduct	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7.91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87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2.97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76.68%,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0.1153/cm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0.41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79.13%,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0.1017/cm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0269"/>
            <a:ext cx="5181600" cy="503632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Filter  Water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6.94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47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0.11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94.15%,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0.0262/cm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%UVA Reduction: 70.6%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0FEC4-F02E-4411-BFA5-9DE1FB44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186423"/>
            <a:ext cx="113919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14A15-5006-5202-B9E9-BDE3CCDB0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59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EF2A6-DF14-4541-B0DB-2C2DE8F3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2B143-1614-CB72-3E63-ED7E3AA54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025B84-2502-8425-9C27-43B86F98F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1500" y="1066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65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91.88%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0.79 NTU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BE944-5E96-1C37-44B4-33FE2B2DF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7600" y="1066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70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0.75 NTU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A2D511-7D31-A0F1-2B33-8FF7F8F4A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01200" y="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9800: 45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5F04FA-15E6-E178-72BD-5E0CAA63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3700" y="1066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9800: 40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</a:t>
            </a:r>
          </a:p>
        </p:txBody>
      </p:sp>
    </p:spTree>
    <p:extLst>
      <p:ext uri="{BB962C8B-B14F-4D97-AF65-F5344CB8AC3E}">
        <p14:creationId xmlns:p14="http://schemas.microsoft.com/office/powerpoint/2010/main" val="453978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9800/9810</a:t>
            </a:r>
            <a:b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18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52F0-51DB-47BE-8913-FDCEB5DE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D73BB7-1732-44A4-891F-C5007E149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9DE8CD-796B-4C2E-5284-45C4AD284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7260" y="1889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70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6.62, Alk: 45 mg/L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22768-BB6D-89BF-A84B-CCA4F7B98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54785" y="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9890: 45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7.46, Alk: 88 mg/L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5B9618-C998-05AB-5F4D-33DB48DC7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4223" y="1889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9800: 45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7.50, Alk: 86 mg/L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1C21CB-9E38-A295-0675-A5F5633DF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81748" y="1889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9810: 45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7.53, Alk: 82 mg/L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E508-DD13-47A7-52F0-D57DCA9B1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59935" y="4361688"/>
            <a:ext cx="159013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9890: 45 mg/L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5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B3618-FA90-B261-263A-2EFCFF10C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548A9-6573-4123-BEEE-A4A72519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1132621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675A02-F6A7-8C6C-BC5F-D1D458310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70247" y="4710236"/>
            <a:ext cx="159013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9890: 45 mg/L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87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37397"/>
            <a:ext cx="12192000" cy="1720601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98241-F488-4FD8-B0F9-17A6737A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7" y="5505709"/>
            <a:ext cx="11326217" cy="10194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DDB15F-4916-DB8F-36F3-94DED65E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79" cy="5137387"/>
          </a:xfrm>
          <a:prstGeom prst="rect">
            <a:avLst/>
          </a:prstGeom>
          <a:effectLst>
            <a:outerShdw blurRad="190500" dist="63500" dir="5400000" sx="98000" sy="98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1AA829-C9FD-4192-3374-79F6D54F4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4108" y="1889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70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92.07%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6.62, Alk: 45 mg/L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EBB22-FB0A-5138-B935-2072FC140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81633" y="0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9890: 45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88.46%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4.3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7.46, Alk: 88 mg/L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DB3E1-D1AE-3642-05BE-E3D160EB5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1071" y="1889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9800: 45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92.18%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7.50, Alk: 86 mg/L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8AF0B3-4D3C-C06E-F837-5B1CADD52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8596" y="1889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9810: 45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92.24%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7.53, Alk: 82 mg/L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CBE9EB-A1E1-A135-8438-78ED98989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86784" y="4306910"/>
            <a:ext cx="159013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9890: 45 mg/L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40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 17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26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996BA-4E9B-2442-A50E-DA4FFA6C9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380999" y="381000"/>
            <a:ext cx="6858000" cy="6096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52F0-51DB-47BE-8913-FDCEB5DE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575" y="771099"/>
            <a:ext cx="4658109" cy="36303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Jar 17:  End of 5-minute flocculation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5A87D-51E0-C24C-8B2A-6EF6AC074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421" y="8654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9890: 15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2.05 NTU</a:t>
            </a:r>
          </a:p>
        </p:txBody>
      </p:sp>
    </p:spTree>
    <p:extLst>
      <p:ext uri="{BB962C8B-B14F-4D97-AF65-F5344CB8AC3E}">
        <p14:creationId xmlns:p14="http://schemas.microsoft.com/office/powerpoint/2010/main" val="4116203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548A9-6573-4123-BEEE-A4A72519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Jar 17: After 5 min of settling, 25 mL is syringed for filterability and %UVT/UVA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056CC-B14A-3DE7-51C4-1562E510C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 rot="16200000">
            <a:off x="-426243" y="426244"/>
            <a:ext cx="6858000" cy="600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30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98241-F488-4FD8-B0F9-17A6737A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177AD-CE7E-98A9-7C25-A96C33B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 rot="16200000">
            <a:off x="-426243" y="426244"/>
            <a:ext cx="6858000" cy="600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E45A4C-F39A-F008-5570-A69C691AC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701" y="105396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Alum: 60 mg/L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9890: 15 mg/L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2.05 NTU</a:t>
            </a:r>
          </a:p>
        </p:txBody>
      </p:sp>
    </p:spTree>
    <p:extLst>
      <p:ext uri="{BB962C8B-B14F-4D97-AF65-F5344CB8AC3E}">
        <p14:creationId xmlns:p14="http://schemas.microsoft.com/office/powerpoint/2010/main" val="220913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UVT/UVA, pathlength 40 mm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9E83DFA3-5A75-1034-7F08-70850D264C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08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380339"/>
            <a:ext cx="1169866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45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240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807918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953127"/>
            <a:ext cx="11665259" cy="4554205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Testing Done Right training video: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https://www.youtube.com/watch?v=aGByyxhelkI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1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Sulfate (Product)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 (Liquid)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47.47%  Aluminum Sulfate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52% Water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8.08%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0% Basicity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400 mg/L (product)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hydrated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9890, NTU Technologies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polyamine solution (50% water, 50% active polyamine)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~18.9%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~10.5%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50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50 mg/L = 5 mg/L polyamine active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 Technologies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9810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(50% water, 50% active polyamines)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200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40 mg/L = 1 mg/L polyamines active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A9B4F-01FB-B1CB-1F24-EF236DD3BD24}"/>
              </a:ext>
            </a:extLst>
          </p:cNvPr>
          <p:cNvSpPr txBox="1"/>
          <p:nvPr/>
        </p:nvSpPr>
        <p:spPr>
          <a:xfrm>
            <a:off x="6439662" y="1825625"/>
            <a:ext cx="6094476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 Technologies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9800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63180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reported as Alum.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American Canyon : Jar Test 1-8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306579"/>
              </p:ext>
            </p:extLst>
          </p:nvPr>
        </p:nvGraphicFramePr>
        <p:xfrm>
          <a:off x="100582" y="1402715"/>
          <a:ext cx="11701773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7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657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022554">
                  <a:extLst>
                    <a:ext uri="{9D8B030D-6E8A-4147-A177-3AD203B41FA5}">
                      <a16:colId xmlns:a16="http://schemas.microsoft.com/office/drawing/2014/main" val="3379255489"/>
                    </a:ext>
                  </a:extLst>
                </a:gridCol>
                <a:gridCol w="12093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0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50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14168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691148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1743955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  <a:endParaRPr lang="en-US" sz="20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  <a:endParaRPr lang="en-US" sz="20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482334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92206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951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989963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25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8550E-6A65-F26A-22C8-C5085F347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4199-2C01-279E-1434-09383A82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American Canyon : Jar Test 9-12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12E39C-6F5B-E332-C44D-6CAE75ADB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31489"/>
              </p:ext>
            </p:extLst>
          </p:nvPr>
        </p:nvGraphicFramePr>
        <p:xfrm>
          <a:off x="100582" y="1402715"/>
          <a:ext cx="11146538" cy="2834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316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1262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0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9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80427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765152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1820270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  <a:endParaRPr lang="en-US" sz="20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0.0368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95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3" y="118720"/>
            <a:ext cx="11701774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City of American Canyon : Jar Test 13-17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30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802112"/>
              </p:ext>
            </p:extLst>
          </p:nvPr>
        </p:nvGraphicFramePr>
        <p:xfrm>
          <a:off x="100581" y="1402715"/>
          <a:ext cx="11990832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674">
                  <a:extLst>
                    <a:ext uri="{9D8B030D-6E8A-4147-A177-3AD203B41FA5}">
                      <a16:colId xmlns:a16="http://schemas.microsoft.com/office/drawing/2014/main" val="1164738841"/>
                    </a:ext>
                  </a:extLst>
                </a:gridCol>
                <a:gridCol w="965674">
                  <a:extLst>
                    <a:ext uri="{9D8B030D-6E8A-4147-A177-3AD203B41FA5}">
                      <a16:colId xmlns:a16="http://schemas.microsoft.com/office/drawing/2014/main" val="1148183744"/>
                    </a:ext>
                  </a:extLst>
                </a:gridCol>
                <a:gridCol w="934772">
                  <a:extLst>
                    <a:ext uri="{9D8B030D-6E8A-4147-A177-3AD203B41FA5}">
                      <a16:colId xmlns:a16="http://schemas.microsoft.com/office/drawing/2014/main" val="3497659641"/>
                    </a:ext>
                  </a:extLst>
                </a:gridCol>
                <a:gridCol w="816523">
                  <a:extLst>
                    <a:ext uri="{9D8B030D-6E8A-4147-A177-3AD203B41FA5}">
                      <a16:colId xmlns:a16="http://schemas.microsoft.com/office/drawing/2014/main" val="3408714548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3575412014"/>
                    </a:ext>
                  </a:extLst>
                </a:gridCol>
                <a:gridCol w="1088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4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19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6894">
                  <a:extLst>
                    <a:ext uri="{9D8B030D-6E8A-4147-A177-3AD203B41FA5}">
                      <a16:colId xmlns:a16="http://schemas.microsoft.com/office/drawing/2014/main" val="4119014503"/>
                    </a:ext>
                  </a:extLst>
                </a:gridCol>
                <a:gridCol w="1190890">
                  <a:extLst>
                    <a:ext uri="{9D8B030D-6E8A-4147-A177-3AD203B41FA5}">
                      <a16:colId xmlns:a16="http://schemas.microsoft.com/office/drawing/2014/main" val="2080020013"/>
                    </a:ext>
                  </a:extLst>
                </a:gridCol>
                <a:gridCol w="714107">
                  <a:extLst>
                    <a:ext uri="{9D8B030D-6E8A-4147-A177-3AD203B41FA5}">
                      <a16:colId xmlns:a16="http://schemas.microsoft.com/office/drawing/2014/main" val="556063660"/>
                    </a:ext>
                  </a:extLst>
                </a:gridCol>
              </a:tblGrid>
              <a:tr h="505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  <a:endParaRPr lang="en-US" sz="20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  <a:endParaRPr lang="en-US" sz="20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  <a:endParaRPr lang="en-US" sz="18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7.46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7.50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7.53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59090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2944</Words>
  <Application>Microsoft Office PowerPoint</Application>
  <PresentationFormat>Widescreen</PresentationFormat>
  <Paragraphs>617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City of  American Canyon CA2810005 Napa County Jar Test</vt:lpstr>
      <vt:lpstr>North Bay Aqueduct Source &amp; Treated Water Characteristics, November 7, 2025</vt:lpstr>
      <vt:lpstr>UVT/UVA, pathlength 40 mm</vt:lpstr>
      <vt:lpstr>Applied Coagulants for Jar Testing (1)</vt:lpstr>
      <vt:lpstr>Applied Coagulant for Jar Testing (2)</vt:lpstr>
      <vt:lpstr>Coagulant Information</vt:lpstr>
      <vt:lpstr>City of American Canyon : Jar Test 1-8 Results Flash Mix 200 RPM (20 sec); Floc Mix 30 RPM (5 min)</vt:lpstr>
      <vt:lpstr>City of American Canyon : Jar Test 9-12 Results Flash Mix 200 RPM (20 sec); Floc Mix 30 RPM (5 min)</vt:lpstr>
      <vt:lpstr>City of American Canyon : Jar Test 13-17 Results Flash Mix 200 RPM (20 sec); Floc Mix 30 RPM (5 min)</vt:lpstr>
      <vt:lpstr>Jars 1-4 Test Flash Mix 20 Sec (200 RPM) Floc Mix 5 min (30 RPM)   Applied Coagulants  Alum/9890 </vt:lpstr>
      <vt:lpstr>Jars 1-4:  End of 5-minute flocculation (30 RPM) duration. </vt:lpstr>
      <vt:lpstr>Jars 1-4: After 5 min of settling, 25 mL is syringed for filterability and %UVT/UVA</vt:lpstr>
      <vt:lpstr>Jars 1-4: After 25-minutes of settling, settled water turbidity is taken. </vt:lpstr>
      <vt:lpstr>Jars 5-8 Test Flash Mix 20 Sec (200 RPM) Floc Mix 5 min (30 RPM)   Applied Coagulant  9810 </vt:lpstr>
      <vt:lpstr>Jars 5-8:  End of 5-minute flocculation (30 RPM) duration. </vt:lpstr>
      <vt:lpstr>Jars 5-8: After 5 min of settling, 25 mL is syringed for filterability and %UVT/UVA</vt:lpstr>
      <vt:lpstr>Jars 5-8: After 25-minutes of settling, settled water turbidity is taken. </vt:lpstr>
      <vt:lpstr>Jars 9-12 Test Flash Mix 20 Sec (200 RPM) Floc Mix 5 min (30 RPM)   Applied Coagulants  Alum/9800 </vt:lpstr>
      <vt:lpstr>Jars 9-12:  End of 5-minute flocculation (30 RPM) duration. </vt:lpstr>
      <vt:lpstr>Jars 9-12: After 5 min of settling, 25 mL is syringed for filterability and %UVT/UVA</vt:lpstr>
      <vt:lpstr>Jars 9-12: After 25-minutes of settling, settled water turbidity is taken. </vt:lpstr>
      <vt:lpstr>Jars 13-16 Test Flash Mix 20 Sec (200 RPM) Floc Mix 5 min (30 RPM)   Applied Coagulants  Alum/9890 9800/9810  </vt:lpstr>
      <vt:lpstr>Jars 13-16:  End of 5-minute flocculation (30 RPM) duration. </vt:lpstr>
      <vt:lpstr>Jars 13-16: After 5 min of settling, 25 mL is syringed for filterability and %UVT/UVA</vt:lpstr>
      <vt:lpstr>Jars 13-16: After 25-minutes of settling, settled water turbidity is taken. </vt:lpstr>
      <vt:lpstr>Jar 17 Test Flash Mix 20 Sec (200 RPM) Floc Mix 5 min (30 RPM)   Applied Coagulants  Alum/9890 </vt:lpstr>
      <vt:lpstr>Jar 17:  End of 5-minute flocculation (30 RPM) duration. </vt:lpstr>
      <vt:lpstr>Jar 17: After 5 min of settling, 25 mL is syringed for filterability and %UVT/UVA</vt:lpstr>
      <vt:lpstr>Jars 17-20: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St. Helena CA2810004 Napa County Jar Test</dc:title>
  <dc:creator>Schott, Guy@Waterboards</dc:creator>
  <cp:lastModifiedBy>Schott, Guy@Waterboards</cp:lastModifiedBy>
  <cp:revision>63</cp:revision>
  <dcterms:created xsi:type="dcterms:W3CDTF">2021-09-22T19:52:29Z</dcterms:created>
  <dcterms:modified xsi:type="dcterms:W3CDTF">2025-11-17T20:16:04Z</dcterms:modified>
</cp:coreProperties>
</file>