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737" r:id="rId2"/>
    <p:sldId id="1161" r:id="rId3"/>
    <p:sldId id="732" r:id="rId4"/>
    <p:sldId id="1153" r:id="rId5"/>
    <p:sldId id="1126" r:id="rId6"/>
    <p:sldId id="1130" r:id="rId7"/>
    <p:sldId id="1167" r:id="rId8"/>
    <p:sldId id="785" r:id="rId9"/>
    <p:sldId id="1168" r:id="rId10"/>
    <p:sldId id="1169" r:id="rId11"/>
    <p:sldId id="1170" r:id="rId12"/>
    <p:sldId id="1104" r:id="rId13"/>
    <p:sldId id="716" r:id="rId14"/>
    <p:sldId id="717" r:id="rId15"/>
    <p:sldId id="718" r:id="rId16"/>
    <p:sldId id="1171" r:id="rId17"/>
    <p:sldId id="720" r:id="rId18"/>
    <p:sldId id="721" r:id="rId19"/>
    <p:sldId id="722" r:id="rId20"/>
    <p:sldId id="1172" r:id="rId21"/>
    <p:sldId id="724" r:id="rId22"/>
    <p:sldId id="725" r:id="rId23"/>
    <p:sldId id="726" r:id="rId24"/>
    <p:sldId id="1173" r:id="rId25"/>
    <p:sldId id="729" r:id="rId26"/>
    <p:sldId id="730" r:id="rId27"/>
    <p:sldId id="731" r:id="rId28"/>
    <p:sldId id="1174" r:id="rId29"/>
    <p:sldId id="734" r:id="rId30"/>
    <p:sldId id="735" r:id="rId31"/>
    <p:sldId id="736" r:id="rId32"/>
    <p:sldId id="1154" r:id="rId33"/>
    <p:sldId id="1155" r:id="rId34"/>
    <p:sldId id="1129" r:id="rId35"/>
    <p:sldId id="1148" r:id="rId36"/>
    <p:sldId id="1156" r:id="rId37"/>
    <p:sldId id="1157" r:id="rId38"/>
  </p:sldIdLst>
  <p:sldSz cx="12192000" cy="6858000"/>
  <p:notesSz cx="7010400" cy="92964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EFBF0F-E7FD-484D-BBA2-910229994995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3150F4-05B9-4F1A-A748-0CB3DFC0A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0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54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0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3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6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1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4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7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6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6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00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sigmaaldrich.com/united-states.html" TargetMode="Externa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Guy.Schott@waterboards.ca.gov" TargetMode="External"/><Relationship Id="rId2" Type="http://schemas.openxmlformats.org/officeDocument/2006/relationships/hyperlink" Target="https://www.waterboards.ca.gov/drinking_water/programs/districts/mendocino_district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0040" y="4892040"/>
            <a:ext cx="11548872" cy="164592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8686" y="5091762"/>
            <a:ext cx="7484787" cy="1264588"/>
          </a:xfrm>
        </p:spPr>
        <p:txBody>
          <a:bodyPr anchor="ctr">
            <a:noAutofit/>
          </a:bodyPr>
          <a:lstStyle/>
          <a:p>
            <a:pPr algn="r"/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of American Canyon</a:t>
            </a:r>
            <a:b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CA2810005</a:t>
            </a:r>
            <a:b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Napa County</a:t>
            </a:r>
            <a:b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02119" y="5091763"/>
            <a:ext cx="2871195" cy="1264587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Guy Schott, P.E.</a:t>
            </a:r>
          </a:p>
          <a:p>
            <a:pPr algn="l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February 12, 2019</a:t>
            </a:r>
          </a:p>
        </p:txBody>
      </p:sp>
      <p:pic>
        <p:nvPicPr>
          <p:cNvPr id="6" name="Picture 5" descr="Image of Four 1-liter jars during flocculation process.">
            <a:extLst>
              <a:ext uri="{FF2B5EF4-FFF2-40B4-BE49-F238E27FC236}">
                <a16:creationId xmlns:a16="http://schemas.microsoft.com/office/drawing/2014/main" id="{D690F46C-9FE9-4256-A29B-01911AF90A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46" r="-2" b="-2"/>
          <a:stretch/>
        </p:blipFill>
        <p:spPr>
          <a:xfrm>
            <a:off x="320040" y="320040"/>
            <a:ext cx="11548872" cy="4462272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8820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231" y="118720"/>
            <a:ext cx="11061569" cy="1325563"/>
          </a:xfrm>
        </p:spPr>
        <p:txBody>
          <a:bodyPr/>
          <a:lstStyle/>
          <a:p>
            <a:r>
              <a:rPr lang="en-US" dirty="0"/>
              <a:t>City of American Canyon: Jar Test 13-16 Results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7942949"/>
              </p:ext>
            </p:extLst>
          </p:nvPr>
        </p:nvGraphicFramePr>
        <p:xfrm>
          <a:off x="292231" y="1402715"/>
          <a:ext cx="11462993" cy="3383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28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7555">
                  <a:extLst>
                    <a:ext uri="{9D8B030D-6E8A-4147-A177-3AD203B41FA5}">
                      <a16:colId xmlns:a16="http://schemas.microsoft.com/office/drawing/2014/main" val="3769542698"/>
                    </a:ext>
                  </a:extLst>
                </a:gridCol>
                <a:gridCol w="1619719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1414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6635">
                  <a:extLst>
                    <a:ext uri="{9D8B030D-6E8A-4147-A177-3AD203B41FA5}">
                      <a16:colId xmlns:a16="http://schemas.microsoft.com/office/drawing/2014/main" val="793630740"/>
                    </a:ext>
                  </a:extLst>
                </a:gridCol>
                <a:gridCol w="12066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066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805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60990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NaOCl</a:t>
                      </a:r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7% Acid Alum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5815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231" y="118720"/>
            <a:ext cx="11061569" cy="1325563"/>
          </a:xfrm>
        </p:spPr>
        <p:txBody>
          <a:bodyPr/>
          <a:lstStyle/>
          <a:p>
            <a:r>
              <a:rPr lang="en-US" dirty="0"/>
              <a:t>City of American Canyon: Jar Test 17-20 Results</a:t>
            </a:r>
            <a:br>
              <a:rPr lang="en-US" dirty="0"/>
            </a:br>
            <a:r>
              <a:rPr lang="en-US" dirty="0"/>
              <a:t>Flash Mix 60 seconds (200 RPM)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5201595"/>
              </p:ext>
            </p:extLst>
          </p:nvPr>
        </p:nvGraphicFramePr>
        <p:xfrm>
          <a:off x="292231" y="1402715"/>
          <a:ext cx="11462993" cy="3383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28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6958">
                  <a:extLst>
                    <a:ext uri="{9D8B030D-6E8A-4147-A177-3AD203B41FA5}">
                      <a16:colId xmlns:a16="http://schemas.microsoft.com/office/drawing/2014/main" val="3769542698"/>
                    </a:ext>
                  </a:extLst>
                </a:gridCol>
                <a:gridCol w="1170432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4538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4037">
                  <a:extLst>
                    <a:ext uri="{9D8B030D-6E8A-4147-A177-3AD203B41FA5}">
                      <a16:colId xmlns:a16="http://schemas.microsoft.com/office/drawing/2014/main" val="793630740"/>
                    </a:ext>
                  </a:extLst>
                </a:gridCol>
                <a:gridCol w="12066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066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805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60990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NaOCl</a:t>
                      </a:r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7% Acid Alum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AD313P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4936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1-4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7% Acid Alum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665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4AA39782-7892-4582-AAED-2AA216A2FB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03E818-DF2F-4FA6-8D86-D67F0ED70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1-4: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D567C34-84A0-47E4-A012-EE6FDEA082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7843" y="153578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0.33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73.1%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0.136/cm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4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821D95-3447-434D-BC7E-99DB61CD0D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64797" y="153577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77.5%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0.111/cm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2.5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5727B5C-C93C-4ACA-AA17-B6AB704D1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29209" y="153576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79.4%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0.100/cm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4.5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FD1E27A-20E4-4C36-BB79-EC8880AA3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093621" y="153575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81.6%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0.088/cm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5 NTU</a:t>
            </a:r>
          </a:p>
        </p:txBody>
      </p:sp>
    </p:spTree>
    <p:extLst>
      <p:ext uri="{BB962C8B-B14F-4D97-AF65-F5344CB8AC3E}">
        <p14:creationId xmlns:p14="http://schemas.microsoft.com/office/powerpoint/2010/main" val="1531812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8DB7C8CD-C314-4FAB-8BCE-E69C6F0D46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74EA69-0926-4174-8582-1B7BD6878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523" y="425950"/>
            <a:ext cx="11567711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1-4: After 5 min of settling,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8846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654EE5B1-86DF-4182-BD10-B54EA62D08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EF330B-47C4-419D-9648-34B1B8B54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8F16116-7B19-4173-8682-1DF16E6EC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94813" y="147477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0.33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73.1%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0.136/cm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4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EC0A1E-1F51-49FE-919E-A4B44CF0EC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27170" y="147477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77.5%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0.111/cm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2.5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D6FD2D-C3B8-4950-BBED-25E190E1D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59527" y="147477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79.4%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0.100/cm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4.5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6BA948-E392-46E9-80BB-36CDC1C41B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76166" y="148243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81.6%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0.088/cm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5 NTU</a:t>
            </a:r>
          </a:p>
        </p:txBody>
      </p:sp>
    </p:spTree>
    <p:extLst>
      <p:ext uri="{BB962C8B-B14F-4D97-AF65-F5344CB8AC3E}">
        <p14:creationId xmlns:p14="http://schemas.microsoft.com/office/powerpoint/2010/main" val="1686080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5-8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7% Acid Alum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9890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2161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CCE69A84-01A4-44B8-876D-CE798D0838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9A11BC-0252-4D87-859A-37FC1F17F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5-8: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86BF87B-C9A6-435D-A3F1-7C96AC90E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16847" y="125443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76.9%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0.114/cm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1.9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E225B8-6621-4811-A0E5-8AC955710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96853" y="125442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19.5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79.2%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0.101/cm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1.2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BEF78D-4BD1-4CB1-82DF-578AA1235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76859" y="115391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80.8%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0.093/cm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2.4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E49A4C-64F7-4C72-8733-94BC16B78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03647" y="125442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28.5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82.1%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0.086/cm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2.7 NTU</a:t>
            </a:r>
          </a:p>
        </p:txBody>
      </p:sp>
    </p:spTree>
    <p:extLst>
      <p:ext uri="{BB962C8B-B14F-4D97-AF65-F5344CB8AC3E}">
        <p14:creationId xmlns:p14="http://schemas.microsoft.com/office/powerpoint/2010/main" val="12841111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E442205A-4B99-45CB-A66C-B99C67555D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63062B-7435-453B-97C0-68F1FB879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439" y="425950"/>
            <a:ext cx="11567710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5-8: After 5 min of settling,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3561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FF5575B1-EC5F-4EED-AEF4-A54E5959BD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E1BE7D-F3E8-4EAF-A492-032FF1533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B6F359A-DBFA-4D0E-AB08-836EC9515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2102" y="167646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76.9%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0.114/cm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1.9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C929BD-81A8-449C-BA7B-20FF5B3A8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70244" y="167645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19.5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79.2%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0.101/cm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1.2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C847A6-6723-46F0-918D-DC85DDFA2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78386" y="167644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80.8%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0.093/cm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2.4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E01982-1068-4F03-84FA-2E1E458E9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08547" y="167643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28.5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82.1%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0.086/cm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2.7 NTU</a:t>
            </a:r>
          </a:p>
        </p:txBody>
      </p:sp>
    </p:spTree>
    <p:extLst>
      <p:ext uri="{BB962C8B-B14F-4D97-AF65-F5344CB8AC3E}">
        <p14:creationId xmlns:p14="http://schemas.microsoft.com/office/powerpoint/2010/main" val="1149300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A1A53-08FB-4D26-9001-123FB87D4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4314825" cy="16002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Source Water: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North Bay Aqueduct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188BFF-F9E4-4D23-892F-02582EB633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6230" y="2057400"/>
            <a:ext cx="4425796" cy="4343400"/>
          </a:xfrm>
        </p:spPr>
        <p:txBody>
          <a:bodyPr>
            <a:normAutofit/>
          </a:bodyPr>
          <a:lstStyle/>
          <a:p>
            <a:pPr lvl="0">
              <a:spcAft>
                <a:spcPts val="0"/>
              </a:spcAft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Source Water Characteristics (August 28, 2019)</a:t>
            </a:r>
          </a:p>
          <a:p>
            <a:pPr lvl="0">
              <a:spcAft>
                <a:spcPts val="0"/>
              </a:spcAft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Unfiltered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13 NTU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pH: 7.45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26.8%, UVA: 0.5719/cm</a:t>
            </a:r>
          </a:p>
          <a:p>
            <a:pPr lvl="0">
              <a:spcAft>
                <a:spcPts val="0"/>
              </a:spcAft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Filtered (0.4 um filtered)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33.1%, UVA: 0.4802/cm</a:t>
            </a:r>
          </a:p>
        </p:txBody>
      </p:sp>
      <p:sp>
        <p:nvSpPr>
          <p:cNvPr id="6" name="Picture1" descr="Image of Barker Slough and Pumping Station">
            <a:extLst>
              <a:ext uri="{FF2B5EF4-FFF2-40B4-BE49-F238E27FC236}">
                <a16:creationId xmlns:a16="http://schemas.microsoft.com/office/drawing/2014/main" id="{C2186719-611E-4EC8-8003-DB913D513566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5265583" y="1052524"/>
            <a:ext cx="6343089" cy="4752952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201996" dir="135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4442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9-12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9890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6944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21D09E67-8BA4-4528-9B19-D3A859CF51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1466F4-990A-4C87-8934-E8D1B1E72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9-12: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1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D8BC6BB-11F9-424E-ABE4-B23A8EDCA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2102" y="167646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mg/L ACH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73.1%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0.136/cm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1.2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6AAB02-AC4D-4402-93B4-B8DA353E5D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85838" y="167645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 mg/L ACH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19.5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76.2%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0.118/cm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0.9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C9E1A9-A3D2-441F-AF7D-5EE26CDCDF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84813" y="167644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 mg/L ACH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77.3%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0.112/cm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1.2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2B0DAC-10FE-430D-9728-45F06F7EA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46284" y="167643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190 mg/L ACH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28.5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78.5%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0.105/cm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1.7 NTU</a:t>
            </a:r>
          </a:p>
        </p:txBody>
      </p:sp>
    </p:spTree>
    <p:extLst>
      <p:ext uri="{BB962C8B-B14F-4D97-AF65-F5344CB8AC3E}">
        <p14:creationId xmlns:p14="http://schemas.microsoft.com/office/powerpoint/2010/main" val="15068605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6D7D8E9D-EA03-4797-BD30-B0A46D8310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C8960F-42FA-4642-825D-55666F60B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473" y="425950"/>
            <a:ext cx="11567710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9-12: After 5 min of settling,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47330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40-minutes of settling, settled water turbidity is taken.">
            <a:extLst>
              <a:ext uri="{FF2B5EF4-FFF2-40B4-BE49-F238E27FC236}">
                <a16:creationId xmlns:a16="http://schemas.microsoft.com/office/drawing/2014/main" id="{A9A2FBFD-55D6-4C99-A790-4E34B9BA47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F54643-DB93-43A1-941A-B8B9B2A48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9-12: After 40-minutes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6E46362-D37B-4C59-8F78-CD42FBB41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637352" y="111375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mg/L ACH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73.1%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0.136/cm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1.2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311459-D693-4211-A292-180C49712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532951" y="111375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 mg/L ACH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19.5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76.2%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0.118/cm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0.9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ACB399-B28C-4AA7-BC1F-EAC0A8949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428550" y="111375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 mg/L ACH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77.3%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0.112/cm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1.2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F05F54-F421-4732-B81E-A705EF656C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324149" y="111375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190 mg/L ACH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28.5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78.5%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0.105/cm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1.7 NTU</a:t>
            </a:r>
          </a:p>
        </p:txBody>
      </p:sp>
    </p:spTree>
    <p:extLst>
      <p:ext uri="{BB962C8B-B14F-4D97-AF65-F5344CB8AC3E}">
        <p14:creationId xmlns:p14="http://schemas.microsoft.com/office/powerpoint/2010/main" val="7674318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13-16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7% Acid Alum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w/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NaOCl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9353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35C0A80A-2B31-4F82-A5B4-6D125029E0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4B44F-2402-4A0D-8A58-97E17A26C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13-16: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9093501-1503-433D-99B1-0D2FCDE1D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459222" y="135126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74.4%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0.128/cm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2.9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246FF4-1665-4146-B921-3B8C7A3AF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236069" y="135125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78.0%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0.108/cm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2.4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DA13E1-3ACB-45D2-8241-D2E5DC1E0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12916" y="135124"/>
            <a:ext cx="1533881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80.6%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0.094/cm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2.1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2F6152-3190-4920-9EA0-EE6C40E365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94760" y="151562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82.2%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0.085/cm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2.4 NTU</a:t>
            </a:r>
          </a:p>
        </p:txBody>
      </p:sp>
    </p:spTree>
    <p:extLst>
      <p:ext uri="{BB962C8B-B14F-4D97-AF65-F5344CB8AC3E}">
        <p14:creationId xmlns:p14="http://schemas.microsoft.com/office/powerpoint/2010/main" val="41887745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52C44804-9285-4320-B36D-E949FE6395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387E34-A002-4B25-A060-7774F07E0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57" y="425950"/>
            <a:ext cx="11435508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13-16: After 5 min of settling,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55927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3A8FD360-09E9-4587-9A87-A6DB0E970B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50853A-40FF-474A-B670-A56A4FAA6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13-16: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0D38779-A17B-4941-A2A3-0C11CFCF2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14838" y="169035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74.4%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0.128/cm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2.9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488D03-0D6A-4DC7-BE24-A134D2BEB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236069" y="157159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78.0%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0.108/cm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2.4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CDE56C-19B7-433C-AFF0-040D40A71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43545" y="157158"/>
            <a:ext cx="1533881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80.6%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0.094/cm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2.1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24A380-A725-4712-8757-76CBF3A15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93469" y="157157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82.2%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0.085/cm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2.4 NTU</a:t>
            </a:r>
          </a:p>
        </p:txBody>
      </p:sp>
    </p:spTree>
    <p:extLst>
      <p:ext uri="{BB962C8B-B14F-4D97-AF65-F5344CB8AC3E}">
        <p14:creationId xmlns:p14="http://schemas.microsoft.com/office/powerpoint/2010/main" val="37031874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17-20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7% Acid Alum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AD313P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w/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NaOCl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1828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4A739EF2-C3F1-4B45-B8C6-0621BD4497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4640B5-4752-418F-8438-57D66ED53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17-20: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5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C28262B-312B-4D17-A791-C4C56320C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7843" y="253879"/>
            <a:ext cx="1581972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0.6 mg/L AD313P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73.6%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0.133/cm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2.0 NTU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4D548C-7A2A-4CD7-BFE3-1378B3802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02196" y="253879"/>
            <a:ext cx="1581972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0.6 mg/L AD313P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77.9%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0.108/cm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1.1 NTU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7292DE-51D3-46FA-BCD4-C518313A54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37164" y="253879"/>
            <a:ext cx="1581972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0.6 mg/L AD313P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80.0%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0.097/cm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1.0 NTU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A6AB4ED-38B1-4FF1-80EF-C102A1CD5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51515" y="253879"/>
            <a:ext cx="1581972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0.6 mg/L AD313P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81.8%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0.087/cm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- NTU</a:t>
            </a:r>
          </a:p>
        </p:txBody>
      </p:sp>
    </p:spTree>
    <p:extLst>
      <p:ext uri="{BB962C8B-B14F-4D97-AF65-F5344CB8AC3E}">
        <p14:creationId xmlns:p14="http://schemas.microsoft.com/office/powerpoint/2010/main" val="2710953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mage of water treatment buildings that house the conventional water treatment plant and membrane filtration plant.">
            <a:extLst>
              <a:ext uri="{FF2B5EF4-FFF2-40B4-BE49-F238E27FC236}">
                <a16:creationId xmlns:a16="http://schemas.microsoft.com/office/drawing/2014/main" id="{8CAB3755-D112-441D-A986-5D119610F5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7B36D2-588A-44E9-9468-A093D4AEB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Conventional and Membrane Treatment Plants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44283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12C3436D-488C-4311-875C-ECD876D097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277EAA-FDE3-4897-816C-6B3CB8BEB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523" y="425950"/>
            <a:ext cx="1162279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17-20: After 5 min of settling,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2763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00B07B0B-005E-4FEE-9335-2867896B10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1EBF78-616A-45AF-A6CF-FB025BFD6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17-20: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8C0471B-90A4-4226-A5E9-B1576ED17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72851" y="218253"/>
            <a:ext cx="1581972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0.6 mg/L AD313P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73.6%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0.133/cm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2.0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A3608C-640F-4087-BFF3-18F7E57D7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20949" y="218253"/>
            <a:ext cx="1581972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0.6 mg/L AD313P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77.9%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0.108/cm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1.1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64C133-2E98-4448-97E1-B8CE0A336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18411" y="208144"/>
            <a:ext cx="1581972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0.6 mg/L AD313P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80.0%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0.097/cm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1.0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17BACF-12A7-4ACD-92E7-979522CF9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15873" y="218253"/>
            <a:ext cx="1581972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0.6 mg/L AD313P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81.8%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0.087/cm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- NTU</a:t>
            </a:r>
          </a:p>
        </p:txBody>
      </p:sp>
    </p:spTree>
    <p:extLst>
      <p:ext uri="{BB962C8B-B14F-4D97-AF65-F5344CB8AC3E}">
        <p14:creationId xmlns:p14="http://schemas.microsoft.com/office/powerpoint/2010/main" val="1909263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BCBF-DE54-4B13-B7FD-6F0A91E7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619" y="54776"/>
            <a:ext cx="10818181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Jar Testing for 1-Liter Jars: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General Procedures for Most Treatment Plants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03522FC9-9B5B-42E9-AFBC-560C03AAA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287" y="1380339"/>
            <a:ext cx="11532094" cy="542288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Fill jars with source water prior to coagulant injection and set paddle speed at 30 rpm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 chemicals (i.e., NaOCl, primary coagulant, coagulant aid) to each jar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Flash mix for 15-60 seconds (200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Slow mix for 5 minutes (20-30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Settled for 5 minutes.   Syringe 25 mL from each jar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taken 1-inch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below surface (25 mL/12 sec rate)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Filtered through 1.2 um isopore membrane into cuvette drip rate, 15 mL/(50-90 sec)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filtrate turbidity, chlorine residual and %UVT/UVA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settled water turbidity after 25 minutes of total setting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Record all data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0932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66337-CE30-4E8B-A13C-E7CB0808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44" y="322091"/>
            <a:ext cx="5006336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  <a:b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Filterability Test Equipment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CA29E-0321-4002-88D1-8B5CC77C3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5176" y="1518082"/>
            <a:ext cx="6775704" cy="5220069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 Instrument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w/Luer-Lock Tip, 30 cc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(part#: 2225800, by Hach)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Swinnex Filter Holder, 25 mm                                   (part#: SX0002500)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Isopore Membrane Filter, 1.2 um absolute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pore size, </a:t>
            </a:r>
          </a:p>
          <a:p>
            <a:pPr>
              <a:spcBef>
                <a:spcPts val="0"/>
              </a:spcBef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25 mm , thickness: 24 um,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hydrophilic polycarbonate membrane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 #: RTTP02500)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Sigma-Aldrich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laboratory supplies  http://www.sigmaaldrich.com/united-states.html</a:t>
            </a:r>
          </a:p>
        </p:txBody>
      </p:sp>
      <p:pic>
        <p:nvPicPr>
          <p:cNvPr id="8" name="Picture Placeholder 7" descr="Image of filter test equipment: Turbidity meter, syringes, filter holders, 1.2 micron filters and cuvettes.">
            <a:extLst>
              <a:ext uri="{FF2B5EF4-FFF2-40B4-BE49-F238E27FC236}">
                <a16:creationId xmlns:a16="http://schemas.microsoft.com/office/drawing/2014/main" id="{DEF1E14A-41AE-44B3-AAC8-FE2F080A76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7846" y="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013318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C8F8-1390-43E2-A290-93BB1194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152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Isopore Membrane Information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2369561-20DE-49D7-BDA9-84D7F50719B6}"/>
              </a:ext>
            </a:extLst>
          </p:cNvPr>
          <p:cNvGraphicFramePr>
            <a:graphicFrameLocks noGrp="1"/>
          </p:cNvGraphicFramePr>
          <p:nvPr/>
        </p:nvGraphicFramePr>
        <p:xfrm>
          <a:off x="261255" y="1096030"/>
          <a:ext cx="11501657" cy="5229931"/>
        </p:xfrm>
        <a:graphic>
          <a:graphicData uri="http://schemas.openxmlformats.org/drawingml/2006/table">
            <a:tbl>
              <a:tblPr firstRow="1" firstCol="1"/>
              <a:tblGrid>
                <a:gridCol w="3027672">
                  <a:extLst>
                    <a:ext uri="{9D8B030D-6E8A-4147-A177-3AD203B41FA5}">
                      <a16:colId xmlns:a16="http://schemas.microsoft.com/office/drawing/2014/main" val="195345807"/>
                    </a:ext>
                  </a:extLst>
                </a:gridCol>
                <a:gridCol w="8473985">
                  <a:extLst>
                    <a:ext uri="{9D8B030D-6E8A-4147-A177-3AD203B41FA5}">
                      <a16:colId xmlns:a16="http://schemas.microsoft.com/office/drawing/2014/main" val="17063581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Categories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77454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trade name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104343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color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180898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chemistry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 (PC)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2568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flow rate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Avg. 175 mL/min x cm² (typical results @ 10 psi)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28229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  <a:r>
                        <a:rPr lang="en-US" sz="24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endParaRPr lang="en-US" sz="2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178807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wettability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Hydrophilic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319466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porosity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14.7%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84501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pore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492635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bubble point at 23 °C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 bar, air with water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33492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thickness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059731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diameter (ø)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869656"/>
                  </a:ext>
                </a:extLst>
              </a:tr>
              <a:tr h="469963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polycarbonate, Hydrophilic, 1.2 µm, 25 mm, white, plain, 100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976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1939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BE647-4A58-4BAE-8548-F3EAA2CE7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Background Information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D3603-38B2-4A01-98BE-096FF2EA3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a polycarbonate, track-etched screen filter recommended for all analyses in which the sample is viewed on the surface of the membrane.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composed of polycarbonate film, which has a smooth, glass-like surface for clearer sample observation. The unique manufacturing process of the membrane ensures a precise pore diameter and a consistent pore size for accurate separation of samples by size. Matched-weight filters are not usually required because of low, constant tar and ash weights.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Features &amp; Benefits: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Membrane structure retains particles on the surface, simplifying counting and analysis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963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3D378-CAD4-4781-A006-152F0BB1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11" y="398551"/>
            <a:ext cx="63871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 - Filterability Test</a:t>
            </a:r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01E7B4C7-15EB-4745-95A5-7295CF70A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542" y="1580225"/>
            <a:ext cx="6382657" cy="4473441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~ 25 mL from jar (after 5-minutes of settling)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Filter-to-waste 3-5 mL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 directly into clean cuvette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turbidity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Take several readings before recording final NTU results.  Micro bubbles can adhere to glass causing false NTU readings.  To remove bubbles, tilt cuvette up to 90 degrees.</a:t>
            </a:r>
          </a:p>
        </p:txBody>
      </p:sp>
      <p:pic>
        <p:nvPicPr>
          <p:cNvPr id="4" name="Picture 3" descr="A picture containing a person holding a syringe pushing coagulated water through a 1.2 micro filter into a cuvette.">
            <a:extLst>
              <a:ext uri="{FF2B5EF4-FFF2-40B4-BE49-F238E27FC236}">
                <a16:creationId xmlns:a16="http://schemas.microsoft.com/office/drawing/2014/main" id="{E0400678-E3AF-4C5F-BD87-F98CF5CF3B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pic>
        <p:nvPicPr>
          <p:cNvPr id="7" name="Picture 6" descr="Image of a portable turbidity meter used to measure filtrate and settled water turbidities.">
            <a:extLst>
              <a:ext uri="{FF2B5EF4-FFF2-40B4-BE49-F238E27FC236}">
                <a16:creationId xmlns:a16="http://schemas.microsoft.com/office/drawing/2014/main" id="{9343EF75-1F0E-46DB-9F32-8D9EF137DD91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5273550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FD94C-25DF-4A9E-B027-4B4354AA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437" y="581844"/>
            <a:ext cx="7970875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F070F-3363-4A14-8E35-B98F929517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963" y="2278173"/>
            <a:ext cx="11549849" cy="4229159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Guy Schott, P.E.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State Water Resources Control Board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Division of Drinking Water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Santa Rosa, CA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Stock Solution/Dose calculations/Jar Test Results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tools to download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www.waterboards.ca.gov/drinking_water/programs/districts/mendocino_district.html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Guy Schott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 Guy.Schott@waterboards.ca.gov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Office Number: 707-576-2732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88BE429-89F0-4210-8207-96F88759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79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A4401-D9F5-49E2-880D-0A5F79FF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UVT/UVA</a:t>
            </a:r>
          </a:p>
        </p:txBody>
      </p:sp>
      <p:pic>
        <p:nvPicPr>
          <p:cNvPr id="4" name="Picture 3" descr="Image of Real UVT Instrument that is used to measure UV transmittance and UV absorbance of a water sample.">
            <a:extLst>
              <a:ext uri="{FF2B5EF4-FFF2-40B4-BE49-F238E27FC236}">
                <a16:creationId xmlns:a16="http://schemas.microsoft.com/office/drawing/2014/main" id="{186678B4-9F0D-425B-B2DE-8AD265C81B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" r="-2" b="28"/>
          <a:stretch/>
        </p:blipFill>
        <p:spPr>
          <a:xfrm>
            <a:off x="480060" y="1567943"/>
            <a:ext cx="3425957" cy="37216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D7079-5DED-498B-817B-AA737403B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1567943"/>
            <a:ext cx="7161017" cy="4842284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transmittance (UVT) is a measurement of the amount of ultraviolet light (commonly at 254 nm due to its germicidal effect) that passes through a water sample compared to the amount of light that passes through a pure water sample. The measurement is expressed as a percentage, % UVT.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%UVT = 10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(-UVA)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x 100%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absorbance (UVA) is calculated as a relative measure of the amount of light absorbed by a water sample compared with the amount of light absorbed by a pure water sample. 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 = -log(%UVT/100)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395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A3DB7-5FC8-4F7A-BF24-7C6F6B08E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269"/>
            <a:ext cx="10515600" cy="790527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Used for Jar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459EF-07B8-4197-8C35-09F798EE04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065229"/>
            <a:ext cx="5097780" cy="490797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 Pac 9800 (NTU Technologies)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ACH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Water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1.34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AD313P Acrylamide Polymer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(NTU Technologies)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Nonionic Polymer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7ABD87-FC9F-45B0-AACC-BD914EC51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6020" y="1065229"/>
            <a:ext cx="5097780" cy="4907975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Alum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35.9% Alum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6.1% Al</a:t>
            </a:r>
            <a:r>
              <a:rPr lang="en-US" sz="2400" baseline="-25000" dirty="0"/>
              <a:t>2</a:t>
            </a:r>
            <a:r>
              <a:rPr lang="en-US" sz="2400" dirty="0"/>
              <a:t>O</a:t>
            </a:r>
            <a:r>
              <a:rPr lang="en-US" sz="2400" baseline="-25000" dirty="0"/>
              <a:t>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7% H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1.28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714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BAD10-C5F3-452D-8DDE-5019759B5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942" y="274320"/>
            <a:ext cx="6232186" cy="7315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Laboratory Charge Analyzer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03604E-233B-4A38-9E07-B71044C9B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5670" y="1179576"/>
            <a:ext cx="6585754" cy="5313298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LCA: Used to determine coagulant demand of a source water entering the treatment plant.</a:t>
            </a:r>
          </a:p>
          <a:p>
            <a:pPr indent="-2286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Source pH: 7.46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#1: 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7% Acid Alum:  192 mg/L as Alum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 pH adjustment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LCA #2: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ACH (9800):  198 mg/L as product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 pH adjustment</a:t>
            </a:r>
          </a:p>
        </p:txBody>
      </p:sp>
      <p:pic>
        <p:nvPicPr>
          <p:cNvPr id="5" name="Picture 4" descr="Image of Laboratory Charged Analyzer (LCA) that measures negative charged particles.  Coagulant is injected until the charged particles are neutralized.  ">
            <a:extLst>
              <a:ext uri="{FF2B5EF4-FFF2-40B4-BE49-F238E27FC236}">
                <a16:creationId xmlns:a16="http://schemas.microsoft.com/office/drawing/2014/main" id="{DFBEF292-78A4-4451-AD50-2024C124E8F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4894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255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889B-6ECE-40A2-8645-ED7792B37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CC044-A346-4767-A2C4-8EF853C40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901" y="1825625"/>
            <a:ext cx="10825899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Unless stated otherwise, all coagulant doses are reported as Product (100% strength).  Aluminum Sulfate is reported as Alum.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Preparation of coagulant stock solutions are generally 1.0 and/or 0.1 percent strength using 100 and/or 200 mL volumetric flasks.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100-1000 micro liters is used for stock solution preparation and coagulant aid jar test dosing.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0.5-5 mL is used for primary coagulant jar test dosing.</a:t>
            </a:r>
          </a:p>
        </p:txBody>
      </p:sp>
    </p:spTree>
    <p:extLst>
      <p:ext uri="{BB962C8B-B14F-4D97-AF65-F5344CB8AC3E}">
        <p14:creationId xmlns:p14="http://schemas.microsoft.com/office/powerpoint/2010/main" val="2885354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231" y="118720"/>
            <a:ext cx="11061569" cy="1325563"/>
          </a:xfrm>
        </p:spPr>
        <p:txBody>
          <a:bodyPr/>
          <a:lstStyle/>
          <a:p>
            <a:r>
              <a:rPr lang="en-US" dirty="0"/>
              <a:t>City of American Canyon: Jar Test 1-8 Results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038608"/>
              </p:ext>
            </p:extLst>
          </p:nvPr>
        </p:nvGraphicFramePr>
        <p:xfrm>
          <a:off x="292231" y="1402715"/>
          <a:ext cx="11462993" cy="5212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28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7555">
                  <a:extLst>
                    <a:ext uri="{9D8B030D-6E8A-4147-A177-3AD203B41FA5}">
                      <a16:colId xmlns:a16="http://schemas.microsoft.com/office/drawing/2014/main" val="3769542698"/>
                    </a:ext>
                  </a:extLst>
                </a:gridCol>
                <a:gridCol w="1619719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1414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6635">
                  <a:extLst>
                    <a:ext uri="{9D8B030D-6E8A-4147-A177-3AD203B41FA5}">
                      <a16:colId xmlns:a16="http://schemas.microsoft.com/office/drawing/2014/main" val="793630740"/>
                    </a:ext>
                  </a:extLst>
                </a:gridCol>
                <a:gridCol w="12066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066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805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60990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7% Acid Alum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9890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0.136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0.111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0.100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197968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20032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678689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3930088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1949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231" y="118720"/>
            <a:ext cx="11061569" cy="1325563"/>
          </a:xfrm>
        </p:spPr>
        <p:txBody>
          <a:bodyPr/>
          <a:lstStyle/>
          <a:p>
            <a:r>
              <a:rPr lang="en-US" dirty="0"/>
              <a:t>City of American Canyon: Jar Test 9-12 Results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5394221"/>
              </p:ext>
            </p:extLst>
          </p:nvPr>
        </p:nvGraphicFramePr>
        <p:xfrm>
          <a:off x="292231" y="1402715"/>
          <a:ext cx="11462993" cy="3383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28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7555">
                  <a:extLst>
                    <a:ext uri="{9D8B030D-6E8A-4147-A177-3AD203B41FA5}">
                      <a16:colId xmlns:a16="http://schemas.microsoft.com/office/drawing/2014/main" val="3769542698"/>
                    </a:ext>
                  </a:extLst>
                </a:gridCol>
                <a:gridCol w="1619719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1414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6635">
                  <a:extLst>
                    <a:ext uri="{9D8B030D-6E8A-4147-A177-3AD203B41FA5}">
                      <a16:colId xmlns:a16="http://schemas.microsoft.com/office/drawing/2014/main" val="793630740"/>
                    </a:ext>
                  </a:extLst>
                </a:gridCol>
                <a:gridCol w="12066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066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805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60990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9890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0709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2733</Words>
  <Application>Microsoft Office PowerPoint</Application>
  <PresentationFormat>Widescreen</PresentationFormat>
  <Paragraphs>652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Office Theme</vt:lpstr>
      <vt:lpstr>City of American Canyon CA2810005 Napa County Jar Test</vt:lpstr>
      <vt:lpstr>Source Water: North Bay Aqueduct</vt:lpstr>
      <vt:lpstr>Conventional and Membrane Treatment Plants</vt:lpstr>
      <vt:lpstr>UVT/UVA</vt:lpstr>
      <vt:lpstr>Coagulant Used for Jar Testing</vt:lpstr>
      <vt:lpstr>Laboratory Charge Analyzer</vt:lpstr>
      <vt:lpstr>Coagulant Information</vt:lpstr>
      <vt:lpstr>City of American Canyon: Jar Test 1-8 Results</vt:lpstr>
      <vt:lpstr>City of American Canyon: Jar Test 9-12 Results</vt:lpstr>
      <vt:lpstr>City of American Canyon: Jar Test 13-16 Results</vt:lpstr>
      <vt:lpstr>City of American Canyon: Jar Test 17-20 Results Flash Mix 60 seconds (200 RPM)</vt:lpstr>
      <vt:lpstr>Jars 1-4 Test Flash Mix 60 Sec (200 RPM) Floc Mix 5 min (30 RPM)  Applied Coagulant  7% Acid Alum </vt:lpstr>
      <vt:lpstr>Jars 1-4: End of 5-minute flocculation (30 RPM) duration. </vt:lpstr>
      <vt:lpstr>Jars 1-4: After 5 min of settling, 25 mL is syringed for filterability and %UVT/UVA. </vt:lpstr>
      <vt:lpstr>Jars 1-4: After 25-minutes of settling, settled water turbidity is taken. </vt:lpstr>
      <vt:lpstr>Jars 5-8 Test Flash Mix 60 Sec (200 RPM) Floc Mix 5 min (30 RPM)  Applied Coagulants  7% Acid Alum 9890 </vt:lpstr>
      <vt:lpstr>Jars 5-8: End of 5-minute flocculation (30 RPM) duration. </vt:lpstr>
      <vt:lpstr>Jars 5-8: After 5 min of settling, 25 mL is syringed for filterability and %UVT/UVA. </vt:lpstr>
      <vt:lpstr>Jars 5-8: After 25-minutes of settling, settled water turbidity is taken. </vt:lpstr>
      <vt:lpstr>Jars 9-12 Test Flash Mix 60 Sec (200 RPM) Floc Mix 5 min (30 RPM)  Applied Coagulants  9800 9890 </vt:lpstr>
      <vt:lpstr>Jars 9-12: End of 5-minute flocculation (30 RPM) duration. </vt:lpstr>
      <vt:lpstr>Jars 9-12: After 5 min of settling, 25 mL is syringed for filterability and %UVT/UVA. </vt:lpstr>
      <vt:lpstr>Jars 9-12: After 40-minutes of settling, settled water turbidity is taken. </vt:lpstr>
      <vt:lpstr>Jars 13-16 Test Flash Mix 60 Sec (200 RPM) Floc Mix 5 min (30 RPM)  Applied Coagulant  7% Acid Alum w/NaOCl </vt:lpstr>
      <vt:lpstr>Jars 13-16: End of 5-minute flocculation (30 RPM) duration. </vt:lpstr>
      <vt:lpstr>Jars 13-16: After 5 min of settling, 25 mL is syringed for filterability and %UVT/UVA. </vt:lpstr>
      <vt:lpstr>Jars 13-16: After 25-minutes of settling, settled water turbidity is taken. </vt:lpstr>
      <vt:lpstr>Jars 17-20 Test Flash Mix 60 Sec (200 RPM) Floc Mix 5 min (30 RPM)  Applied Coagulant  7% Acid Alum AD313P w/NaOCl </vt:lpstr>
      <vt:lpstr>Jars 17-20: End of 5-minute flocculation (30 RPM) duration. </vt:lpstr>
      <vt:lpstr>Jars 17-20: After 5 min of settling, 25 mL is syringed for filterability and %UVT/UVA. </vt:lpstr>
      <vt:lpstr>Jars 17-20: After 25-minutes of settling, settled water turbidity is taken. </vt:lpstr>
      <vt:lpstr>Jar Testing for 1-Liter Jars:  General Procedures for Most Treatment Plants</vt:lpstr>
      <vt:lpstr>Jar Test Filterability Test Equipment</vt:lpstr>
      <vt:lpstr>Isopore Membrane Information</vt:lpstr>
      <vt:lpstr>Isopore Membrane Background Information </vt:lpstr>
      <vt:lpstr>Jar Test - Filterability Test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American Canyon CA2810005 Napa County Jar Test</dc:title>
  <dc:creator>Schott, Guy@Waterboards</dc:creator>
  <cp:lastModifiedBy>Schott, Guy@Waterboards</cp:lastModifiedBy>
  <cp:revision>2</cp:revision>
  <dcterms:created xsi:type="dcterms:W3CDTF">2020-05-07T18:48:42Z</dcterms:created>
  <dcterms:modified xsi:type="dcterms:W3CDTF">2020-05-11T21:56:40Z</dcterms:modified>
</cp:coreProperties>
</file>