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737" r:id="rId2"/>
    <p:sldId id="1161" r:id="rId3"/>
    <p:sldId id="732" r:id="rId4"/>
    <p:sldId id="1153" r:id="rId5"/>
    <p:sldId id="1126" r:id="rId6"/>
    <p:sldId id="1130" r:id="rId7"/>
    <p:sldId id="1167" r:id="rId8"/>
    <p:sldId id="1168" r:id="rId9"/>
    <p:sldId id="1159" r:id="rId10"/>
    <p:sldId id="1160" r:id="rId11"/>
    <p:sldId id="1104" r:id="rId12"/>
    <p:sldId id="893" r:id="rId13"/>
    <p:sldId id="894" r:id="rId14"/>
    <p:sldId id="895" r:id="rId15"/>
    <p:sldId id="1165" r:id="rId16"/>
    <p:sldId id="896" r:id="rId17"/>
    <p:sldId id="897" r:id="rId18"/>
    <p:sldId id="898" r:id="rId19"/>
    <p:sldId id="1166" r:id="rId20"/>
    <p:sldId id="899" r:id="rId21"/>
    <p:sldId id="900" r:id="rId22"/>
    <p:sldId id="901" r:id="rId23"/>
    <p:sldId id="1154" r:id="rId24"/>
    <p:sldId id="1155" r:id="rId25"/>
    <p:sldId id="1129" r:id="rId26"/>
    <p:sldId id="1148" r:id="rId27"/>
    <p:sldId id="1156" r:id="rId28"/>
    <p:sldId id="1157" r:id="rId29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54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41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78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City of American Canyon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CA2810005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Napa County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January 8, 2020</a:t>
            </a:r>
          </a:p>
        </p:txBody>
      </p:sp>
      <p:pic>
        <p:nvPicPr>
          <p:cNvPr id="6" name="Picture 5" descr="Image of Four 1-liter jars during flocculation process.">
            <a:extLst>
              <a:ext uri="{FF2B5EF4-FFF2-40B4-BE49-F238E27FC236}">
                <a16:creationId xmlns:a16="http://schemas.microsoft.com/office/drawing/2014/main" id="{D24DBE7F-8A25-4BA1-82EC-5F41F6BAD8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882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American Canyon: Jar Test 9-12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sec), Floc 30 RPM (5 minutes)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203472"/>
              </p:ext>
            </p:extLst>
          </p:nvPr>
        </p:nvGraphicFramePr>
        <p:xfrm>
          <a:off x="110834" y="1444283"/>
          <a:ext cx="11820752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2171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157607">
                  <a:extLst>
                    <a:ext uri="{9D8B030D-6E8A-4147-A177-3AD203B41FA5}">
                      <a16:colId xmlns:a16="http://schemas.microsoft.com/office/drawing/2014/main" val="1426168759"/>
                    </a:ext>
                  </a:extLst>
                </a:gridCol>
                <a:gridCol w="1350543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3883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77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907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22501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322770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 Acid 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596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5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5A6C48BB-DC83-4C15-BA82-34490FD34A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47" y="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BA70AB-9EE0-4EA6-9CCE-6A76F5AD6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 Test: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A50D233-BD9A-430C-AA99-6DE7E0043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5926" y="1205722"/>
            <a:ext cx="184621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1.40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CAFD95-EED4-492A-A1E7-8B47076FD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56261" y="1205723"/>
            <a:ext cx="184621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1.55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E37CAC-3D23-47D3-AF7D-77261280B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89880" y="1205722"/>
            <a:ext cx="184621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1.67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B80D8B-2BA6-408F-9044-16CD0A652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37244" y="120572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1.12 NTU</a:t>
            </a:r>
          </a:p>
        </p:txBody>
      </p:sp>
    </p:spTree>
    <p:extLst>
      <p:ext uri="{BB962C8B-B14F-4D97-AF65-F5344CB8AC3E}">
        <p14:creationId xmlns:p14="http://schemas.microsoft.com/office/powerpoint/2010/main" val="3285676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120B0306-F4BF-4F71-A74A-48E577C1D4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E9F6B-0146-4E68-AD3B-9AAC7C162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91" y="425950"/>
            <a:ext cx="11809379" cy="74483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 Test: After 5 min of settling, 25 mL is syringed for filterability and %UVT/UVA.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47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8F6BC147-8D75-4D29-BF87-6B503EB9DB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820C89E-379D-4D01-B7FC-3ECD6CC1B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 Test: After 25-minutes of settling, settled water turbidity is taken.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AB6F926-90F3-412B-99D9-61B8F8071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9937" y="385590"/>
            <a:ext cx="184621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1.40 NTU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249674-429B-4F77-9C2F-6F7E821ED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90272" y="385591"/>
            <a:ext cx="184621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1.55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635544-5415-44E0-95E4-A4831F81D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06696" y="385590"/>
            <a:ext cx="184621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1.67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CDFCB3-9DE3-4B48-9CDC-D992443C5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18011" y="38559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1.12 NTU</a:t>
            </a:r>
          </a:p>
        </p:txBody>
      </p:sp>
    </p:spTree>
    <p:extLst>
      <p:ext uri="{BB962C8B-B14F-4D97-AF65-F5344CB8AC3E}">
        <p14:creationId xmlns:p14="http://schemas.microsoft.com/office/powerpoint/2010/main" val="607270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7% Acid 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63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3785C-79C9-45C1-BABF-833441A8C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 Test: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9FE92FA4-44D6-417A-8DAB-9B2977622B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37" b="10783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86D3A1-98D4-4557-B5C3-1BEF2F87C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1322" y="94618"/>
            <a:ext cx="184621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1.97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384E86-0D4E-488C-8054-02DAF16B0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99606" y="94619"/>
            <a:ext cx="184621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2.33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84A261-C67A-4ED4-982D-1C2728126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36745" y="9422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2.16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3FC812-E9D2-4FA4-851A-ADCE6A15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56664" y="9461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2.20 NTU</a:t>
            </a:r>
          </a:p>
        </p:txBody>
      </p:sp>
    </p:spTree>
    <p:extLst>
      <p:ext uri="{BB962C8B-B14F-4D97-AF65-F5344CB8AC3E}">
        <p14:creationId xmlns:p14="http://schemas.microsoft.com/office/powerpoint/2010/main" val="3752032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F5C019CB-E037-4C7B-9E18-12027E28F5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D88F81-4678-4790-9B7E-ECC864FB7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43" y="425950"/>
            <a:ext cx="11721829" cy="74483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 Test: After 5 min of settling, 25 mL is syringed for filterability and %UVT/UVA.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781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59EB-6E75-4FE1-88FF-C29D898F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5-8 Test: After 25-minutes of settling, settled water turbidity is taken. </a:t>
            </a:r>
          </a:p>
        </p:txBody>
      </p:sp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212269D3-38F2-4EE2-AA30-34D221C52B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421" b="5899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9EB428-D9AB-4969-A7A4-2F5379C4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6165" y="66339"/>
            <a:ext cx="184621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1.97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63520B-6C81-430C-BA2A-E511ABE07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54134" y="66340"/>
            <a:ext cx="184621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2.33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1E435E-877C-44DE-ACA6-DC0D7B422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21588" y="6594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2.16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84CD73-F249-4B66-9FCE-0E5121AB4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41507" y="6633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2.20 NTU</a:t>
            </a:r>
          </a:p>
        </p:txBody>
      </p:sp>
    </p:spTree>
    <p:extLst>
      <p:ext uri="{BB962C8B-B14F-4D97-AF65-F5344CB8AC3E}">
        <p14:creationId xmlns:p14="http://schemas.microsoft.com/office/powerpoint/2010/main" val="3673508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7% Acid 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815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A1A53-08FB-4D26-9001-123FB87D4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314825" cy="1600200"/>
          </a:xfrm>
        </p:spPr>
        <p:txBody>
          <a:bodyPr/>
          <a:lstStyle/>
          <a:p>
            <a:r>
              <a:rPr lang="en-US" dirty="0"/>
              <a:t>Source Water:</a:t>
            </a:r>
            <a:br>
              <a:rPr lang="en-US" dirty="0"/>
            </a:br>
            <a:r>
              <a:rPr lang="en-US" dirty="0"/>
              <a:t>North Bay Aqueduct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188BFF-F9E4-4D23-892F-02582EB63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6230" y="2057400"/>
            <a:ext cx="4425796" cy="4343400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en-US" sz="2400" u="sng" dirty="0">
                <a:latin typeface="SansSerif" panose="00000400000000000000"/>
              </a:rPr>
              <a:t>Source Water Characteristics (January 8, 2020)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SansSerif" panose="00000400000000000000"/>
              </a:rPr>
              <a:t>Turbidity: 6.11 NTU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SansSerif" panose="00000400000000000000"/>
              </a:rPr>
              <a:t>pH: 7.76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SansSerif" panose="00000400000000000000"/>
              </a:rPr>
              <a:t>UVT: 64.78%, UVA: 0.189/cm</a:t>
            </a:r>
          </a:p>
          <a:p>
            <a:pPr lvl="0">
              <a:spcAft>
                <a:spcPts val="0"/>
              </a:spcAft>
            </a:pPr>
            <a:r>
              <a:rPr lang="en-US" sz="2400" u="sng" dirty="0">
                <a:latin typeface="SansSerif" panose="00000400000000000000"/>
              </a:rPr>
              <a:t>Filtered (0.4 um filtered)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SansSerif" panose="00000400000000000000"/>
              </a:rPr>
              <a:t>UVT: 70.2%, UVA: 0.154/cm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SansSerif" panose="00000400000000000000"/>
              </a:rPr>
              <a:t>Turbidity: 0.14 NTU</a:t>
            </a:r>
          </a:p>
          <a:p>
            <a:endParaRPr lang="en-US" sz="2400" dirty="0">
              <a:latin typeface="SansSerif" panose="00000400000000000000"/>
            </a:endParaRPr>
          </a:p>
        </p:txBody>
      </p:sp>
      <p:sp>
        <p:nvSpPr>
          <p:cNvPr id="6" name="Picture1" descr="Image of Barker Slough and Pumping Station">
            <a:extLst>
              <a:ext uri="{FF2B5EF4-FFF2-40B4-BE49-F238E27FC236}">
                <a16:creationId xmlns:a16="http://schemas.microsoft.com/office/drawing/2014/main" id="{C2186719-611E-4EC8-8003-DB913D513566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5265583" y="1052524"/>
            <a:ext cx="6343089" cy="4752952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01996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44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376C-A8F1-41D8-8ACC-02C6113C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 Test: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21E9AB2B-3B8F-4596-A2AE-3F95C08D7D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32" b="15288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ACF12D-9E00-4A49-86C4-0CCE39A5D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43229" y="38511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7%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1.69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16F2F2-DDF3-450E-83BB-7B45A918F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62763" y="38511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mg/L 7%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1.57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1E920F-85B1-4952-BA32-53FAA8156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81625" y="38511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7%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1.96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82FECF-3AEA-482F-93B2-4EEB0D727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46907" y="38511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mg/L 7%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1.62 NTU</a:t>
            </a:r>
          </a:p>
        </p:txBody>
      </p:sp>
    </p:spTree>
    <p:extLst>
      <p:ext uri="{BB962C8B-B14F-4D97-AF65-F5344CB8AC3E}">
        <p14:creationId xmlns:p14="http://schemas.microsoft.com/office/powerpoint/2010/main" val="2131742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EA4FB4D9-78C8-4416-A95A-09A627BD4C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5AB33A-01AC-432A-9899-CA722DC7A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5950"/>
            <a:ext cx="11962613" cy="74483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 Test: After 5 min of settling, 25 mL is syringed for filterability and %UVT/UVA.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73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35-minutes of settling, settled water turbidity is taken.">
            <a:extLst>
              <a:ext uri="{FF2B5EF4-FFF2-40B4-BE49-F238E27FC236}">
                <a16:creationId xmlns:a16="http://schemas.microsoft.com/office/drawing/2014/main" id="{2B73D669-2FCC-4766-AEB7-C7BDAE7857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47" y="-168284"/>
            <a:ext cx="12191980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866246-484E-43D1-A8D3-670DBD1A2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 Test: After 35-minutes of settling, settled water turbidity is taken.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CE26413-0D53-4B37-9745-06E802E50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4059" y="16829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7%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1.69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F796B7-C93C-4E37-A8E3-62ED04B10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3593" y="16829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mg/L 7%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1.57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60631D-78B2-4184-93EF-15126E67A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32455" y="16829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7%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1.96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9162DF-BE21-4BE5-B5F3-592E5A8B4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46907" y="16829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mg/L 7%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1.62 NTU</a:t>
            </a:r>
          </a:p>
        </p:txBody>
      </p:sp>
    </p:spTree>
    <p:extLst>
      <p:ext uri="{BB962C8B-B14F-4D97-AF65-F5344CB8AC3E}">
        <p14:creationId xmlns:p14="http://schemas.microsoft.com/office/powerpoint/2010/main" val="3429801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619" y="54776"/>
            <a:ext cx="10818181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General 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87" y="1380339"/>
            <a:ext cx="1153209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taken 1-inch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276529"/>
              </p:ext>
            </p:extLst>
          </p:nvPr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 pictur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Image of a portable turbidity meter used to measure filtrate and settled water turbidities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37" y="581844"/>
            <a:ext cx="7970875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63" y="2278173"/>
            <a:ext cx="1154984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 of water treatment buildings that house the conventional water treatment plant and membrane filtration plant.">
            <a:extLst>
              <a:ext uri="{FF2B5EF4-FFF2-40B4-BE49-F238E27FC236}">
                <a16:creationId xmlns:a16="http://schemas.microsoft.com/office/drawing/2014/main" id="{8CAB3755-D112-441D-A986-5D119610F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B36D2-588A-44E9-9468-A093D4AEB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Conventional and Membrane Treatment Plants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428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Image of 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" r="-2" b="28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6090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SansSerif" panose="00000400000000000000" pitchFamily="2" charset="2"/>
              </a:rPr>
              <a:t>UV transmittance (UVT) is a measurement of the amount of ultraviolet light (commonly at 254 nm due to its germicidal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en-US" sz="2400" dirty="0">
                <a:latin typeface="SansSerif" panose="00000400000000000000" pitchFamily="2" charset="2"/>
              </a:rPr>
              <a:t>) that passes through a water sample compared to the amount of light that passes through a pure water sample. The measurement is expressed as a percentage, % UVT.</a:t>
            </a:r>
          </a:p>
          <a:p>
            <a:r>
              <a:rPr lang="en-US" sz="2400" dirty="0">
                <a:latin typeface="SansSerif" panose="00000400000000000000" pitchFamily="2" charset="2"/>
              </a:rPr>
              <a:t>%UVT = 10</a:t>
            </a:r>
            <a:r>
              <a:rPr lang="en-US" sz="2400" baseline="30000" dirty="0">
                <a:latin typeface="SansSerif" panose="00000400000000000000" pitchFamily="2" charset="2"/>
              </a:rPr>
              <a:t>(-UVA) </a:t>
            </a:r>
            <a:r>
              <a:rPr lang="en-US" sz="2400" dirty="0">
                <a:latin typeface="SansSerif" panose="00000400000000000000" pitchFamily="2" charset="2"/>
              </a:rPr>
              <a:t>x 100%</a:t>
            </a:r>
          </a:p>
          <a:p>
            <a:r>
              <a:rPr lang="en-US" sz="2400" dirty="0">
                <a:latin typeface="SansSerif" panose="00000400000000000000" pitchFamily="2" charset="2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r>
              <a:rPr lang="en-US" sz="2400" dirty="0">
                <a:latin typeface="SansSerif" panose="00000400000000000000" pitchFamily="2" charset="2"/>
              </a:rPr>
              <a:t>UVA = -log(%UVT/100)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Used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 (ACH)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177456"/>
            <a:ext cx="5097780" cy="3795748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Alum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36.48% Alum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7%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2280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593129"/>
            <a:ext cx="6254496" cy="489974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7.76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44 mg/L as product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w/acidic acid</a:t>
            </a:r>
          </a:p>
        </p:txBody>
      </p:sp>
      <p:pic>
        <p:nvPicPr>
          <p:cNvPr id="5" name="Picture 4" descr="Image of 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FDCC6C8D-691F-4CCB-BDC0-A7B254DE31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56888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01" y="1825625"/>
            <a:ext cx="10825899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 Aluminum Sulfate is reported as Alum.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2885354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American Canyon: Jar Test 1-4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sec), Floc 30 RPM (5 minutes)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848728"/>
              </p:ext>
            </p:extLst>
          </p:nvPr>
        </p:nvGraphicFramePr>
        <p:xfrm>
          <a:off x="110836" y="1586326"/>
          <a:ext cx="11914907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739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392229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4023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34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566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29305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69507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  <a:gridCol w="1230496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438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American Canyon: Jar Test 5-8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sec), Floc 30 RPM (5 minutes)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443236"/>
              </p:ext>
            </p:extLst>
          </p:nvPr>
        </p:nvGraphicFramePr>
        <p:xfrm>
          <a:off x="110836" y="1639593"/>
          <a:ext cx="11914907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395">
                  <a:extLst>
                    <a:ext uri="{9D8B030D-6E8A-4147-A177-3AD203B41FA5}">
                      <a16:colId xmlns:a16="http://schemas.microsoft.com/office/drawing/2014/main" val="1426168759"/>
                    </a:ext>
                  </a:extLst>
                </a:gridCol>
                <a:gridCol w="1326998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336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16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630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87262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69507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  <a:gridCol w="1194986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 Acid 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2.11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91272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2.87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2.39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7192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44487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24389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31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2117</Words>
  <Application>Microsoft Office PowerPoint</Application>
  <PresentationFormat>Widescreen</PresentationFormat>
  <Paragraphs>448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SansSerif</vt:lpstr>
      <vt:lpstr>Office Theme</vt:lpstr>
      <vt:lpstr>City of American Canyon CA2810005 Napa County Jar Test</vt:lpstr>
      <vt:lpstr>Source Water: North Bay Aqueduct</vt:lpstr>
      <vt:lpstr>Conventional and Membrane Treatment Plants</vt:lpstr>
      <vt:lpstr>UVT/UVA</vt:lpstr>
      <vt:lpstr>Coagulant Used for Jar Testing</vt:lpstr>
      <vt:lpstr>Laboratory Charge Analyzer</vt:lpstr>
      <vt:lpstr>Coagulant Information</vt:lpstr>
      <vt:lpstr>City of American Canyon: Jar Test 1-4 Results Flash Mix 200 RPM (30 sec), Floc 30 RPM (5 minutes)</vt:lpstr>
      <vt:lpstr>City of American Canyon: Jar Test 5-8 Results Flash Mix 200 RPM (30 sec), Floc 30 RPM (5 minutes)</vt:lpstr>
      <vt:lpstr>City of American Canyon: Jar Test 9-12 Results Flash Mix 200 RPM (30 sec), Floc 30 RPM (5 minutes)</vt:lpstr>
      <vt:lpstr>Jars 1-4 Test Flash Mix 30 Sec (200 RPM) Floc Mix 5 min (30 RPM)  Applied Coagulant  9800 </vt:lpstr>
      <vt:lpstr>Jars 1-4 Test:  End of 5-minute flocculation (30 RPM) duration. </vt:lpstr>
      <vt:lpstr>Jars 1-4 Test: After 5 min of settling, 25 mL is syringed for filterability and %UVT/UVA. </vt:lpstr>
      <vt:lpstr>Jars 1-4 Test: After 25-minutes of settling, settled water turbidity is taken. </vt:lpstr>
      <vt:lpstr>Jars 5-8 Test Flash Mix 30 Sec (200 RPM) Floc Mix 5 min (30 RPM)  Applied Coagulant  7% Acid Alum </vt:lpstr>
      <vt:lpstr>Jars 5-8 Test:  End of 5-minute flocculation (30 RPM) duration. </vt:lpstr>
      <vt:lpstr>Jars 5-8 Test: After 5 min of settling, 25 mL is syringed for filterability and %UVT/UVA. </vt:lpstr>
      <vt:lpstr>Jars 5-8 Test: After 25-minutes of settling, settled water turbidity is taken. </vt:lpstr>
      <vt:lpstr>Jars 9-12 Test Flash Mix 30 Sec (200 RPM) Floc Mix 5 min (30 RPM)  Applied Coagulants  9800 7% Acid Alum </vt:lpstr>
      <vt:lpstr>Jars 9-12 Test:  End of 5-minute flocculation (30 RPM) duration. </vt:lpstr>
      <vt:lpstr>Jars 9-12 Test: After 5 min of settling, 25 mL is syringed for filterability and %UVT/UVA. </vt:lpstr>
      <vt:lpstr>Jars 9-12 Test: After 35-minutes of settling, settled water turbidity is taken. </vt:lpstr>
      <vt:lpstr>Jar Testing for 1-Liter Jars:  General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American Canyon CA2810005 Napa County Jar Test</dc:title>
  <dc:creator>Guy Schott</dc:creator>
  <cp:lastModifiedBy>Guy Schott</cp:lastModifiedBy>
  <cp:revision>1</cp:revision>
  <dcterms:created xsi:type="dcterms:W3CDTF">2020-08-15T19:15:21Z</dcterms:created>
  <dcterms:modified xsi:type="dcterms:W3CDTF">2020-08-15T19:16:22Z</dcterms:modified>
</cp:coreProperties>
</file>