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1631" r:id="rId2"/>
    <p:sldId id="732" r:id="rId3"/>
    <p:sldId id="1541" r:id="rId4"/>
    <p:sldId id="1591" r:id="rId5"/>
    <p:sldId id="1322" r:id="rId6"/>
    <p:sldId id="1524" r:id="rId7"/>
    <p:sldId id="1597" r:id="rId8"/>
    <p:sldId id="294" r:id="rId9"/>
    <p:sldId id="1127" r:id="rId10"/>
    <p:sldId id="1522" r:id="rId11"/>
    <p:sldId id="1559" r:id="rId12"/>
    <p:sldId id="1593" r:id="rId13"/>
    <p:sldId id="1594" r:id="rId14"/>
    <p:sldId id="1595" r:id="rId15"/>
    <p:sldId id="1596" r:id="rId16"/>
    <p:sldId id="1598" r:id="rId17"/>
    <p:sldId id="1636" r:id="rId18"/>
    <p:sldId id="1500" r:id="rId19"/>
    <p:sldId id="1389" r:id="rId20"/>
    <p:sldId id="1390" r:id="rId21"/>
    <p:sldId id="1399" r:id="rId22"/>
    <p:sldId id="1592" r:id="rId23"/>
    <p:sldId id="1056" r:id="rId24"/>
    <p:sldId id="1057" r:id="rId25"/>
    <p:sldId id="1058" r:id="rId26"/>
    <p:sldId id="1599" r:id="rId27"/>
    <p:sldId id="1600" r:id="rId28"/>
    <p:sldId id="1601" r:id="rId29"/>
    <p:sldId id="1602" r:id="rId30"/>
    <p:sldId id="1603" r:id="rId31"/>
    <p:sldId id="1604" r:id="rId32"/>
    <p:sldId id="1605" r:id="rId33"/>
    <p:sldId id="1606" r:id="rId34"/>
    <p:sldId id="1607" r:id="rId35"/>
    <p:sldId id="1609" r:id="rId36"/>
    <p:sldId id="1610" r:id="rId37"/>
    <p:sldId id="1611" r:id="rId38"/>
    <p:sldId id="1612" r:id="rId39"/>
    <p:sldId id="1613" r:id="rId40"/>
    <p:sldId id="1614" r:id="rId41"/>
    <p:sldId id="1615" r:id="rId42"/>
    <p:sldId id="1616" r:id="rId43"/>
    <p:sldId id="1617" r:id="rId44"/>
    <p:sldId id="1618" r:id="rId45"/>
    <p:sldId id="1619" r:id="rId46"/>
    <p:sldId id="1620" r:id="rId47"/>
    <p:sldId id="1621" r:id="rId48"/>
    <p:sldId id="1622" r:id="rId49"/>
    <p:sldId id="1623" r:id="rId50"/>
    <p:sldId id="1624" r:id="rId51"/>
    <p:sldId id="1625" r:id="rId52"/>
    <p:sldId id="1626" r:id="rId53"/>
    <p:sldId id="1627" r:id="rId54"/>
    <p:sldId id="1628" r:id="rId55"/>
    <p:sldId id="1629" r:id="rId56"/>
    <p:sldId id="1630" r:id="rId57"/>
    <p:sldId id="1632" r:id="rId58"/>
    <p:sldId id="1633" r:id="rId59"/>
    <p:sldId id="1634" r:id="rId60"/>
    <p:sldId id="1635" r:id="rId61"/>
    <p:sldId id="1154" r:id="rId62"/>
    <p:sldId id="1155" r:id="rId63"/>
    <p:sldId id="1129" r:id="rId64"/>
    <p:sldId id="1148" r:id="rId65"/>
    <p:sldId id="1156" r:id="rId66"/>
    <p:sldId id="1157" r:id="rId6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lab jar testing.">
            <a:extLst>
              <a:ext uri="{FF2B5EF4-FFF2-40B4-BE49-F238E27FC236}">
                <a16:creationId xmlns:a16="http://schemas.microsoft.com/office/drawing/2014/main" id="{63E460D9-F8AF-41A1-A726-05BA5A5A9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American Canyon</a:t>
            </a: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CA2810005, Napa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September 24, 2021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3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North Bay Aqueduct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Optimum Dose/Coagulants for Filtrate Jars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402813"/>
              </p:ext>
            </p:extLst>
          </p:nvPr>
        </p:nvGraphicFramePr>
        <p:xfrm>
          <a:off x="110835" y="1819127"/>
          <a:ext cx="11914905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508">
                  <a:extLst>
                    <a:ext uri="{9D8B030D-6E8A-4147-A177-3AD203B41FA5}">
                      <a16:colId xmlns:a16="http://schemas.microsoft.com/office/drawing/2014/main" val="654782570"/>
                    </a:ext>
                  </a:extLst>
                </a:gridCol>
                <a:gridCol w="1193188">
                  <a:extLst>
                    <a:ext uri="{9D8B030D-6E8A-4147-A177-3AD203B41FA5}">
                      <a16:colId xmlns:a16="http://schemas.microsoft.com/office/drawing/2014/main" val="525954911"/>
                    </a:ext>
                  </a:extLst>
                </a:gridCol>
                <a:gridCol w="102084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17265">
                  <a:extLst>
                    <a:ext uri="{9D8B030D-6E8A-4147-A177-3AD203B41FA5}">
                      <a16:colId xmlns:a16="http://schemas.microsoft.com/office/drawing/2014/main" val="39820008"/>
                    </a:ext>
                  </a:extLst>
                </a:gridCol>
                <a:gridCol w="1069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3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492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04836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504836">
                  <a:extLst>
                    <a:ext uri="{9D8B030D-6E8A-4147-A177-3AD203B41FA5}">
                      <a16:colId xmlns:a16="http://schemas.microsoft.com/office/drawing/2014/main" val="3718697246"/>
                    </a:ext>
                  </a:extLst>
                </a:gridCol>
              </a:tblGrid>
              <a:tr h="3770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21761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2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549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542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0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265723"/>
              </p:ext>
            </p:extLst>
          </p:nvPr>
        </p:nvGraphicFramePr>
        <p:xfrm>
          <a:off x="110836" y="1432628"/>
          <a:ext cx="1152184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7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030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6544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584815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87255"/>
              </p:ext>
            </p:extLst>
          </p:nvPr>
        </p:nvGraphicFramePr>
        <p:xfrm>
          <a:off x="110835" y="1432628"/>
          <a:ext cx="11914904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0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29 - 36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81520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0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37 - 40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16399"/>
              </p:ext>
            </p:extLst>
          </p:nvPr>
        </p:nvGraphicFramePr>
        <p:xfrm>
          <a:off x="110834" y="1432628"/>
          <a:ext cx="11552247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1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547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631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Acid Alum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CF3B3B-F398-4032-83BF-0820CF385579}"/>
              </a:ext>
            </a:extLst>
          </p:cNvPr>
          <p:cNvSpPr txBox="1"/>
          <p:nvPr/>
        </p:nvSpPr>
        <p:spPr>
          <a:xfrm>
            <a:off x="268045" y="4446494"/>
            <a:ext cx="665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overdosed for Jars 38-40.</a:t>
            </a:r>
          </a:p>
        </p:txBody>
      </p:sp>
    </p:spTree>
    <p:extLst>
      <p:ext uri="{BB962C8B-B14F-4D97-AF65-F5344CB8AC3E}">
        <p14:creationId xmlns:p14="http://schemas.microsoft.com/office/powerpoint/2010/main" val="294941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41 - 44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680591"/>
              </p:ext>
            </p:extLst>
          </p:nvPr>
        </p:nvGraphicFramePr>
        <p:xfrm>
          <a:off x="110836" y="1432628"/>
          <a:ext cx="1152184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7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030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CTC-00017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56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6391C6E-56E8-44A6-AA74-EB37FA0F5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1C9F27-F085-4A0E-B7A4-A76646BDD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224" y="3092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BFC09-9B83-4763-B0B8-40F7EDA7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13909" y="3092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EEDA6-7AC4-4885-AE55-1686E8249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5752" y="3092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71C71-2B80-4741-AF47-29DFA28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7595" y="3092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Conventional and Membrane Treatment Plants</a:t>
            </a:r>
          </a:p>
        </p:txBody>
      </p:sp>
      <p:pic>
        <p:nvPicPr>
          <p:cNvPr id="5" name="Content Placeholder 4" descr="Image of water treatment buildings that house the conventional water treatment plant and membrane filtration plant.">
            <a:extLst>
              <a:ext uri="{FF2B5EF4-FFF2-40B4-BE49-F238E27FC236}">
                <a16:creationId xmlns:a16="http://schemas.microsoft.com/office/drawing/2014/main" id="{8CAB3755-D112-441D-A986-5D119610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6111" y="5186423"/>
            <a:ext cx="11410543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ED851A6-070F-423C-9BA3-56B19C6E2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DDDAE3B-3CCB-489F-8DDF-35DF06891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1FEE42-6EBB-40F3-A0A8-90B258F4D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0979" y="735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97925-40EF-427F-928B-1991D4787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3850" y="735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59FF3-E526-4B16-9C0F-36F17066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4862" y="735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662C5-19D7-4ABB-965C-4451C8429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7911" y="735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CTC-00011/186K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4971C47-D078-4E20-9A66-0421C222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3D83DF-A889-44C2-AE14-6B3A58D00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3622" y="2259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818F0-69C7-45E1-88A6-F619E1C9C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6567" y="2259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80D82-13B9-485D-AA14-7EA52C926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4719" y="24441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84258-F4D8-4F81-BE9F-1F66D934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7664" y="24441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5186423"/>
            <a:ext cx="1136190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2A1C7A4-9DF5-4B3D-88FA-E9FA4F3A2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0438A63-E4A3-483B-BC2A-513C24649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347660-0BA9-4C54-9757-BC939516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692" y="1004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6617B2-7EDB-4006-9A3F-D60A60261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2096" y="1004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F2B9C-7F31-471D-93AC-1403E2E57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0248" y="1189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56B64-B9E6-4C8A-BB11-2C35378C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8722" y="1189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CTC-00011/186K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C5736AE-88AB-404A-8479-C38C76B96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ED9510-EBDA-4967-8DD6-1DBCD98E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14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6F5A2-D84B-43C9-9562-2FCD247A8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8904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EE70D-A4DF-4C7E-9250-CE031344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7310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50AD8-7C1A-4A8B-8809-DC6015425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1844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</p:spTree>
    <p:extLst>
      <p:ext uri="{BB962C8B-B14F-4D97-AF65-F5344CB8AC3E}">
        <p14:creationId xmlns:p14="http://schemas.microsoft.com/office/powerpoint/2010/main" val="3256383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5186423"/>
            <a:ext cx="1148836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6B02F69F-9904-4F99-B712-D23919A3A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5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09599C8-ECAD-49B6-AAD2-31F9ECC097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011E4-B383-45BF-910B-C604B0F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4196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42A0B-EC5C-4D95-849F-D69C01BB5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7186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EE6C4-9649-4F0B-97EE-3DEC6C1E2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5592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038374-E7B4-4364-A911-97AAC0C8E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0126" y="751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</p:spTree>
    <p:extLst>
      <p:ext uri="{BB962C8B-B14F-4D97-AF65-F5344CB8AC3E}">
        <p14:creationId xmlns:p14="http://schemas.microsoft.com/office/powerpoint/2010/main" val="24845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American Canyon Source &amp; Treated Water Characteristics, September 24,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North Bay Aqueduct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7.65 – 7.73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100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11.1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63.4%,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0.197/cm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0.119/cm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92.6%,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  <a:endParaRPr lang="en-US" sz="2400" dirty="0"/>
          </a:p>
        </p:txBody>
      </p:sp>
      <p:sp>
        <p:nvSpPr>
          <p:cNvPr id="5" name="Picture1" descr="Image of Barker Slough and Pumping Station">
            <a:extLst>
              <a:ext uri="{FF2B5EF4-FFF2-40B4-BE49-F238E27FC236}">
                <a16:creationId xmlns:a16="http://schemas.microsoft.com/office/drawing/2014/main" id="{ED35D77F-76B7-445A-824D-3067617E507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096000" y="3142034"/>
            <a:ext cx="4346426" cy="325682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CTC-00011/186K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5BA4A11B-21BD-43D0-87D3-94F3398E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901E5-8DC1-4279-A07A-DCC8ECC74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777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B06E-294F-4ABC-9666-80AECDE1E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1511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8A111-F326-464F-AC3C-A27A82E3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3356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0A7B9-D87D-4229-A972-E3E65417F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2201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134184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7" y="5186423"/>
            <a:ext cx="1174128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7ABF93BA-73E1-4341-B15F-5B13D827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6FC86AE-93DB-4D77-8B3D-218CA7320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E600CA-D110-4DC1-BFE6-C22AA6E09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58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6C90F-9A36-4FF2-8D01-AE4D2827F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9792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DACFA-5321-4F06-BB7A-1BCF2BDB6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1637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4D858-97EA-47DA-9BF5-85589A4E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482" y="15052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171987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5186423"/>
            <a:ext cx="1151754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51D26B57-B88A-4A79-B477-7E5F0F57C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2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B84317C-B0A5-464A-9BDB-0EADDFC66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C33EE-9519-4173-80B3-23634C5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6741" y="845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AD564-E6D5-47BD-B6D5-C194920A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7183" y="845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69D7BF-48C7-4D29-8445-31E53BF36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3041" y="845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D3BD1-42FA-42C5-A531-4C4AB9AD9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7704" y="9042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647392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6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A0C1D9D-5960-4E13-8B4D-DACD5AB9F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F36FD-67C4-47DA-A84C-A318A429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9667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12748-59BE-4FDA-A9C3-EAC141226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4949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9EE11-F699-404B-8443-7370E790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0487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1BA5F2-393A-4BDA-938C-E3BCA4C4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1140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</p:spTree>
    <p:extLst>
      <p:ext uri="{BB962C8B-B14F-4D97-AF65-F5344CB8AC3E}">
        <p14:creationId xmlns:p14="http://schemas.microsoft.com/office/powerpoint/2010/main" val="3993050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5186423"/>
            <a:ext cx="1175101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7" name="Picture 6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047D097-FD4A-4BC2-95E4-B23AF64AB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450 mg/L as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36.47% Alum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3.25% 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6.2%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1.28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868B78E-1E03-444B-92E1-93EC3B3A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3C92D-CC18-439A-98FC-A1E1E202E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314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A83DE-3B03-4555-99A7-DE7CE108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3485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D00D8-928E-4C17-8986-2A4ED12B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0487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F5683-9F90-401A-BB5E-52CCAE0E1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1140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</p:spTree>
    <p:extLst>
      <p:ext uri="{BB962C8B-B14F-4D97-AF65-F5344CB8AC3E}">
        <p14:creationId xmlns:p14="http://schemas.microsoft.com/office/powerpoint/2010/main" val="3803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40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A8AAE56-2DAB-4AB6-BB86-61CA93FCB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A4CEF-411E-49EC-B9F0-198E807E8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229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B5477-6066-4F70-B5C7-DB7264CF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12400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08727-5490-4AF4-89EC-30ADC3479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5901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B8515-8EC2-4FA2-9820-A1D7870D8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6554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</p:spTree>
    <p:extLst>
      <p:ext uri="{BB962C8B-B14F-4D97-AF65-F5344CB8AC3E}">
        <p14:creationId xmlns:p14="http://schemas.microsoft.com/office/powerpoint/2010/main" val="4097270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5186423"/>
            <a:ext cx="11692647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65569565-A179-4E9A-ADCF-76CAA19FFD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9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7240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F5482A9-E8F3-4838-879F-59E25A287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3B5BEE-E9C4-4C54-8FB1-543D21975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0753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2524A-7536-4B18-94A1-9270ED998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9474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70DC9-5AA1-47D6-B2FE-A68C997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7875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EA235-D39D-49CA-AA4A-064379220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8528" y="5625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</p:spTree>
    <p:extLst>
      <p:ext uri="{BB962C8B-B14F-4D97-AF65-F5344CB8AC3E}">
        <p14:creationId xmlns:p14="http://schemas.microsoft.com/office/powerpoint/2010/main" val="123488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03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61F67EB-A1A7-4947-9FEE-AA7EF3C8F5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AD905-B413-46D2-9220-3C369419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689" y="56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5EED2-F2A3-41A9-9333-FAFEB563B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302" y="56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DEF02-18F0-40E7-A95C-97A0A59D8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9342" y="575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A4B4C-A658-4D25-8C37-D3D2D2F43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9210" y="56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1801381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5186423"/>
            <a:ext cx="1155645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FEF2D01-DD3A-4701-A5D5-4C21DBDF4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1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C514780-A60F-4266-82E1-3A0AB8379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06DE5A-8877-433F-B7F5-FDE766876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764" y="56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1.03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D3ECD-9F73-4C58-A4A1-CE33209E8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5207" y="56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2B748-B283-45F7-8578-9C32D89F3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2782" y="575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8D3C3-E5A5-48A9-812E-0597C1AE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6918" y="56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1076280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4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Brenntag (559-485-4150)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Solenis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Praestol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186K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60-180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MW: 150,00 g/moles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AdvFloc-CTC-00017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(40% active, 60%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2.5 mg/L = 1 mg/L pDADMAC active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Nieckarz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A99D1D9E-1856-47F0-B371-281CE53DC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5CED76-7770-4564-87A2-F5C8A2515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385" y="13167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4E0A7-E68A-4CA5-A6D8-C8397C89A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3948" y="13167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06E6A-F207-43E2-955C-94210F5F7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7511" y="13167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733D5-DAFE-4BED-B655-97F883BB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903" y="13167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</p:spTree>
    <p:extLst>
      <p:ext uri="{BB962C8B-B14F-4D97-AF65-F5344CB8AC3E}">
        <p14:creationId xmlns:p14="http://schemas.microsoft.com/office/powerpoint/2010/main" val="90362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5186423"/>
            <a:ext cx="1171210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2999240-CFE7-47CA-8626-C6B60CD60D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27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90BE667-A383-446E-AD4B-0754963FC4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CC4761-3240-4A86-AA5D-0942F1F1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385" y="9396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4DDB4-7EA7-4378-9410-DA530BA19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3948" y="9396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C2564-588A-4997-9DAF-CB44B541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7511" y="9396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B45B5-474A-429F-A1CE-4F3238A6B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903" y="93965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1.62 NTU</a:t>
            </a:r>
          </a:p>
        </p:txBody>
      </p:sp>
    </p:spTree>
    <p:extLst>
      <p:ext uri="{BB962C8B-B14F-4D97-AF65-F5344CB8AC3E}">
        <p14:creationId xmlns:p14="http://schemas.microsoft.com/office/powerpoint/2010/main" val="3838707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30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68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 End of 30-minute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30-minute flocculation (30 RPM) duration.">
            <a:extLst>
              <a:ext uri="{FF2B5EF4-FFF2-40B4-BE49-F238E27FC236}">
                <a16:creationId xmlns:a16="http://schemas.microsoft.com/office/drawing/2014/main" id="{61AA4C4A-1DF0-49F1-BC88-8A019E2CA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0F43BD-6216-4FEC-8B55-46AD2704F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140" y="1222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0163A-16F9-4052-A52D-3F58AADD3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8276" y="1222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1F8ED-9ADE-46C9-9108-722AB25A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5968" y="1222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BAD40-4602-4745-9CD4-F7B7EFAE0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0104" y="1222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0.160/cm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</p:spTree>
    <p:extLst>
      <p:ext uri="{BB962C8B-B14F-4D97-AF65-F5344CB8AC3E}">
        <p14:creationId xmlns:p14="http://schemas.microsoft.com/office/powerpoint/2010/main" val="4175883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4" y="5186423"/>
            <a:ext cx="11537004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1989873-B469-4FA1-A0EE-AB1167298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0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B5DA59D-B084-4EA0-B8D5-BB81B2FD5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A32090-EC62-42B7-948C-51CD537B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5286" y="56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30D07-2C35-40BD-AFCC-EB4DC20C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9422" y="56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DD7BD-9EF8-4EA8-B6FA-A9EB85BF8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7114" y="56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BF0C8-1593-4016-B36F-A8D1A0ED1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1250" y="56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7%Acid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0.160/cm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</p:spTree>
    <p:extLst>
      <p:ext uri="{BB962C8B-B14F-4D97-AF65-F5344CB8AC3E}">
        <p14:creationId xmlns:p14="http://schemas.microsoft.com/office/powerpoint/2010/main" val="1297786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CTC-00011/CTC-00017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41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Jars 41-44:  End of 5-minute flocculation (</a:t>
            </a:r>
            <a:r>
              <a:rPr lang="en-US" sz="4100" b="1">
                <a:solidFill>
                  <a:srgbClr val="FFFFFF"/>
                </a:solidFill>
              </a:rPr>
              <a:t>30 RPM</a:t>
            </a:r>
            <a:r>
              <a:rPr lang="en-US" sz="4100">
                <a:solidFill>
                  <a:srgbClr val="FFFFFF"/>
                </a:solidFill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E3FBE4D-C5C9-4933-8EC0-5C9E43B6A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71D6FC-7659-49F2-A7E1-9E1336566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77867" y="36198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B98F38-ED40-4751-B030-47B654CB1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96948" y="3530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52F3D5-FC5A-4287-8292-110C8C849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1205" y="3530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94F052-DA48-4CCD-A4BF-17FD6BB1F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6953" y="3530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247386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Jars 41-44: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6E7EE952-7E00-43BE-A968-A01DBA468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Jars 41-44: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DA7D247-948A-4C4C-87F1-3FD5C837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85EF957-0B79-4494-8C91-4A31303A2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3113" y="36198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16042-7AB6-49C0-829B-40B7286B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8735" y="3530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01C5B7-BD53-4601-9BC5-A1A25D17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2617" y="3530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9BD56E-5E23-4653-8718-DAE57A2E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37988" y="3530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CTC-00017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204013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7.65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148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6.8 w/acidic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7%Acid Alum: 65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7FB41C0-DFD6-43A0-8CEF-5EBCCC5679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598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5750</Words>
  <Application>Microsoft Office PowerPoint</Application>
  <PresentationFormat>Widescreen</PresentationFormat>
  <Paragraphs>1429</Paragraphs>
  <Slides>66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City of American Canyon CA2810005, Napa County, Jar Test</vt:lpstr>
      <vt:lpstr>Conventional and Membrane Treatment Plants</vt:lpstr>
      <vt:lpstr>City of American Canyon Source &amp; Treated Water Characteristics, September 24, 2021</vt:lpstr>
      <vt:lpstr>Applied Coagulants for Jar Testing (1)</vt:lpstr>
      <vt:lpstr>Applied Coagulants for Jar Testing (2)</vt:lpstr>
      <vt:lpstr>UVT/UVA, pathlength 10 mm</vt:lpstr>
      <vt:lpstr>Laboratory Charge Analyzer</vt:lpstr>
      <vt:lpstr>Diallyldimethylammonium chloride or N-allyl-N,N-dimethylprop-2-en-1-aminium chloride  pDADMAC C8H16ClN MW: 161.67 g/mol</vt:lpstr>
      <vt:lpstr>Coagulant Information</vt:lpstr>
      <vt:lpstr>American Canyon:  Source: North Bay Aqueduct Summary of Optimum Dose/Coagulants for Filtrate Jars</vt:lpstr>
      <vt:lpstr>American Canyon; Jar Test 1 - 8 Results Flash Mix 200 RPM (20 sec); Floc Mix 30 RPM (5 min)</vt:lpstr>
      <vt:lpstr>American Canyon; Jar Test 9 - 16 Results Flash Mix 200 RPM (20 sec); Floc Mix 30 RPM (5 min)</vt:lpstr>
      <vt:lpstr>American Canyon; Jar Test 17 - 24 Results Flash Mix 200 RPM (20 sec); Floc Mix 30 RPM (5 min)</vt:lpstr>
      <vt:lpstr>American Canyon; Jar Test 25 - 28 Results Flash Mix 200 RPM (20 sec); Floc Mix 30 RPM (10 min)</vt:lpstr>
      <vt:lpstr>American Canyon; Jar Test 29 - 36 Results Flash Mix 200 RPM (20 sec); Floc Mix 30 RPM (5 min)</vt:lpstr>
      <vt:lpstr>American Canyon; Jar Test 37 - 40 Results Flash Mix 200 RPM (20 sec); Floc Mix 20 RPM (30 min)</vt:lpstr>
      <vt:lpstr>American Canyon; Jar Test 41 - 44 Results Flash Mix 200 RPM (20 sec); Floc Mix 30 RPM (5 min)</vt:lpstr>
      <vt:lpstr>Jars 1-4 Test Flash Mix 20 Sec (200 RPM) Floc Mix 5 min (30 RPM)    Applied Coagulant  CTC-00011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(30 RPM)    Applied Coagulants  CTC-00011/186K </vt:lpstr>
      <vt:lpstr>Jars 5-8:  End of 5-minute flocculation (30 RPM) duration. </vt:lpstr>
      <vt:lpstr>Jars 5-8: After 5 min of settling, 25 mL is syringed for filterability and %UVT/UVA.</vt:lpstr>
      <vt:lpstr>Jars 5-8: After 25-minutes of settling, settled water turbidity is taken.</vt:lpstr>
      <vt:lpstr>Jars 9-12 Test Flash Mix 20 Sec (200 RPM) Floc Mix 5 min (30 RPM)    Applied Coagulants  CTC-00011/186K </vt:lpstr>
      <vt:lpstr>Jars 9-12:  End of 5-minute flocculation (30 RPM) duration. </vt:lpstr>
      <vt:lpstr>Jars 9-12: After 5 min of settling, 25 mL is syringed for filterability and %UVT/UVA.</vt:lpstr>
      <vt:lpstr>Jars 9-12: After 25-minutes of settling, settled water turbidity is taken.</vt:lpstr>
      <vt:lpstr>Jars 13-16 Test Flash Mix 20 Sec (200 RPM) Floc Mix 5 min (30 RPM)  PAC with  Applied Coagulants  CTC-00011/186K </vt:lpstr>
      <vt:lpstr>Jars 13-16:  End of 5-minute flocculation (30 RPM) duration. </vt:lpstr>
      <vt:lpstr>Jars 13-16: After 5 min of settling, 25 mL is syringed for filterability and %UVT/UVA.</vt:lpstr>
      <vt:lpstr>Jars 13-16: After 25-minutes of settling, settled water turbidity is taken.</vt:lpstr>
      <vt:lpstr>Jars 17-20 Test Flash Mix 20 Sec (200 RPM) Floc Mix 5 min (30 RPM)  PAC with  Applied Coagulants  CTC-00011 </vt:lpstr>
      <vt:lpstr>Jars 17-20: After 5 min of settling, 25 mL is syringed for filterability and %UVT/UVA.</vt:lpstr>
      <vt:lpstr>Jars 17-20: After 25-minutes of settling, settled water turbidity is taken.</vt:lpstr>
      <vt:lpstr>Jars 21-24 Test Flash Mix 20 Sec (200 RPM) Floc Mix 5 min (30 RPM)  PAC with  Applied Coagulants  CTC-00011 </vt:lpstr>
      <vt:lpstr>Jars 21-24:  End of 5-minute flocculation (30 RPM) duration. </vt:lpstr>
      <vt:lpstr>Jars 21-24: After 5 min of settling, 25 mL is syringed for filterability and %UVT/UVA.</vt:lpstr>
      <vt:lpstr>Jars 21-24: After 25-minutes of settling, settled water turbidity is taken.</vt:lpstr>
      <vt:lpstr>Jars 25-28 Test Flash Mix 20 Sec (200 RPM) Floc Mix 5 min (30 RPM)  PAC with  Applied Coagulants  CTC-00011 </vt:lpstr>
      <vt:lpstr>Jars 25-28:  End of 5-minute flocculation (30 RPM) duration. </vt:lpstr>
      <vt:lpstr>Jars 25-28: After 5 min of settling, 25 mL is syringed for filterability and %UVT/UVA.</vt:lpstr>
      <vt:lpstr>Jars 25-28: After 25-minutes of settling, settled water turbidity is taken.</vt:lpstr>
      <vt:lpstr>Jars 29-32 Test Flash Mix 20 Sec (200 RPM) Floc Mix 5 min (30 RPM)    Applied Coagulant  7% Acid Alum </vt:lpstr>
      <vt:lpstr>Jars 29-32:  End of 5-minute flocculation (30 RPM) duration. </vt:lpstr>
      <vt:lpstr>Jars 29-32: After 5 min of settling, 25 mL is syringed for filterability and %UVT/UVA.</vt:lpstr>
      <vt:lpstr>Jars 29-32: After 25-minutes of settling, settled water turbidity is taken.</vt:lpstr>
      <vt:lpstr>Jars 33-36 Test Flash Mix 20 Sec (200 RPM) Floc Mix 5 min (30 RPM)  PAC +  Applied Coagulant  7% Acid Alum </vt:lpstr>
      <vt:lpstr>Jars 33-36:  End of 5-minute flocculation (30 RPM) duration. </vt:lpstr>
      <vt:lpstr>Jars 33-36: After 5 min of settling, 25 mL is syringed for filterability and %UVT/UVA.</vt:lpstr>
      <vt:lpstr>Jars 33-36: After 25-minutes of settling, settled water turbidity is taken.</vt:lpstr>
      <vt:lpstr>Jars 37-40 Test Flash Mix 20 Sec (200 RPM) Floc Mix 30 min (20 RPM)  KMnO4 +  Applied Coagulant  7% Acid Alum </vt:lpstr>
      <vt:lpstr>Jars 37-40:  End of 30-minute flocculation (30 RPM) duration. </vt:lpstr>
      <vt:lpstr>Jars 37-40: After 5 min of settling, 25 mL is syringed for filterability and %UVT/UVA.</vt:lpstr>
      <vt:lpstr>Jars 37-40: After 25-minutes of settling, settled water turbidity is taken.</vt:lpstr>
      <vt:lpstr>Jars 41-44 Test Flash Mix 20 Sec (200 RPM) Floc Mix 5 min (30 RPM)    Applied Coagulants  CTC-00011/CTC-00017 </vt:lpstr>
      <vt:lpstr>Jars 41-44:  End of 5-minute flocculation (30 RPM) duration. </vt:lpstr>
      <vt:lpstr>Jars 41-44: After 5 min of settling, 25 mL is syringed for filterability and %UVT/UVA.</vt:lpstr>
      <vt:lpstr>Jars 41-44: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CA2810005, Napa County, Jar Test</dc:title>
  <dc:creator>Schott, Guy@Waterboards</dc:creator>
  <cp:lastModifiedBy>Schott, Guy@Waterboards</cp:lastModifiedBy>
  <cp:revision>3</cp:revision>
  <dcterms:created xsi:type="dcterms:W3CDTF">2021-09-28T20:50:27Z</dcterms:created>
  <dcterms:modified xsi:type="dcterms:W3CDTF">2021-10-05T22:39:11Z</dcterms:modified>
</cp:coreProperties>
</file>