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1082" r:id="rId3"/>
    <p:sldId id="1525" r:id="rId4"/>
    <p:sldId id="1591" r:id="rId5"/>
    <p:sldId id="1126" r:id="rId6"/>
    <p:sldId id="293" r:id="rId7"/>
    <p:sldId id="1130" r:id="rId8"/>
    <p:sldId id="1127" r:id="rId9"/>
    <p:sldId id="1180" r:id="rId10"/>
    <p:sldId id="1181" r:id="rId11"/>
    <p:sldId id="1182" r:id="rId12"/>
    <p:sldId id="1183" r:id="rId13"/>
    <p:sldId id="1184" r:id="rId14"/>
    <p:sldId id="1185" r:id="rId15"/>
    <p:sldId id="1186" r:id="rId16"/>
    <p:sldId id="1178" r:id="rId17"/>
    <p:sldId id="781" r:id="rId18"/>
    <p:sldId id="782" r:id="rId19"/>
    <p:sldId id="783" r:id="rId20"/>
    <p:sldId id="1187" r:id="rId21"/>
    <p:sldId id="784" r:id="rId22"/>
    <p:sldId id="785" r:id="rId23"/>
    <p:sldId id="786" r:id="rId24"/>
    <p:sldId id="1188" r:id="rId25"/>
    <p:sldId id="789" r:id="rId26"/>
    <p:sldId id="790" r:id="rId27"/>
    <p:sldId id="791" r:id="rId28"/>
    <p:sldId id="1189" r:id="rId29"/>
    <p:sldId id="793" r:id="rId30"/>
    <p:sldId id="794" r:id="rId31"/>
    <p:sldId id="795" r:id="rId32"/>
    <p:sldId id="1190" r:id="rId33"/>
    <p:sldId id="798" r:id="rId34"/>
    <p:sldId id="799" r:id="rId35"/>
    <p:sldId id="800" r:id="rId36"/>
    <p:sldId id="1191" r:id="rId37"/>
    <p:sldId id="804" r:id="rId38"/>
    <p:sldId id="805" r:id="rId39"/>
    <p:sldId id="806" r:id="rId40"/>
    <p:sldId id="1192" r:id="rId41"/>
    <p:sldId id="809" r:id="rId42"/>
    <p:sldId id="810" r:id="rId43"/>
    <p:sldId id="811" r:id="rId44"/>
    <p:sldId id="1156" r:id="rId45"/>
    <p:sldId id="1157" r:id="rId46"/>
    <p:sldId id="1129" r:id="rId47"/>
    <p:sldId id="1148" r:id="rId48"/>
    <p:sldId id="1158" r:id="rId49"/>
    <p:sldId id="1159" r:id="rId50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1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686" y="4962617"/>
            <a:ext cx="7484787" cy="1393733"/>
          </a:xfrm>
        </p:spPr>
        <p:txBody>
          <a:bodyPr anchor="ctr">
            <a:noAutofit/>
          </a:bodyPr>
          <a:lstStyle/>
          <a:p>
            <a:pPr algn="r"/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Veterans Home</a:t>
            </a:r>
            <a:b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Roberts Filtration Treatment Plant</a:t>
            </a:r>
            <a:b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CA2810008</a:t>
            </a:r>
            <a:b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Napa County</a:t>
            </a:r>
            <a:b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23, 2019</a:t>
            </a:r>
          </a:p>
        </p:txBody>
      </p:sp>
      <p:pic>
        <p:nvPicPr>
          <p:cNvPr id="6" name="Picture 5" descr="Image of Four 1-liter jars during flocculation process.">
            <a:extLst>
              <a:ext uri="{FF2B5EF4-FFF2-40B4-BE49-F238E27FC236}">
                <a16:creationId xmlns:a16="http://schemas.microsoft.com/office/drawing/2014/main" id="{326C7FF6-00C6-4067-A35B-669CD14F4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6" r="-2" b="-2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325563"/>
          </a:xfrm>
        </p:spPr>
        <p:txBody>
          <a:bodyPr/>
          <a:lstStyle/>
          <a:p>
            <a:r>
              <a:rPr lang="en-US" dirty="0"/>
              <a:t>Veterans Home: Jar Test 9-12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98925"/>
              </p:ext>
            </p:extLst>
          </p:nvPr>
        </p:nvGraphicFramePr>
        <p:xfrm>
          <a:off x="245097" y="1402715"/>
          <a:ext cx="11864047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0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752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544715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127464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60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51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671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71163">
                  <a:extLst>
                    <a:ext uri="{9D8B030D-6E8A-4147-A177-3AD203B41FA5}">
                      <a16:colId xmlns:a16="http://schemas.microsoft.com/office/drawing/2014/main" val="1222226549"/>
                    </a:ext>
                  </a:extLst>
                </a:gridCol>
                <a:gridCol w="1291635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939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325563"/>
          </a:xfrm>
        </p:spPr>
        <p:txBody>
          <a:bodyPr/>
          <a:lstStyle/>
          <a:p>
            <a:r>
              <a:rPr lang="en-US" dirty="0"/>
              <a:t>Veterans Home: Jar Test 13-16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138316"/>
              </p:ext>
            </p:extLst>
          </p:nvPr>
        </p:nvGraphicFramePr>
        <p:xfrm>
          <a:off x="245097" y="1402715"/>
          <a:ext cx="11872923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0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565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562470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038688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78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17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59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43563">
                  <a:extLst>
                    <a:ext uri="{9D8B030D-6E8A-4147-A177-3AD203B41FA5}">
                      <a16:colId xmlns:a16="http://schemas.microsoft.com/office/drawing/2014/main" val="2239527183"/>
                    </a:ext>
                  </a:extLst>
                </a:gridCol>
                <a:gridCol w="1292601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439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325563"/>
          </a:xfrm>
        </p:spPr>
        <p:txBody>
          <a:bodyPr/>
          <a:lstStyle/>
          <a:p>
            <a:r>
              <a:rPr lang="en-US" dirty="0"/>
              <a:t>Veterans Home: Jar Test 17-24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17972"/>
              </p:ext>
            </p:extLst>
          </p:nvPr>
        </p:nvGraphicFramePr>
        <p:xfrm>
          <a:off x="245097" y="1402715"/>
          <a:ext cx="11872923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0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076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553592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976544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695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28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81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14584">
                  <a:extLst>
                    <a:ext uri="{9D8B030D-6E8A-4147-A177-3AD203B41FA5}">
                      <a16:colId xmlns:a16="http://schemas.microsoft.com/office/drawing/2014/main" val="4054333601"/>
                    </a:ext>
                  </a:extLst>
                </a:gridCol>
                <a:gridCol w="1292601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65191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21955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525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325563"/>
          </a:xfrm>
        </p:spPr>
        <p:txBody>
          <a:bodyPr/>
          <a:lstStyle/>
          <a:p>
            <a:r>
              <a:rPr lang="en-US" dirty="0"/>
              <a:t>Veterans Home: Jar Test 25-28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733223"/>
              </p:ext>
            </p:extLst>
          </p:nvPr>
        </p:nvGraphicFramePr>
        <p:xfrm>
          <a:off x="245097" y="1402715"/>
          <a:ext cx="11855166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9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040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24614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136342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339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28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26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01106">
                  <a:extLst>
                    <a:ext uri="{9D8B030D-6E8A-4147-A177-3AD203B41FA5}">
                      <a16:colId xmlns:a16="http://schemas.microsoft.com/office/drawing/2014/main" val="1348430753"/>
                    </a:ext>
                  </a:extLst>
                </a:gridCol>
                <a:gridCol w="1290668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AH-710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421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325563"/>
          </a:xfrm>
        </p:spPr>
        <p:txBody>
          <a:bodyPr/>
          <a:lstStyle/>
          <a:p>
            <a:r>
              <a:rPr lang="en-US" dirty="0"/>
              <a:t>Veterans Home: Jar Test 29-32 Results</a:t>
            </a:r>
            <a:br>
              <a:rPr lang="en-US" dirty="0"/>
            </a:br>
            <a:r>
              <a:rPr lang="en-US" dirty="0"/>
              <a:t>Flash Mix (200 RPM, 60 seconds)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349671"/>
              </p:ext>
            </p:extLst>
          </p:nvPr>
        </p:nvGraphicFramePr>
        <p:xfrm>
          <a:off x="245097" y="1402715"/>
          <a:ext cx="11881802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3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068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045745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93794">
                  <a:extLst>
                    <a:ext uri="{9D8B030D-6E8A-4147-A177-3AD203B41FA5}">
                      <a16:colId xmlns:a16="http://schemas.microsoft.com/office/drawing/2014/main" val="913560437"/>
                    </a:ext>
                  </a:extLst>
                </a:gridCol>
                <a:gridCol w="12339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17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59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2908">
                  <a:extLst>
                    <a:ext uri="{9D8B030D-6E8A-4147-A177-3AD203B41FA5}">
                      <a16:colId xmlns:a16="http://schemas.microsoft.com/office/drawing/2014/main" val="2926560921"/>
                    </a:ext>
                  </a:extLst>
                </a:gridCol>
                <a:gridCol w="1332034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AH-710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(0.8 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074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325563"/>
          </a:xfrm>
        </p:spPr>
        <p:txBody>
          <a:bodyPr/>
          <a:lstStyle/>
          <a:p>
            <a:r>
              <a:rPr lang="en-US" dirty="0"/>
              <a:t>Veterans Home: Jar Test 33-36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662004"/>
              </p:ext>
            </p:extLst>
          </p:nvPr>
        </p:nvGraphicFramePr>
        <p:xfrm>
          <a:off x="124287" y="1402715"/>
          <a:ext cx="11984859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7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2491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482571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003177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162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17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04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15465">
                  <a:extLst>
                    <a:ext uri="{9D8B030D-6E8A-4147-A177-3AD203B41FA5}">
                      <a16:colId xmlns:a16="http://schemas.microsoft.com/office/drawing/2014/main" val="1247360937"/>
                    </a:ext>
                  </a:extLst>
                </a:gridCol>
                <a:gridCol w="1304788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595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AH-710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541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3817C28D-49A5-4E22-83BD-557B58AB95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5C5E5-8796-461C-86DA-14C1097D1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BCD2F6F-4B55-40F8-A910-83264349C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72973" y="1119046"/>
            <a:ext cx="1596912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9.8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E4CA2F-14F8-40EA-A6CF-E62783606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67047" y="1119046"/>
            <a:ext cx="161082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10.8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D0C0D4-E55C-41C6-93F2-C2A61E4AD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73663" y="1119046"/>
            <a:ext cx="1597489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11.7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9CDDB0-CABB-4AD6-B0ED-063C299D4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42654" y="1119045"/>
            <a:ext cx="161082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12.7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0.32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4.2 NTU</a:t>
            </a:r>
          </a:p>
        </p:txBody>
      </p:sp>
    </p:spTree>
    <p:extLst>
      <p:ext uri="{BB962C8B-B14F-4D97-AF65-F5344CB8AC3E}">
        <p14:creationId xmlns:p14="http://schemas.microsoft.com/office/powerpoint/2010/main" val="234578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8AF21E13-A7B8-4381-96DD-94545711B7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894860-023F-443E-9E1B-DA044B8D7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55" y="425950"/>
            <a:ext cx="11534661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71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06392736-FB7D-49AC-8F3E-94BAA5174F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880197-DA1A-4016-B016-7136D9F36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067A223-26C2-470D-B64C-13B90C68D087}"/>
              </a:ext>
            </a:extLst>
          </p:cNvPr>
          <p:cNvSpPr txBox="1"/>
          <p:nvPr/>
        </p:nvSpPr>
        <p:spPr>
          <a:xfrm>
            <a:off x="847890" y="1230909"/>
            <a:ext cx="1596912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9.8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8D26AF-C573-411B-978A-1D916693D0BA}"/>
              </a:ext>
            </a:extLst>
          </p:cNvPr>
          <p:cNvSpPr txBox="1"/>
          <p:nvPr/>
        </p:nvSpPr>
        <p:spPr>
          <a:xfrm>
            <a:off x="3926370" y="1230909"/>
            <a:ext cx="161082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10.8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52E92E-923D-445E-A7A3-228A88A3D3C2}"/>
              </a:ext>
            </a:extLst>
          </p:cNvPr>
          <p:cNvSpPr txBox="1"/>
          <p:nvPr/>
        </p:nvSpPr>
        <p:spPr>
          <a:xfrm>
            <a:off x="7004850" y="1230908"/>
            <a:ext cx="1597489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11.7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38B5EC-81E9-4E18-8632-4DB0363D1260}"/>
              </a:ext>
            </a:extLst>
          </p:cNvPr>
          <p:cNvSpPr txBox="1"/>
          <p:nvPr/>
        </p:nvSpPr>
        <p:spPr>
          <a:xfrm>
            <a:off x="10083330" y="1230907"/>
            <a:ext cx="161082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12.7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0.32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4.2 NTU</a:t>
            </a:r>
          </a:p>
        </p:txBody>
      </p:sp>
    </p:spTree>
    <p:extLst>
      <p:ext uri="{BB962C8B-B14F-4D97-AF65-F5344CB8AC3E}">
        <p14:creationId xmlns:p14="http://schemas.microsoft.com/office/powerpoint/2010/main" val="123963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Image of Rector Reservoir and Intake.">
            <a:extLst>
              <a:ext uri="{FF2B5EF4-FFF2-40B4-BE49-F238E27FC236}">
                <a16:creationId xmlns:a16="http://schemas.microsoft.com/office/drawing/2014/main" id="{4B7BCC84-7938-46AA-A5AC-8532972A01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85" t="3485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7E55FA-D5E4-455A-A9B4-DDE5A142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Rector Reservoir</a:t>
            </a:r>
            <a:br>
              <a:rPr lang="en-US" sz="2800" dirty="0"/>
            </a:br>
            <a:r>
              <a:rPr lang="en-US" sz="2800" dirty="0"/>
              <a:t>Water Characteristics</a:t>
            </a:r>
            <a:br>
              <a:rPr lang="en-US" sz="2800" dirty="0"/>
            </a:br>
            <a:r>
              <a:rPr lang="en-US" sz="2800" dirty="0"/>
              <a:t>April 23,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66F9-351A-4300-91F3-6C677896C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110" y="2121763"/>
            <a:ext cx="3764826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n-US" sz="1700" u="sng" dirty="0"/>
              <a:t>Source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n-US" sz="1700" dirty="0"/>
              <a:t>Turbidity: 4.9 NTU</a:t>
            </a:r>
          </a:p>
          <a:p>
            <a:pPr marL="0" lvl="0">
              <a:spcBef>
                <a:spcPts val="0"/>
              </a:spcBef>
              <a:spcAft>
                <a:spcPts val="600"/>
              </a:spcAft>
            </a:pPr>
            <a:r>
              <a:rPr lang="en-US" sz="1700" dirty="0"/>
              <a:t>UVT: 76.2%</a:t>
            </a:r>
          </a:p>
          <a:p>
            <a:pPr marL="0" lvl="0">
              <a:spcBef>
                <a:spcPts val="0"/>
              </a:spcBef>
              <a:spcAft>
                <a:spcPts val="600"/>
              </a:spcAft>
            </a:pPr>
            <a:r>
              <a:rPr lang="en-US" sz="1700" dirty="0"/>
              <a:t>UVA: 0.118/cm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endParaRPr lang="en-US" sz="1700" dirty="0"/>
          </a:p>
          <a:p>
            <a:pPr marL="0" lvl="0">
              <a:spcBef>
                <a:spcPts val="0"/>
              </a:spcBef>
              <a:spcAft>
                <a:spcPts val="600"/>
              </a:spcAft>
            </a:pPr>
            <a:r>
              <a:rPr lang="en-US" sz="1700" u="sng" dirty="0"/>
              <a:t>0.4 um Filtered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n-US" sz="1700" dirty="0"/>
              <a:t>UVT: 79.6%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n-US" sz="1700" dirty="0"/>
              <a:t>UVA: 0.099/cm</a:t>
            </a:r>
          </a:p>
        </p:txBody>
      </p:sp>
    </p:spTree>
    <p:extLst>
      <p:ext uri="{BB962C8B-B14F-4D97-AF65-F5344CB8AC3E}">
        <p14:creationId xmlns:p14="http://schemas.microsoft.com/office/powerpoint/2010/main" val="4270775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AH-710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294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3F4C888B-C984-484B-8E3D-A83D29DE07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8C975F-8D0F-4627-A6DC-B2CB57AC3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87282F3-B90E-49BD-8E5A-197E948D1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6873" y="1230909"/>
            <a:ext cx="1596912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9.8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3.1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89FF2B-203A-4B8D-B691-65BDDE851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70097" y="1230909"/>
            <a:ext cx="161082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10.8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0.35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8A890-4C83-44D9-BB22-6B49AAF2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50104" y="1230908"/>
            <a:ext cx="1597489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11.7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0.46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3.7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3ED4D9-97BE-45D9-B253-FD0E03E5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53386" y="1230908"/>
            <a:ext cx="161082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12.7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3.5 NTU</a:t>
            </a:r>
          </a:p>
        </p:txBody>
      </p:sp>
    </p:spTree>
    <p:extLst>
      <p:ext uri="{BB962C8B-B14F-4D97-AF65-F5344CB8AC3E}">
        <p14:creationId xmlns:p14="http://schemas.microsoft.com/office/powerpoint/2010/main" val="526889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C2132DA6-B7FB-4DCE-A835-13E501CC3F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EF6C32-5C4C-49DF-974C-897B35109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72" y="425950"/>
            <a:ext cx="1165584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829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D6E232B8-B7BE-41CA-B681-9D46487FA5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41003-02A7-4822-B6EB-65FD713E0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B9E9E32-E44F-479B-BC88-B3A6F33DE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1788" y="1230909"/>
            <a:ext cx="1596912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9.8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3.1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7C3558-3299-4FC2-AF6A-8FE24B47F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00944" y="1230908"/>
            <a:ext cx="161082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10.8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0.35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3.0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8D853C-7868-4A75-9FBC-404103090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79425" y="1230907"/>
            <a:ext cx="1597489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11.7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0.46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3.7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DA4843-36D1-4576-B10F-0C96EB046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81181" y="1230906"/>
            <a:ext cx="161082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12.7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3.5 NTU</a:t>
            </a:r>
          </a:p>
        </p:txBody>
      </p:sp>
    </p:spTree>
    <p:extLst>
      <p:ext uri="{BB962C8B-B14F-4D97-AF65-F5344CB8AC3E}">
        <p14:creationId xmlns:p14="http://schemas.microsoft.com/office/powerpoint/2010/main" val="1948532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53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6A005AC0-095E-40AA-88F1-9AD13A7E27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CB0549-51E2-4B99-A91B-FE79AD654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0B2E02B-D1D2-42E3-9928-1F5639969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49924" y="1180233"/>
            <a:ext cx="1596912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0.34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080C09-4047-44F9-90DB-38627EDBF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57467" y="1180232"/>
            <a:ext cx="1596912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0.46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3.6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5617D4-0CC4-4E44-91A0-14375F6D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78652" y="1180231"/>
            <a:ext cx="1596912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0.46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4.0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115841-BACB-4FCB-87E2-B87172D43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86793" y="1180230"/>
            <a:ext cx="1596912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0.73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 NTU</a:t>
            </a:r>
          </a:p>
        </p:txBody>
      </p:sp>
    </p:spTree>
    <p:extLst>
      <p:ext uri="{BB962C8B-B14F-4D97-AF65-F5344CB8AC3E}">
        <p14:creationId xmlns:p14="http://schemas.microsoft.com/office/powerpoint/2010/main" val="9890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FCC61EC0-EE0F-4A3D-B8D4-4924B479B2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73C335-87AE-4491-B43A-1CC0F5E1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89" y="425950"/>
            <a:ext cx="11578728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082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CD362F5D-3385-4B4F-A087-73958D46EF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2A54A0-795F-4047-A917-09A86BBA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18CA45E-BAC5-4EA6-A34F-0DA40A226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29244" y="1130743"/>
            <a:ext cx="1596912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0.34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3.8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72A52B-1BDB-435F-8FEE-EBFF995F0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38312" y="1130743"/>
            <a:ext cx="1596912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0.46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B76C6B-41D6-44A5-892A-1B1D74B47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73566" y="1130742"/>
            <a:ext cx="1596912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0.46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88D14E-2540-41C1-AC7F-270B2074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55097" y="1130742"/>
            <a:ext cx="1596912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0.73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 NTU</a:t>
            </a:r>
          </a:p>
        </p:txBody>
      </p:sp>
    </p:spTree>
    <p:extLst>
      <p:ext uri="{BB962C8B-B14F-4D97-AF65-F5344CB8AC3E}">
        <p14:creationId xmlns:p14="http://schemas.microsoft.com/office/powerpoint/2010/main" val="1508664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926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359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3C2970A7-E55E-4B0D-9B0A-902CAE3F0C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49537-5920-4DA1-BFAC-5D57F941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7ADB515-FE68-440B-80BB-5305B7D00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07210" y="1169217"/>
            <a:ext cx="1596912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2.7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E4E5C6-3B46-49F2-8173-08A9BF6CD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59081" y="1169217"/>
            <a:ext cx="1596912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2.3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C86ED3-3413-40ED-9C93-2FFE4F1D4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10952" y="1169216"/>
            <a:ext cx="1596912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3.1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BA621-3D72-4F5B-8FE4-D42C40B2D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62823" y="1169216"/>
            <a:ext cx="1596912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 NTU</a:t>
            </a:r>
          </a:p>
        </p:txBody>
      </p:sp>
    </p:spTree>
    <p:extLst>
      <p:ext uri="{BB962C8B-B14F-4D97-AF65-F5344CB8AC3E}">
        <p14:creationId xmlns:p14="http://schemas.microsoft.com/office/powerpoint/2010/main" val="719458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(254 nm) that passes through a water sample compared to the amount of light that passes through a pure water sample. The measurement is expressed as % UVT.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" b="2297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01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B7ACFDB4-F27A-4978-9FE1-A1D5ADFB5D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1572F-D08F-45F1-8993-37F95362E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39" y="425950"/>
            <a:ext cx="11556694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583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80AFF3AA-9438-4CEF-AAD9-171C628BB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3835A6-014B-4C6D-9632-AC8FE293D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33AA8EC-7FDB-47E1-ACC7-2D761B85E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8906" y="1147862"/>
            <a:ext cx="1596912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2.7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BB3E65-7A73-423C-B5CE-B597DEA07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21792" y="1147861"/>
            <a:ext cx="1596912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2202AC-5BFD-4190-9E5F-74F663950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86204" y="1147861"/>
            <a:ext cx="1596912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E44372-18C5-4D17-877E-11A05C462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98373" y="1147860"/>
            <a:ext cx="1596912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 NTU</a:t>
            </a:r>
          </a:p>
        </p:txBody>
      </p:sp>
    </p:spTree>
    <p:extLst>
      <p:ext uri="{BB962C8B-B14F-4D97-AF65-F5344CB8AC3E}">
        <p14:creationId xmlns:p14="http://schemas.microsoft.com/office/powerpoint/2010/main" val="3023953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AH-710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833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D769A133-464F-4339-AF78-809FC76F32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1167B5-2EAC-4AA5-9523-FB7704630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A081D1E-A138-4288-8975-01CC7595C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6874" y="214305"/>
            <a:ext cx="1596912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0.74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3.4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023623-596C-4F7A-9E74-685A2656D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57559" y="211957"/>
            <a:ext cx="1596912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9.5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0.97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63B340-26A3-43FE-BDD6-1A22890E2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78244" y="211956"/>
            <a:ext cx="1596912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0.75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AC5769-50BD-46F8-82DC-7EA6362CD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41134" y="223676"/>
            <a:ext cx="161082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10.5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3.7 NTU</a:t>
            </a:r>
          </a:p>
        </p:txBody>
      </p:sp>
    </p:spTree>
    <p:extLst>
      <p:ext uri="{BB962C8B-B14F-4D97-AF65-F5344CB8AC3E}">
        <p14:creationId xmlns:p14="http://schemas.microsoft.com/office/powerpoint/2010/main" val="16496543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A1ED0732-5B69-47C8-B963-FCCE9A81EB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F912F-E3F0-4855-A630-46586B60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22" y="425950"/>
            <a:ext cx="11589743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494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7C82897B-5F23-41AC-8D65-1991A30BE7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F4BBB5-50A9-4DBC-A1E5-4AB942F4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0E493A9-BD30-4F51-8B56-6797DDDD0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7889" y="1225487"/>
            <a:ext cx="1596912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0.74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3.4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193C13-D576-47E4-B6E3-46AD0CF5F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98236" y="1225487"/>
            <a:ext cx="1596912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9.5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0.97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3.0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351A03-6F20-471F-8ADD-358BF1BE0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45530" y="1225487"/>
            <a:ext cx="1596912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0.75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6B91C5-5437-4EDA-8662-D526B8F8C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52149" y="1225486"/>
            <a:ext cx="161082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10.5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3.7 NTU</a:t>
            </a:r>
          </a:p>
        </p:txBody>
      </p:sp>
    </p:spTree>
    <p:extLst>
      <p:ext uri="{BB962C8B-B14F-4D97-AF65-F5344CB8AC3E}">
        <p14:creationId xmlns:p14="http://schemas.microsoft.com/office/powerpoint/2010/main" val="7988161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29-32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AH-710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8098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1F7912BF-0CDC-44CA-95B1-9B438E91BB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3AED10-5568-4C84-9257-FEDD3399F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704F3CC-19DC-419D-B293-8A4D68AAA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64895" y="1186335"/>
            <a:ext cx="1596912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0.66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1FCFDF-0C33-4EAD-8A52-A11F2E9F6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99646" y="1186335"/>
            <a:ext cx="161082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10.5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373E8C-64EC-4F63-9A44-B6086B803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21855" y="1186335"/>
            <a:ext cx="1596912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3.2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A01A46-E226-4D78-AE89-AC0E8482B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92372" y="1186335"/>
            <a:ext cx="1597489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11.5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0.48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 NTU</a:t>
            </a:r>
          </a:p>
        </p:txBody>
      </p:sp>
    </p:spTree>
    <p:extLst>
      <p:ext uri="{BB962C8B-B14F-4D97-AF65-F5344CB8AC3E}">
        <p14:creationId xmlns:p14="http://schemas.microsoft.com/office/powerpoint/2010/main" val="29657941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41753A9D-78D7-46B7-BC76-7A175EC86F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F258E-97B9-4EC8-83D1-DF5841CE0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21" y="425950"/>
            <a:ext cx="11721946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5077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C1E7882D-3B5C-42AC-A98B-AFDD070C83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178AEAC-706F-44BF-9EF2-6500166FF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5738D28-1365-4AB8-B220-223DCC538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0151" y="523795"/>
            <a:ext cx="1596912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0.66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D6111B-C1E0-457C-8170-8C6937EF5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51778" y="523794"/>
            <a:ext cx="161082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10.5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0D6855-8F6B-4F2B-8B86-5E7EB52ED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86680" y="523793"/>
            <a:ext cx="1596912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3.2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CF2825-68B6-47AE-900F-7388D505E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77117" y="523792"/>
            <a:ext cx="1597489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11.5 mg/L AH 710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0.48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 NTU</a:t>
            </a:r>
          </a:p>
        </p:txBody>
      </p:sp>
    </p:spTree>
    <p:extLst>
      <p:ext uri="{BB962C8B-B14F-4D97-AF65-F5344CB8AC3E}">
        <p14:creationId xmlns:p14="http://schemas.microsoft.com/office/powerpoint/2010/main" val="2910179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017321" cy="435133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23.62%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12.5% Al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mg/L as 9800 = Reduction 1.18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324" y="1825625"/>
            <a:ext cx="5125344" cy="435133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926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30-40% Aluminum Chlorohydrate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30% polyamine (80% water, 20% active polyamines)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30-40%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83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10 mg/L = 0.6 mg/L polyamines active</a:t>
            </a:r>
          </a:p>
        </p:txBody>
      </p:sp>
    </p:spTree>
    <p:extLst>
      <p:ext uri="{BB962C8B-B14F-4D97-AF65-F5344CB8AC3E}">
        <p14:creationId xmlns:p14="http://schemas.microsoft.com/office/powerpoint/2010/main" val="34455065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33-36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492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35067A3D-F82A-453B-AC21-40F28D10B8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3AB3E-27C6-4A2B-8BCA-326325A59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33-36: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154434B-3495-4DA2-8D46-9A043B29E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246" y="121246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41A6AA-9F26-464A-A1BE-1552A9FF6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25442" y="121246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A2991C-5338-49D8-AD96-A6E76ACA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14348" y="121246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5418CA-80AD-4AF8-BBA2-AA29BB602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13279" y="121246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</p:spTree>
    <p:extLst>
      <p:ext uri="{BB962C8B-B14F-4D97-AF65-F5344CB8AC3E}">
        <p14:creationId xmlns:p14="http://schemas.microsoft.com/office/powerpoint/2010/main" val="20762251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9161DFC7-1908-44C4-9E51-AC30840F0E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992FB-37F4-4A14-AF04-43A12B088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39" y="425950"/>
            <a:ext cx="11600761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33-36: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8945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1A6B533D-BF6D-4ABD-873F-54AEEAA594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727371-E6B2-44F7-AAB9-B6F526C77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55" y="425950"/>
            <a:ext cx="11611779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33-36: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79C3933-376E-4B0E-9A7F-E5E27288A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8851" y="118087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C6AE32-27D5-476A-94C5-8A9421CA7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92443" y="118087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119671-205F-4313-AB10-3E87AE772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11978" y="118087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45399-A673-43D3-8E68-1500A4F7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10908" y="118087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</p:spTree>
    <p:extLst>
      <p:ext uri="{BB962C8B-B14F-4D97-AF65-F5344CB8AC3E}">
        <p14:creationId xmlns:p14="http://schemas.microsoft.com/office/powerpoint/2010/main" val="24481778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7" y="1380339"/>
            <a:ext cx="1169866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taken 1-inch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457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92405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8079188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8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025"/>
            <a:ext cx="10515600" cy="11978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36776"/>
            <a:ext cx="5097780" cy="433642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AH-710 (Garratt Callahan)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ACH/1,2-Ethanediamine, Polymer w/(</a:t>
            </a:r>
            <a:r>
              <a:rPr lang="en-US" sz="2400" dirty="0" err="1"/>
              <a:t>Chloromethlyl</a:t>
            </a:r>
            <a:r>
              <a:rPr lang="en-US" sz="2400" dirty="0"/>
              <a:t>) Oxirane &amp; N-</a:t>
            </a:r>
            <a:r>
              <a:rPr lang="en-US" sz="2400" dirty="0" err="1"/>
              <a:t>Methylmethanamine</a:t>
            </a:r>
            <a:r>
              <a:rPr lang="en-US" sz="2400" dirty="0"/>
              <a:t> (Epichlorohydrin Dimethylamine Copolymer)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SG-1.31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4318" y="1636776"/>
            <a:ext cx="5097780" cy="433642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7066 (Garratt Callahan)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– 30% Poly Aluminum Hydroxychloride Sulfate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Basicity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E599-28F1-489A-9094-0F8C3C2E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Polyamine</a:t>
            </a:r>
            <a:b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b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MW: 1,173.6 g/mol</a:t>
            </a:r>
          </a:p>
        </p:txBody>
      </p:sp>
      <p:pic>
        <p:nvPicPr>
          <p:cNvPr id="3" name="Picture 2" descr="Polyamine structure">
            <a:extLst>
              <a:ext uri="{FF2B5EF4-FFF2-40B4-BE49-F238E27FC236}">
                <a16:creationId xmlns:a16="http://schemas.microsoft.com/office/drawing/2014/main" id="{9167A25F-C6EE-4F7D-A641-F3B59F75AD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1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256032"/>
            <a:ext cx="6809892" cy="7040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682" y="1188719"/>
            <a:ext cx="6697462" cy="530415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7.08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9800:  11.9 mg/L as product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(no pH adjusted)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AH 710: 9.9 mg/L as product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(no pH adjusted)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#3: 7066:  96.5 mg/L as product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(no pH adjusted)</a:t>
            </a:r>
          </a:p>
        </p:txBody>
      </p:sp>
      <p:pic>
        <p:nvPicPr>
          <p:cNvPr id="5" name="Picture 4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B0DC106D-9703-43D7-B4B8-738D25AF9A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98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 Aluminum sulfate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is reported as Alum.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325563"/>
          </a:xfrm>
        </p:spPr>
        <p:txBody>
          <a:bodyPr/>
          <a:lstStyle/>
          <a:p>
            <a:r>
              <a:rPr lang="en-US" dirty="0"/>
              <a:t>Veterans Home: Jar Test 1-8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428361"/>
              </p:ext>
            </p:extLst>
          </p:nvPr>
        </p:nvGraphicFramePr>
        <p:xfrm>
          <a:off x="115410" y="1402715"/>
          <a:ext cx="11975974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7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6412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69001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96140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428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17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1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95635">
                  <a:extLst>
                    <a:ext uri="{9D8B030D-6E8A-4147-A177-3AD203B41FA5}">
                      <a16:colId xmlns:a16="http://schemas.microsoft.com/office/drawing/2014/main" val="3523855790"/>
                    </a:ext>
                  </a:extLst>
                </a:gridCol>
                <a:gridCol w="1225116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AH-710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65191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21955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215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3452</Words>
  <Application>Microsoft Office PowerPoint</Application>
  <PresentationFormat>Widescreen</PresentationFormat>
  <Paragraphs>936</Paragraphs>
  <Slides>49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Office Theme</vt:lpstr>
      <vt:lpstr>Veterans Home Roberts Filtration Treatment Plant CA2810008 Napa County Jar Test</vt:lpstr>
      <vt:lpstr>Rector Reservoir Water Characteristics April 23, 2020</vt:lpstr>
      <vt:lpstr>UVT/UVA, pathlength 10 mm</vt:lpstr>
      <vt:lpstr>Applied Coagulants for Jar Testing (1)</vt:lpstr>
      <vt:lpstr>Applied Coagulants for Jar Testing (2)</vt:lpstr>
      <vt:lpstr>Polyamine C59H108N14O10 MW: 1,173.6 g/mol</vt:lpstr>
      <vt:lpstr>Laboratory Charge Analyzer</vt:lpstr>
      <vt:lpstr>Coagulant Information</vt:lpstr>
      <vt:lpstr>Veterans Home: Jar Test 1-8 Results</vt:lpstr>
      <vt:lpstr>Veterans Home: Jar Test 9-12 Results</vt:lpstr>
      <vt:lpstr>Veterans Home: Jar Test 13-16 Results</vt:lpstr>
      <vt:lpstr>Veterans Home: Jar Test 17-24 Results</vt:lpstr>
      <vt:lpstr>Veterans Home: Jar Test 25-28 Results</vt:lpstr>
      <vt:lpstr>Veterans Home: Jar Test 29-32 Results Flash Mix (200 RPM, 60 seconds)</vt:lpstr>
      <vt:lpstr>Veterans Home: Jar Test 33-36 Results</vt:lpstr>
      <vt:lpstr>Jars 1-4 Test Flash Mix 60 Sec (200 RPM) Floc Mix 10 min (30 RPM)  Applied Coagulant  AH-710 </vt:lpstr>
      <vt:lpstr>Jars 1-4:  End of 10-minute flocculation (30 RPM) duration. </vt:lpstr>
      <vt:lpstr>Jars 1-4: After 5 min of settling, 25 mL is syringed for filterability and %UVT/UVA. </vt:lpstr>
      <vt:lpstr>Jars 1-4: After 25-minutes of settling, settled water turbidity is taken. </vt:lpstr>
      <vt:lpstr>Jars 5-8 Test Flash Mix 60 Sec (200 RPM) Floc Mix 10 min (30 RPM)  Applied Coagulant  AH-710 </vt:lpstr>
      <vt:lpstr>Jars 5-8:  End of 10-minute flocculation (30 RPM) duration. </vt:lpstr>
      <vt:lpstr>Jars 5-8: After 5 min of settling, 25 mL is syringed for filterability and %UVT/UVA. </vt:lpstr>
      <vt:lpstr>Jars 5-8: After 25-minutes of settling, settled water turbidity is taken. </vt:lpstr>
      <vt:lpstr>Jars 9-12 Test Flash Mix 60 Sec (200 RPM) Floc Mix 10 min (30 RPM)  Applied Coagulant  9800 </vt:lpstr>
      <vt:lpstr>Jars 9-12:  End of 10-minute flocculation (30 RPM) duration. </vt:lpstr>
      <vt:lpstr>Jars 9-12: After 5 min of settling, 25 mL is syringed for filterability and %UVT/UVA. </vt:lpstr>
      <vt:lpstr>Jars 9-12: After 25-minutes of settling, settled water turbidity is taken. </vt:lpstr>
      <vt:lpstr>Jars 13-16 Test Flash Mix 60 Sec (200 RPM) Floc Mix 10 min (30 RPM)  Applied Coagulant  926 </vt:lpstr>
      <vt:lpstr>Jars 13-16:  End of 10-minute flocculation (30 RPM) duration. </vt:lpstr>
      <vt:lpstr>Jars 13-16: After 5 min of settling, 25 mL is syringed for filterability and %UVT/UVA. </vt:lpstr>
      <vt:lpstr>Jars 13-16: After 25-minutes of settling, settled water turbidity is taken. </vt:lpstr>
      <vt:lpstr>Jars 25-28 Test Flash Mix 60 Sec (200 RPM) Floc Mix 10 min (30 RPM)  Applied Coagulant  AH-710 </vt:lpstr>
      <vt:lpstr>Jars 25-28:  End of 10-minute flocculation (30 RPM) duration. </vt:lpstr>
      <vt:lpstr>Jars 25-28: After 5 min of settling, 25 mL is syringed for filterability and %UVT/UVA. </vt:lpstr>
      <vt:lpstr>Jars 25-28: After 25-minutes of settling, settled water turbidity is taken. </vt:lpstr>
      <vt:lpstr>Jars 29-32 Test Flash Mix 60 Sec (200 RPM) Floc Mix 10 min (30 RPM)  Applied Coagulant  AH-710 </vt:lpstr>
      <vt:lpstr>Jars 29-32:  End of 10-minute flocculation (30 RPM) duration. </vt:lpstr>
      <vt:lpstr>Jars 29-32: After 5 min of settling, 25 mL is syringed for filterability and %UVT/UVA. </vt:lpstr>
      <vt:lpstr>Jars 29-32: After 25-minutes of settling, settled water turbidity is taken. </vt:lpstr>
      <vt:lpstr>Jars 33-36 Test Flash Mix 60 Sec (200 RPM) Floc Mix 10 min (30 RPM)  Applied Coagulant  7066 </vt:lpstr>
      <vt:lpstr>Jars 33-36:  End of 10-minute flocculation (30 RPM) duration. </vt:lpstr>
      <vt:lpstr>Jars 33-36: After 5 min of settling, 25 mL is syringed for filterability and %UVT/UVA. </vt:lpstr>
      <vt:lpstr>Jars 33-36: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Veterans Home Roberts Filtration Treatment Plant CA2810008 Napa County Jar Test</dc:title>
  <dc:creator>Schott, Guy@Waterboards</dc:creator>
  <cp:lastModifiedBy>Schott, Guy@Waterboards</cp:lastModifiedBy>
  <cp:revision>3</cp:revision>
  <dcterms:created xsi:type="dcterms:W3CDTF">2021-09-14T20:26:21Z</dcterms:created>
  <dcterms:modified xsi:type="dcterms:W3CDTF">2021-09-14T21:06:06Z</dcterms:modified>
</cp:coreProperties>
</file>