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1082" r:id="rId3"/>
    <p:sldId id="1153" r:id="rId4"/>
    <p:sldId id="1126" r:id="rId5"/>
    <p:sldId id="1130" r:id="rId6"/>
    <p:sldId id="1127" r:id="rId7"/>
    <p:sldId id="1183" r:id="rId8"/>
    <p:sldId id="1184" r:id="rId9"/>
    <p:sldId id="1185" r:id="rId10"/>
    <p:sldId id="1186" r:id="rId11"/>
    <p:sldId id="1187" r:id="rId12"/>
    <p:sldId id="1178" r:id="rId13"/>
    <p:sldId id="726" r:id="rId14"/>
    <p:sldId id="727" r:id="rId15"/>
    <p:sldId id="728" r:id="rId16"/>
    <p:sldId id="1179" r:id="rId17"/>
    <p:sldId id="730" r:id="rId18"/>
    <p:sldId id="731" r:id="rId19"/>
    <p:sldId id="1180" r:id="rId20"/>
    <p:sldId id="736" r:id="rId21"/>
    <p:sldId id="737" r:id="rId22"/>
    <p:sldId id="738" r:id="rId23"/>
    <p:sldId id="1181" r:id="rId24"/>
    <p:sldId id="732" r:id="rId25"/>
    <p:sldId id="733" r:id="rId26"/>
    <p:sldId id="734" r:id="rId27"/>
    <p:sldId id="1188" r:id="rId28"/>
    <p:sldId id="739" r:id="rId29"/>
    <p:sldId id="740" r:id="rId30"/>
    <p:sldId id="741" r:id="rId31"/>
    <p:sldId id="1189" r:id="rId32"/>
    <p:sldId id="742" r:id="rId33"/>
    <p:sldId id="743" r:id="rId34"/>
    <p:sldId id="744" r:id="rId35"/>
    <p:sldId id="1156" r:id="rId36"/>
    <p:sldId id="1157" r:id="rId37"/>
    <p:sldId id="1129" r:id="rId38"/>
    <p:sldId id="1148" r:id="rId39"/>
    <p:sldId id="1158" r:id="rId40"/>
    <p:sldId id="1159" r:id="rId4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4856085"/>
            <a:ext cx="7834193" cy="1580226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Veterans Home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Roberts Filtration Treatment Plant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CA2810008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6, 2019</a:t>
            </a: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BC29DD4D-969C-429A-A3AD-616F4764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58" name="Straight Connector 4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15-18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72622"/>
              </p:ext>
            </p:extLst>
          </p:nvPr>
        </p:nvGraphicFramePr>
        <p:xfrm>
          <a:off x="100584" y="1402715"/>
          <a:ext cx="11073384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34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4870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36085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560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9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9519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66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19-23 Results</a:t>
            </a:r>
            <a:br>
              <a:rPr lang="en-US" dirty="0"/>
            </a:br>
            <a:r>
              <a:rPr lang="en-US" dirty="0"/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16421"/>
              </p:ext>
            </p:extLst>
          </p:nvPr>
        </p:nvGraphicFramePr>
        <p:xfrm>
          <a:off x="100584" y="1594739"/>
          <a:ext cx="12015216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0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</a:t>
                      </a:r>
                    </a:p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 40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51600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65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6D5EB6F-42CE-44E5-AD7F-AE7E27BFC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AEBDD-8BFA-4B79-A4E6-1687B9D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FE2C31-FEBA-488A-95E6-D4EF523EB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552" y="8614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BCE41-16E2-49B8-AAE5-C42B41E4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7925" y="86141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5869B-BA47-4C48-856A-11511672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4540" y="861417"/>
            <a:ext cx="1459054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4B2A11-F4D6-4CA4-BFD6-6C41076E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4469" y="861416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 NTU</a:t>
            </a:r>
          </a:p>
        </p:txBody>
      </p:sp>
    </p:spTree>
    <p:extLst>
      <p:ext uri="{BB962C8B-B14F-4D97-AF65-F5344CB8AC3E}">
        <p14:creationId xmlns:p14="http://schemas.microsoft.com/office/powerpoint/2010/main" val="41563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B340223-2D7E-4D9C-96A1-3DF6617B0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20D69-4C80-4D9A-9753-A3BD0D11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2" y="425950"/>
            <a:ext cx="1152364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6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CAFF12A-D98E-472C-873D-3E83195470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6A27E-3994-4CF8-9534-37CCDB72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8DB96C-09E2-4A4B-A03E-11A2CA7B9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0426" y="10020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F588A-AC2C-40A8-8236-33D5F76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32491" y="100209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ECE85-CAB0-432B-AEAF-936F1E80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9597" y="1002093"/>
            <a:ext cx="1459054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BE660-3688-4727-B1CE-3BF8D45E0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3885" y="1002092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 NTU</a:t>
            </a:r>
          </a:p>
        </p:txBody>
      </p:sp>
    </p:spTree>
    <p:extLst>
      <p:ext uri="{BB962C8B-B14F-4D97-AF65-F5344CB8AC3E}">
        <p14:creationId xmlns:p14="http://schemas.microsoft.com/office/powerpoint/2010/main" val="149799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6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AD6C5FF3-E06D-4C96-A771-C953FC055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45468-0A8F-40B9-86EE-D8525A0B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7A73E73-F7B3-4BA1-A932-2A87244A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5516" y="1366162"/>
            <a:ext cx="1447832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D521B1-AB4B-4567-B2DC-F65E6FC1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5522" y="1366162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910B50-2290-41BE-912D-61FF6744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6900" y="1366162"/>
            <a:ext cx="1461747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B221A-8143-4D49-A8E5-D1819B28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4365" y="1366162"/>
            <a:ext cx="1461747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</p:txBody>
      </p:sp>
    </p:spTree>
    <p:extLst>
      <p:ext uri="{BB962C8B-B14F-4D97-AF65-F5344CB8AC3E}">
        <p14:creationId xmlns:p14="http://schemas.microsoft.com/office/powerpoint/2010/main" val="118392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B3E2353-ABB0-4C7D-9BC2-51C06911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BBBBF-986C-45D9-BB65-253793AA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62279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5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5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Rector Reservoir</a:t>
            </a:r>
            <a:br>
              <a:rPr lang="en-US" sz="3600" dirty="0"/>
            </a:br>
            <a:r>
              <a:rPr lang="en-US" sz="3600" dirty="0"/>
              <a:t>Water Characteristics</a:t>
            </a:r>
            <a:br>
              <a:rPr lang="en-US" sz="3600" dirty="0"/>
            </a:br>
            <a:r>
              <a:rPr lang="en-US" sz="3600" dirty="0"/>
              <a:t>March 6, 2019</a:t>
            </a:r>
          </a:p>
        </p:txBody>
      </p:sp>
      <p:pic>
        <p:nvPicPr>
          <p:cNvPr id="11" name="Content Placeholder 10" descr="Image of Rector Reservoir and Intake.">
            <a:extLst>
              <a:ext uri="{FF2B5EF4-FFF2-40B4-BE49-F238E27FC236}">
                <a16:creationId xmlns:a16="http://schemas.microsoft.com/office/drawing/2014/main" id="{4B7BCC84-7938-46AA-A5AC-8532972A0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5" b="2141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584448"/>
            <a:ext cx="7485413" cy="31638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15 NTU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7.24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65.7%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0.182/cm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72.7%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0.138/cm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wo 1-liter jars at the end of 10-minute flocculation (30 RPM) duration. ">
            <a:extLst>
              <a:ext uri="{FF2B5EF4-FFF2-40B4-BE49-F238E27FC236}">
                <a16:creationId xmlns:a16="http://schemas.microsoft.com/office/drawing/2014/main" id="{DEAD584D-6180-4523-89CA-34F73EEAA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2C873-4F49-42FC-9638-C955EF2F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30036F-8158-4A3B-B686-9B07C1474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078" y="11793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5688B-F893-4C96-BD3D-59EB8FA5D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9570" y="1179322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</p:spTree>
    <p:extLst>
      <p:ext uri="{BB962C8B-B14F-4D97-AF65-F5344CB8AC3E}">
        <p14:creationId xmlns:p14="http://schemas.microsoft.com/office/powerpoint/2010/main" val="424291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wo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F489207-742F-49A5-8425-4551CE939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76286-7076-4D66-86DB-CEFB6131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5317240"/>
            <a:ext cx="1155669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5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wo 1-liter jars after 25-minutes of settling, settled water turbidity is taken.">
            <a:extLst>
              <a:ext uri="{FF2B5EF4-FFF2-40B4-BE49-F238E27FC236}">
                <a16:creationId xmlns:a16="http://schemas.microsoft.com/office/drawing/2014/main" id="{4CCC0532-1CA3-4389-9C2B-640B3F126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F7903-85AF-48C2-9B9C-C64E5E81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9-10: After 25-minutes of settling, settled water turbidity is taken.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0863F3-2340-4890-84B9-A0687E4A5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3134" y="11459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AE4C3-6778-45D4-9F91-1333F92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84431" y="1145924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</p:spTree>
    <p:extLst>
      <p:ext uri="{BB962C8B-B14F-4D97-AF65-F5344CB8AC3E}">
        <p14:creationId xmlns:p14="http://schemas.microsoft.com/office/powerpoint/2010/main" val="211641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11-14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 40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FC28F46-CBB0-47E3-8055-D5DD6074D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71A2D-2F05-458D-A1B7-2E7B05BF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11-14: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6A4460-E163-409B-BA6D-DCD6B8F6E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552" y="129898"/>
            <a:ext cx="145905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717D5-AEFE-4973-AEFE-714EB12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0912" y="128759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6684A-07F8-4FA9-A97F-1F137F59D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4272" y="1287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564548-4B0B-4C36-B180-7619BF9F1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3097" y="1287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19 NTU</a:t>
            </a:r>
          </a:p>
        </p:txBody>
      </p:sp>
    </p:spTree>
    <p:extLst>
      <p:ext uri="{BB962C8B-B14F-4D97-AF65-F5344CB8AC3E}">
        <p14:creationId xmlns:p14="http://schemas.microsoft.com/office/powerpoint/2010/main" val="402961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39942A7-7D92-4C75-BE3D-2205724C8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9CA420-2F75-465D-87A2-0E88F256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7" y="425950"/>
            <a:ext cx="1167787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11-14: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8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43DA7D8-C1EB-48A1-9583-104654ED9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21970-2D21-4E4A-9521-3D4ECDAF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11-14: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689BF3-2743-4AE0-8B9B-C99D3F224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8941" y="119875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A487B-546D-4934-9A01-D1CF0A4BA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6813" y="119875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910D5-FBD1-400A-853E-8C7128ADC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05351" y="1198751"/>
            <a:ext cx="145905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F25C9-8985-4BDA-8E68-62167447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0403" y="119875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PA 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19 NTU</a:t>
            </a:r>
          </a:p>
        </p:txBody>
      </p:sp>
    </p:spTree>
    <p:extLst>
      <p:ext uri="{BB962C8B-B14F-4D97-AF65-F5344CB8AC3E}">
        <p14:creationId xmlns:p14="http://schemas.microsoft.com/office/powerpoint/2010/main" val="2857768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15-18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2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971DC0F-96BC-4D88-BE88-430524BA6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32774-5871-48BE-B49D-87FE7D20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15-18: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B165E0-A204-4EEA-A7A2-0F90FF518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4507" y="109773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12.2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E1F24-6FAF-4DAF-B1C3-63BD59C3C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2648" y="1097733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11C200-7B21-4909-B66F-4A6823902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6433" y="109773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E18DDB-8ACA-4D71-85F8-6C80E137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68981" y="109773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17.6 NTU</a:t>
            </a:r>
          </a:p>
        </p:txBody>
      </p:sp>
    </p:spTree>
    <p:extLst>
      <p:ext uri="{BB962C8B-B14F-4D97-AF65-F5344CB8AC3E}">
        <p14:creationId xmlns:p14="http://schemas.microsoft.com/office/powerpoint/2010/main" val="1532805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3575510-3A08-4E98-89D3-9EF85506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3F7FE-7551-401D-A637-364CF6B3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425950"/>
            <a:ext cx="116558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15-18: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1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217294E-3600-43E1-B6B4-931DED406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0EC0F-114B-4991-86F4-22B9779A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15-18: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EF5DBF-4DF8-4113-BA17-D8E27822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8070" y="5929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12.2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0252D-A493-4BA3-AA01-3ADE8C493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56888" y="592988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8EB34-DE9D-4864-8271-7A0533D48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9061" y="59298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A2FBD-2C02-4B74-8C5B-5D4CF75D7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7208" y="5929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17.6 NTU</a:t>
            </a:r>
          </a:p>
        </p:txBody>
      </p:sp>
    </p:spTree>
    <p:extLst>
      <p:ext uri="{BB962C8B-B14F-4D97-AF65-F5344CB8AC3E}">
        <p14:creationId xmlns:p14="http://schemas.microsoft.com/office/powerpoint/2010/main" val="1866856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19-22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4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9D686E1-8B3E-4081-8B10-77B1F1A1F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F0CF9-B480-4024-B82B-955BEBBD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19-22: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BEC3F8-EE84-478A-9111-815553E0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2642" y="117672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17.6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0F17D-3E21-4609-9F3E-3660429F6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1122" y="1176723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18.6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82642-FA02-4B7F-85EC-4D5356E2B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9602" y="1070982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48892-D3C8-4F28-9EC9-6E6B249C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8082" y="1070982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18.3 NTU</a:t>
            </a:r>
          </a:p>
        </p:txBody>
      </p:sp>
    </p:spTree>
    <p:extLst>
      <p:ext uri="{BB962C8B-B14F-4D97-AF65-F5344CB8AC3E}">
        <p14:creationId xmlns:p14="http://schemas.microsoft.com/office/powerpoint/2010/main" val="3178411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1A164A8-976B-4AAB-8950-A87C3A07B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0BA30-4D79-4A69-B15B-73EA1DE1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5" y="425950"/>
            <a:ext cx="1173296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19-22: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93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A338943-9A95-493E-9088-08FEF292F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80B11-57D5-4B91-8A03-76D1802619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19-22: After 25-minutes of settling, settled water turbidity is taken.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99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1978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097780" cy="51523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 (Garratt Callahan)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ACH/1,2-Ethanediamine, Polymer w/(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Chloromethlyl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Oxirane &amp; N-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Methylmethanamine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(Epichlorohydrin Dimethylamine Copolymer)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SG-1.31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Zeta Floc PA 40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Coagulant Aid, cationic organic polymer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 –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389888"/>
            <a:ext cx="5097780" cy="51523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926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Aluminum Chlorohydrate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Trade Secret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926: 17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 710: 14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9C847C70-3B3B-4A2D-AC53-24807FB346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559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92131"/>
              </p:ext>
            </p:extLst>
          </p:nvPr>
        </p:nvGraphicFramePr>
        <p:xfrm>
          <a:off x="100584" y="1402715"/>
          <a:ext cx="12015216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0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9-10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96301"/>
              </p:ext>
            </p:extLst>
          </p:nvPr>
        </p:nvGraphicFramePr>
        <p:xfrm>
          <a:off x="100584" y="1402715"/>
          <a:ext cx="1201521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0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70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11-14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128274"/>
              </p:ext>
            </p:extLst>
          </p:nvPr>
        </p:nvGraphicFramePr>
        <p:xfrm>
          <a:off x="100584" y="1402715"/>
          <a:ext cx="12015216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0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</a:t>
                      </a:r>
                    </a:p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 40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2652</Words>
  <Application>Microsoft Office PowerPoint</Application>
  <PresentationFormat>Widescreen</PresentationFormat>
  <Paragraphs>664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Veterans Home Roberts Filtration Treatment Plant CA2810008 Napa County Jar Test</vt:lpstr>
      <vt:lpstr>Rector Reservoir Water Characteristics March 6, 2019</vt:lpstr>
      <vt:lpstr>UVT/UVA</vt:lpstr>
      <vt:lpstr>Applied Coagulants for Jar Testing</vt:lpstr>
      <vt:lpstr>Laboratory Charge Analyzer</vt:lpstr>
      <vt:lpstr>Coagulant Information</vt:lpstr>
      <vt:lpstr>Veterans Home: Jar Test 1-8 Results</vt:lpstr>
      <vt:lpstr>Veterans Home: Jar Test 9-10 Results</vt:lpstr>
      <vt:lpstr>Veterans Home: Jar Test 11-14 Results</vt:lpstr>
      <vt:lpstr>Veterans Home: Jar Test 15-18 Results</vt:lpstr>
      <vt:lpstr>Veterans Home: Jar Test 19-23 Results Flash Mix 60 sec (200 RPM)</vt:lpstr>
      <vt:lpstr>Jars 1-4 Test Flash Mix 60 Sec (200 RPM) Floc Mix 5 min (30 RPM)  Applied Coagulants  926 AH-710 </vt:lpstr>
      <vt:lpstr>Jars 1-4:  End of 5-minute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60 Sec (200 RPM) Floc Mix 5 min (30 RPM)  Applied Coagulants  926 AH-710 </vt:lpstr>
      <vt:lpstr>Jars 5-8:  End of 5-minute flocculation (30 RPM) duration. </vt:lpstr>
      <vt:lpstr>Jars 5-8: After 5 min of settling, 25 mL is syringed for filterability and %UVT/UVA</vt:lpstr>
      <vt:lpstr>Jars 9-10 Test Flash Mix 60 Sec (200 RPM) Floc Mix 10 min (30 RPM)  Applied Coagulants  926 AH-710 </vt:lpstr>
      <vt:lpstr>Jars 9-10:  End of 5-minute flocculation (30 RPM) duration. </vt:lpstr>
      <vt:lpstr>Jars 9-12: After 5 min of settling, 25 mL is syringed for filterability and %UVT/UVA</vt:lpstr>
      <vt:lpstr>Jars 9-10: After 25-minutes of settling, settled water turbidity is taken. </vt:lpstr>
      <vt:lpstr>Jars 11-14 Test Flash Mix 60 Sec (200 RPM) Floc Mix 5 min (30 RPM)  Applied Coagulants  926 PA 40 </vt:lpstr>
      <vt:lpstr>Jars 11-14:  End of 5-minute flocculation (30 RPM) duration. </vt:lpstr>
      <vt:lpstr>Jars 11-14: After 5 min of settling, 25 mL is syringed for filterability and %UVT/UVA</vt:lpstr>
      <vt:lpstr>Jars 11-14: After 25-minutes of settling, settled water turbidity is taken. </vt:lpstr>
      <vt:lpstr>Jars 15-18 Test Flash Mix 60 Sec (200 RPM) Floc Mix 5 min (30 RPM)  Applied Coagulant  9800 </vt:lpstr>
      <vt:lpstr>Jars 15-18:  End of 5-minute flocculation (30 RPM) duration. </vt:lpstr>
      <vt:lpstr>Jars 15-18: After 5 min of settling, 25 mL is syringed for filterability and %UVT/UVA</vt:lpstr>
      <vt:lpstr>Jars 15-18: After 25-minutes of settling, settled water turbidity is taken. </vt:lpstr>
      <vt:lpstr>Jars 19-22 Test Flash Mix 60 Sec (200 RPM) Floc Mix 5 min (30 RPM)  Applied Coagulants  9800/9890 w/NaOCl </vt:lpstr>
      <vt:lpstr>Jars 19-22:  End of 5-minute flocculation (30 RPM) duration. </vt:lpstr>
      <vt:lpstr>Jars 19-22: After 5 min of settling, 25 mL is syringed for filterability and %UVT/UVA</vt:lpstr>
      <vt:lpstr>Jars 19-22: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Home Roberts Filtration Treatment Plant CA2810008 Napa County Jar Test</dc:title>
  <dc:creator>Schott, Guy@Waterboards</dc:creator>
  <cp:lastModifiedBy>Guy Schott</cp:lastModifiedBy>
  <cp:revision>7</cp:revision>
  <dcterms:created xsi:type="dcterms:W3CDTF">2020-05-08T20:13:55Z</dcterms:created>
  <dcterms:modified xsi:type="dcterms:W3CDTF">2020-05-10T04:01:40Z</dcterms:modified>
</cp:coreProperties>
</file>