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638" r:id="rId3"/>
    <p:sldId id="1161" r:id="rId4"/>
    <p:sldId id="1524" r:id="rId5"/>
    <p:sldId id="1591" r:id="rId6"/>
    <p:sldId id="1126" r:id="rId7"/>
    <p:sldId id="293" r:id="rId8"/>
    <p:sldId id="1130" r:id="rId9"/>
    <p:sldId id="1127" r:id="rId10"/>
    <p:sldId id="1162" r:id="rId11"/>
    <p:sldId id="1163" r:id="rId12"/>
    <p:sldId id="1164" r:id="rId13"/>
    <p:sldId id="1166" r:id="rId14"/>
    <p:sldId id="953" r:id="rId15"/>
    <p:sldId id="705" r:id="rId16"/>
    <p:sldId id="706" r:id="rId17"/>
    <p:sldId id="707" r:id="rId18"/>
    <p:sldId id="1167" r:id="rId19"/>
    <p:sldId id="708" r:id="rId20"/>
    <p:sldId id="709" r:id="rId21"/>
    <p:sldId id="710" r:id="rId22"/>
    <p:sldId id="1168" r:id="rId23"/>
    <p:sldId id="711" r:id="rId24"/>
    <p:sldId id="713" r:id="rId25"/>
    <p:sldId id="714" r:id="rId26"/>
    <p:sldId id="715" r:id="rId27"/>
    <p:sldId id="1169" r:id="rId28"/>
    <p:sldId id="716" r:id="rId29"/>
    <p:sldId id="717" r:id="rId30"/>
    <p:sldId id="718" r:id="rId31"/>
    <p:sldId id="1170" r:id="rId32"/>
    <p:sldId id="719" r:id="rId33"/>
    <p:sldId id="720" r:id="rId34"/>
    <p:sldId id="721" r:id="rId35"/>
    <p:sldId id="1171" r:id="rId36"/>
    <p:sldId id="723" r:id="rId37"/>
    <p:sldId id="724" r:id="rId38"/>
    <p:sldId id="725" r:id="rId39"/>
    <p:sldId id="1154" r:id="rId40"/>
    <p:sldId id="1155" r:id="rId41"/>
    <p:sldId id="1129" r:id="rId42"/>
    <p:sldId id="1148" r:id="rId43"/>
    <p:sldId id="1156" r:id="rId44"/>
    <p:sldId id="1157" r:id="rId45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4892040"/>
            <a:ext cx="7484787" cy="1464310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Potato Slough Mutual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CA3910022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Joaquin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28, 2019</a:t>
            </a:r>
          </a:p>
        </p:txBody>
      </p:sp>
      <p:pic>
        <p:nvPicPr>
          <p:cNvPr id="5" name="Picture 4" descr="Image of Four 1-liter jars during flocculation process.">
            <a:extLst>
              <a:ext uri="{FF2B5EF4-FFF2-40B4-BE49-F238E27FC236}">
                <a16:creationId xmlns:a16="http://schemas.microsoft.com/office/drawing/2014/main" id="{BC29DD4D-969C-429A-A3AD-616F47649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4" b="-2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9" y="103695"/>
            <a:ext cx="11809952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Little Potato Slough,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(5 min)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894868"/>
              </p:ext>
            </p:extLst>
          </p:nvPr>
        </p:nvGraphicFramePr>
        <p:xfrm>
          <a:off x="275208" y="1417252"/>
          <a:ext cx="11451735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804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282326">
                  <a:extLst>
                    <a:ext uri="{9D8B030D-6E8A-4147-A177-3AD203B41FA5}">
                      <a16:colId xmlns:a16="http://schemas.microsoft.com/office/drawing/2014/main" val="2391940800"/>
                    </a:ext>
                  </a:extLst>
                </a:gridCol>
                <a:gridCol w="1269152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673968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487971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638707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785816">
                  <a:extLst>
                    <a:ext uri="{9D8B030D-6E8A-4147-A177-3AD203B41FA5}">
                      <a16:colId xmlns:a16="http://schemas.microsoft.com/office/drawing/2014/main" val="2000439500"/>
                    </a:ext>
                  </a:extLst>
                </a:gridCol>
                <a:gridCol w="1522991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0374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5948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0660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4130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9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18055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Little Potato Slough,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(5 min)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236491"/>
              </p:ext>
            </p:extLst>
          </p:nvPr>
        </p:nvGraphicFramePr>
        <p:xfrm>
          <a:off x="275208" y="1417252"/>
          <a:ext cx="11734541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528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298453">
                  <a:extLst>
                    <a:ext uri="{9D8B030D-6E8A-4147-A177-3AD203B41FA5}">
                      <a16:colId xmlns:a16="http://schemas.microsoft.com/office/drawing/2014/main" val="2391940800"/>
                    </a:ext>
                  </a:extLst>
                </a:gridCol>
                <a:gridCol w="1285115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695023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506687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700926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766665">
                  <a:extLst>
                    <a:ext uri="{9D8B030D-6E8A-4147-A177-3AD203B41FA5}">
                      <a16:colId xmlns:a16="http://schemas.microsoft.com/office/drawing/2014/main" val="2695806096"/>
                    </a:ext>
                  </a:extLst>
                </a:gridCol>
                <a:gridCol w="1542144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0374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5948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0660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4130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75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1698662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Little Potato Slough, Jar Test 17 - 20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(5 min)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134580"/>
              </p:ext>
            </p:extLst>
          </p:nvPr>
        </p:nvGraphicFramePr>
        <p:xfrm>
          <a:off x="141403" y="1417252"/>
          <a:ext cx="11943758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594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194327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999241">
                  <a:extLst>
                    <a:ext uri="{9D8B030D-6E8A-4147-A177-3AD203B41FA5}">
                      <a16:colId xmlns:a16="http://schemas.microsoft.com/office/drawing/2014/main" val="2437097274"/>
                    </a:ext>
                  </a:extLst>
                </a:gridCol>
                <a:gridCol w="999241">
                  <a:extLst>
                    <a:ext uri="{9D8B030D-6E8A-4147-A177-3AD203B41FA5}">
                      <a16:colId xmlns:a16="http://schemas.microsoft.com/office/drawing/2014/main" val="2391940800"/>
                    </a:ext>
                  </a:extLst>
                </a:gridCol>
                <a:gridCol w="1036949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225484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451728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817753">
                  <a:extLst>
                    <a:ext uri="{9D8B030D-6E8A-4147-A177-3AD203B41FA5}">
                      <a16:colId xmlns:a16="http://schemas.microsoft.com/office/drawing/2014/main" val="1150511906"/>
                    </a:ext>
                  </a:extLst>
                </a:gridCol>
                <a:gridCol w="1227103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JC 9450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093099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14374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18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1604396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Little Potato Slough, Jar Test 21 - 24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(60 sec); Floc Mix 30 RPM (5 min)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974101"/>
              </p:ext>
            </p:extLst>
          </p:nvPr>
        </p:nvGraphicFramePr>
        <p:xfrm>
          <a:off x="284635" y="1445532"/>
          <a:ext cx="11451735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885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267160">
                  <a:extLst>
                    <a:ext uri="{9D8B030D-6E8A-4147-A177-3AD203B41FA5}">
                      <a16:colId xmlns:a16="http://schemas.microsoft.com/office/drawing/2014/main" val="2391940800"/>
                    </a:ext>
                  </a:extLst>
                </a:gridCol>
                <a:gridCol w="1254143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654172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470375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665034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718988">
                  <a:extLst>
                    <a:ext uri="{9D8B030D-6E8A-4147-A177-3AD203B41FA5}">
                      <a16:colId xmlns:a16="http://schemas.microsoft.com/office/drawing/2014/main" val="2599717251"/>
                    </a:ext>
                  </a:extLst>
                </a:gridCol>
                <a:gridCol w="1504978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 50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63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3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198B25DB-D9F1-4078-9B51-D4E105B98C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5258A-31FC-4880-AF44-86D7E232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828261-F101-4142-92B8-0D08E78AF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8958" y="36904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269CDD-F757-4783-9574-79F0BE931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5353" y="36904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BAD446-2D24-474D-9947-4E94215B0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97158" y="36904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F72BBA-B673-4599-9F25-BE2253D9A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2532" y="36904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5.1 NTU</a:t>
            </a:r>
          </a:p>
        </p:txBody>
      </p:sp>
    </p:spTree>
    <p:extLst>
      <p:ext uri="{BB962C8B-B14F-4D97-AF65-F5344CB8AC3E}">
        <p14:creationId xmlns:p14="http://schemas.microsoft.com/office/powerpoint/2010/main" val="27420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30205E4A-AA99-485B-83C0-60F5C2A58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92113-6A23-43D4-9330-69C4B897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" y="425950"/>
            <a:ext cx="11800703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081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A922684B-2F0D-4A5B-AFC1-3E099A0F17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2839B-ABFE-49A4-AEC2-CA5A8C5A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5420B0-6E9C-4FAB-ACA1-7B3D6FA3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549" y="36904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4.9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B98664-AA1A-4436-B858-99F1E4D29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2390" y="36904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4.8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605B8A-B4BD-4799-AF40-6913D1AA7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80413" y="36904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4425EE-DF3A-4121-8BC6-11792E603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83846" y="36904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5.1 NTU</a:t>
            </a:r>
          </a:p>
        </p:txBody>
      </p:sp>
    </p:spTree>
    <p:extLst>
      <p:ext uri="{BB962C8B-B14F-4D97-AF65-F5344CB8AC3E}">
        <p14:creationId xmlns:p14="http://schemas.microsoft.com/office/powerpoint/2010/main" val="1409717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44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4E1F9B0B-23D4-4635-80E2-C05F4158A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91840-FA2F-4774-8163-0DD1DC97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6E0AF3C-5E50-4F32-B37A-7E403182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19889" y="55184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3255C7-2A12-4AE3-84EF-71073D1F7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9547" y="55184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5ECA06-4B8B-4422-9E78-A544307D2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56195" y="56599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D5162D-6974-4B46-96C7-D1E1924CD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5276" y="56599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3.5 NTU</a:t>
            </a:r>
          </a:p>
        </p:txBody>
      </p:sp>
    </p:spTree>
    <p:extLst>
      <p:ext uri="{BB962C8B-B14F-4D97-AF65-F5344CB8AC3E}">
        <p14:creationId xmlns:p14="http://schemas.microsoft.com/office/powerpoint/2010/main" val="185593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Little Potato Slough</a:t>
            </a:r>
            <a:b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mage of vertical pressure filters.">
            <a:extLst>
              <a:ext uri="{FF2B5EF4-FFF2-40B4-BE49-F238E27FC236}">
                <a16:creationId xmlns:a16="http://schemas.microsoft.com/office/drawing/2014/main" id="{AC3A2324-818A-4E22-BA3A-25FECACAAC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86" r="31146" b="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8" name="Picture 7" descr="Image of Little Potato Slough">
            <a:extLst>
              <a:ext uri="{FF2B5EF4-FFF2-40B4-BE49-F238E27FC236}">
                <a16:creationId xmlns:a16="http://schemas.microsoft.com/office/drawing/2014/main" id="{90B57E2A-979B-4C53-8B95-B8C1A10157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3" r="2" b="2312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7F503B6A-C3A0-45C3-A128-378B3DC2A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B0B8D-C050-43AA-BEBF-D74DFD94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83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AAB48EF2-78C6-464F-A66A-9C26728FCC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084CD-5487-4649-8613-C0BD0ED2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320142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AA0D656-5569-4567-BBD2-EC1472192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0189" y="11683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4.3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511330-F0DA-41DC-825D-49206D1F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4755" y="11683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0.48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CD4DBA-257E-46CC-AF22-7651EA391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26203" y="13098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4CF21D-B30A-4CE2-98DC-13499397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57226" y="13098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3.5 NTU</a:t>
            </a:r>
          </a:p>
        </p:txBody>
      </p:sp>
    </p:spTree>
    <p:extLst>
      <p:ext uri="{BB962C8B-B14F-4D97-AF65-F5344CB8AC3E}">
        <p14:creationId xmlns:p14="http://schemas.microsoft.com/office/powerpoint/2010/main" val="330295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97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EE7B4B0A-AFD4-482C-8DAF-4971F44479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88BB7-14B7-4447-92D4-7B1E6B97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F60860-7D5A-4FAD-9AA1-F53A5B609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2689" y="12989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E3F2A4-FA6F-416E-AF67-2AE1036F0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0848" y="12989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A8E360-0CBD-4331-9DE2-D0E783926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53804" y="12989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A7249D-82AB-4858-AEA4-CA1EAB7E8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69240" y="12876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4.9 NTU</a:t>
            </a:r>
          </a:p>
        </p:txBody>
      </p:sp>
    </p:spTree>
    <p:extLst>
      <p:ext uri="{BB962C8B-B14F-4D97-AF65-F5344CB8AC3E}">
        <p14:creationId xmlns:p14="http://schemas.microsoft.com/office/powerpoint/2010/main" val="132408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BA1F4-D298-439C-B8A6-38A6273E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5279511"/>
            <a:ext cx="11575915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decanted for filterability and %UVT/UVA. </a:t>
            </a:r>
          </a:p>
        </p:txBody>
      </p:sp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E184CC3C-53D8-4813-A72C-8FCFEAD406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66" b="5700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8039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B62BA3A7-9B11-4666-BF79-A604D507A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2C30E-351D-446E-9631-94B3927A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AD9CEF-F862-4849-8DCC-2A640A87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7179" y="12989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7631A-7A52-4DE8-A0E4-D84A43194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7885" y="12989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B5C464-ABB0-48AA-A021-5A970229E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52467" y="12989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CE8F5-6D91-4CBC-B378-51A61E51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6064" y="12876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4.9 NTU</a:t>
            </a:r>
          </a:p>
        </p:txBody>
      </p:sp>
    </p:spTree>
    <p:extLst>
      <p:ext uri="{BB962C8B-B14F-4D97-AF65-F5344CB8AC3E}">
        <p14:creationId xmlns:p14="http://schemas.microsoft.com/office/powerpoint/2010/main" val="2403917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four filters from each tested jar with filtrate turbidity and coagulant dose.">
            <a:extLst>
              <a:ext uri="{FF2B5EF4-FFF2-40B4-BE49-F238E27FC236}">
                <a16:creationId xmlns:a16="http://schemas.microsoft.com/office/drawing/2014/main" id="{F9A42F45-2867-4425-9346-61D0CD0B2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706B1-7A19-4291-85CA-E333AA40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of Filterability of Jars 9-12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90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27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D5069C48-2BD5-4F1D-9622-C9EC5A97CB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E76D1-0DC7-4D5E-ABBD-8B0EF87F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4DB2C-8E1E-4D52-A45B-B053695F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3109" y="60579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1E85-CC67-4D55-BFCB-F4E3D4DA1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1376" y="60579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B17A52-9A0D-4911-9C7E-90873206D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8656" y="60579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1E297-C1DB-4987-BDC8-A0F1CDF50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7336" y="60579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</p:spTree>
    <p:extLst>
      <p:ext uri="{BB962C8B-B14F-4D97-AF65-F5344CB8AC3E}">
        <p14:creationId xmlns:p14="http://schemas.microsoft.com/office/powerpoint/2010/main" val="26881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FBE33-4B53-49C4-B004-FC9DA42B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5279511"/>
            <a:ext cx="11663464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decanted for filterability and %UVT/UVA. </a:t>
            </a:r>
          </a:p>
        </p:txBody>
      </p:sp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59129FA7-735D-47D9-A6A8-51D9A7251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28" b="1738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246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A95A4-60C7-418E-83CB-D2165600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Little Potato Slough, February 28, 2019</a:t>
            </a:r>
            <a:b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Source Water Characteristics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C8DE-4D7B-4DCF-8F8F-1BED0818B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Charateristics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31 NTU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7.61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54.9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0.2604/cm</a:t>
            </a:r>
          </a:p>
          <a:p>
            <a:pPr mar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76.6%</a:t>
            </a:r>
          </a:p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0.116/cm</a:t>
            </a:r>
          </a:p>
          <a:p>
            <a:pPr mar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AC69BC31-C0C9-41C0-A46A-A12DC92B79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F9884-97B3-4ED1-B648-C5B0BFEE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B8690E-DC0A-4180-BF17-B3B554910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4332" y="10864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3A425-0D16-4C41-83D3-93A76E141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1376" y="10864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DA6329-10BE-4120-8874-A13F1502B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2843" y="10864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C7A35C-7FF9-436D-A758-E4466B5A0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9075" y="10864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</p:spTree>
    <p:extLst>
      <p:ext uri="{BB962C8B-B14F-4D97-AF65-F5344CB8AC3E}">
        <p14:creationId xmlns:p14="http://schemas.microsoft.com/office/powerpoint/2010/main" val="843675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JC 9450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99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4642B2EB-38CF-4061-95D1-CAB9256FB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5603A-C2D3-4E39-9B1D-DB8091D1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E8AC45-C1CA-41C4-9DFD-96630F9E2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3823" y="13224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AB828-EB38-4017-B6C1-56419AC92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9380" y="13224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6.6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BF0C4F-5CC8-4EA8-8003-25C3E283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9124" y="13224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JC 9450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0AFF2-234F-4E86-8933-D7D2CB5AC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11170" y="132242"/>
            <a:ext cx="159691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JC 9450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 NTU</a:t>
            </a:r>
          </a:p>
        </p:txBody>
      </p:sp>
    </p:spTree>
    <p:extLst>
      <p:ext uri="{BB962C8B-B14F-4D97-AF65-F5344CB8AC3E}">
        <p14:creationId xmlns:p14="http://schemas.microsoft.com/office/powerpoint/2010/main" val="3820449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1B5D1-7543-43EA-AA8B-69F8A184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6" y="5279511"/>
            <a:ext cx="11692646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decanted for filterability and %UVT/UVA. </a:t>
            </a:r>
          </a:p>
        </p:txBody>
      </p:sp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EFFE7CFC-C8B7-4BA6-A265-5EF2A001A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39" b="1627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9453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0D615A87-B4D3-43C2-BA52-40865FC8D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398D8-7A99-4B61-9BD1-A0F2C190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5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438C1A4-96C1-4F59-BBAC-91137FE98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3398" y="125234"/>
            <a:ext cx="159691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JC 9450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-%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-/cm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3.7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24E7E-3F3F-44F5-9006-2A3C09EA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5147" y="1056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137F3D-2C13-4978-8E09-B2934ECBC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0704" y="1056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6.6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3.4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8B14B5-0E40-4040-B8DC-2A1C5915D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0448" y="1056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JC 9450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4.0 NTU</a:t>
            </a:r>
          </a:p>
        </p:txBody>
      </p:sp>
    </p:spTree>
    <p:extLst>
      <p:ext uri="{BB962C8B-B14F-4D97-AF65-F5344CB8AC3E}">
        <p14:creationId xmlns:p14="http://schemas.microsoft.com/office/powerpoint/2010/main" val="2420051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Zeta Floc PA 50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74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D27A979C-AF2A-4EDB-9784-8BFE36F64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B1B80-BAEB-4A08-9565-C8D61123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5CF6CD-5502-4C17-A4C5-3D118C84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7878" y="34915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4.1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DCE6DD-E38E-443C-B56C-31ED4466B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4174" y="34915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0DE3B-1F11-4821-98DF-9FCEB5C35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7102" y="34915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4CDCF-339F-44C8-92B7-DD4B69DBD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86862" y="34915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</p:spTree>
    <p:extLst>
      <p:ext uri="{BB962C8B-B14F-4D97-AF65-F5344CB8AC3E}">
        <p14:creationId xmlns:p14="http://schemas.microsoft.com/office/powerpoint/2010/main" val="651390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8C9E6-5137-4ACE-B738-FA0B3842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74" y="5186423"/>
            <a:ext cx="11731558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decanted for filterability and %UVT/UVA. </a:t>
            </a:r>
            <a:endParaRPr lang="en-US" sz="2400" dirty="0"/>
          </a:p>
        </p:txBody>
      </p:sp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61035BBB-0FAE-4719-A6DF-2ADE9105C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42" b="13736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65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12B98D7F-B5B7-42E9-9545-BF549310A4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3AED5-FC1F-4C8E-9B51-54F666EA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7A9D28-7442-4F06-B3C2-F0BF64187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8381" y="34915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4.1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67BBAA-E30E-4E2B-A4E4-7A362585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4677" y="34915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F2DC4C-E914-44E0-A30A-6CB3764C9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7605" y="34915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644C02-2069-42FB-A789-092BC8BFB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7365" y="34915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mg/L PA 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3.0 NTU</a:t>
            </a:r>
          </a:p>
        </p:txBody>
      </p:sp>
    </p:spTree>
    <p:extLst>
      <p:ext uri="{BB962C8B-B14F-4D97-AF65-F5344CB8AC3E}">
        <p14:creationId xmlns:p14="http://schemas.microsoft.com/office/powerpoint/2010/main" val="3718027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380339"/>
            <a:ext cx="11007571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203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2"/>
            <a:ext cx="5006336" cy="1076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of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3" y="2278173"/>
            <a:ext cx="11729690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mg/L as 9800 = Reduction 1.18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8302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352" y="1722120"/>
            <a:ext cx="5158476" cy="49682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 Floc PA50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Coagulant Aid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1.1 – 1.2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10 mg/L as Product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3" y="1722120"/>
            <a:ext cx="5628443" cy="47802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 9450 (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Jenfitch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Disinfection/Oxidation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52 mg/L as Product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212104"/>
            <a:ext cx="7040724" cy="645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7.63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 (9800):  29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JC 9450: 5 mg/L as product (manually added)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ACH (9800) = 29.6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adjustment.</a:t>
            </a:r>
          </a:p>
        </p:txBody>
      </p:sp>
      <p:pic>
        <p:nvPicPr>
          <p:cNvPr id="6" name="Picture 5" descr="An image of a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ABEE0B1C-6324-4DE0-A87B-EF22828A56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05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3498</Words>
  <Application>Microsoft Office PowerPoint</Application>
  <PresentationFormat>Widescreen</PresentationFormat>
  <Paragraphs>771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Little Potato Slough Mutual CA3910022 San Joaquin County Jar Test</vt:lpstr>
      <vt:lpstr>Little Potato Slough Conventional Treatment</vt:lpstr>
      <vt:lpstr>Little Potato Slough, February 28, 2019 Source Water Characteristics</vt:lpstr>
      <vt:lpstr>UVT/UVA, pathlength 10 mm</vt:lpstr>
      <vt:lpstr>Applied Coagulants for Jar Testing (1)</vt:lpstr>
      <vt:lpstr>Applied Coagulants for Jar Testing (2)</vt:lpstr>
      <vt:lpstr>Polyamine C59H108N14O10 MW: 1,173.6 g/mol</vt:lpstr>
      <vt:lpstr>Laboratory Charge Analyzer</vt:lpstr>
      <vt:lpstr>Coagulant Information</vt:lpstr>
      <vt:lpstr>Little Potato Slough, Jar Test 1 - 8 Results Flash Mix 200 RPM (60 sec); Floc Mix 30 RPM (5 min)</vt:lpstr>
      <vt:lpstr>Little Potato Slough, Jar Test 9 - 16 Results Flash Mix 200 RPM (60 sec); Floc Mix 30 RPM (5 min)</vt:lpstr>
      <vt:lpstr>Little Potato Slough, Jar Test 17 - 20 Results Flash Mix 200 RPM (60 sec); Floc Mix 30 RPM (5 min)</vt:lpstr>
      <vt:lpstr>Little Potato Slough, Jar Test 21 - 24 Results Flash Mix 200 RPM (60 sec); Floc Mix 30 RPM (5 min)</vt:lpstr>
      <vt:lpstr>Jars 1-4 Test Flash Mix 60 Sec (200 RPM) Floc Mix 5 min (30 RPM)  Applied Coagulant  9800 </vt:lpstr>
      <vt:lpstr>Jars 1-4:  End of 5-minute flocculation (30 RPM) duration.</vt:lpstr>
      <vt:lpstr>Jars 1-4: After 5 min of settling, 25 mL is decanted for filterability and %UVT/UVA. </vt:lpstr>
      <vt:lpstr>Jars 1-4: After 25-minutes of settling, settled water turbidity is taken. </vt:lpstr>
      <vt:lpstr>Jars 5-8 Test Flash Mix 60 Sec (200 RPM) Floc Mix 5 min (30 RPM)  Applied Coagulants  9800/9890 </vt:lpstr>
      <vt:lpstr>Jars 5-8:  End of 5-minute flocculation (30 RPM) duration.</vt:lpstr>
      <vt:lpstr>Jars 5-8: After 5 min of settling, 25 mL is decanted for filterability and %UVT/UVA. </vt:lpstr>
      <vt:lpstr>Jars 5-8: After 25-minutes of settling, settled water turbidity is taken. </vt:lpstr>
      <vt:lpstr>Jars 9-12 Test Flash Mix 60 Sec (200 RPM) Floc Mix 5 min (30 RPM)  Applied Coagulants  9800/9890 </vt:lpstr>
      <vt:lpstr>Jars 9-12:  End of 5-minute flocculation (30 RPM) duration.</vt:lpstr>
      <vt:lpstr>Jars 9-12: After 5 min of settling, 25 mL is decanted for filterability and %UVT/UVA. </vt:lpstr>
      <vt:lpstr>Jars 9-12: After 25-minutes of settling, settled water turbidity is taken. </vt:lpstr>
      <vt:lpstr>Visual of Filterability of Jars 9-12</vt:lpstr>
      <vt:lpstr>Jars 13-16 Test Flash Mix 60 Sec (200 RPM) Floc Mix 5 min (30 RPM)  Applied Coagulants  9800/9890 </vt:lpstr>
      <vt:lpstr>Jars 13-16:  End of 5-minute flocculation (30 RPM) duration.</vt:lpstr>
      <vt:lpstr>Jars 13-16: After 5 min of settling, 25 mL is decanted for filterability and %UVT/UVA. </vt:lpstr>
      <vt:lpstr>Jars 13-16: After 25-minutes of settling, settled water turbidity is taken. </vt:lpstr>
      <vt:lpstr>Jars 17-20 Test Flash Mix 60 Sec (200 RPM) Floc Mix 5 min (30 RPM)  Applied Coagulants  9800/9890 w/NaOCl &amp; JC 9450 </vt:lpstr>
      <vt:lpstr>Jars 17-20:  End of 5-minute flocculation (30 RPM) duration.</vt:lpstr>
      <vt:lpstr>Jars 17-20: After 5 min of settling, 25 mL is decanted for filterability and %UVT/UVA. </vt:lpstr>
      <vt:lpstr>Jars 17-20: After 25-minutes of settling, settled water turbidity is taken. </vt:lpstr>
      <vt:lpstr>Jars 21-24 Test Flash Mix 60 Sec (200 RPM) Floc Mix 5 min (30 RPM)  Applied Coagulants  9800 Zeta Floc PA 50 </vt:lpstr>
      <vt:lpstr>Jars 21-24:  End of 5-minute flocculation (30 RPM) duration.</vt:lpstr>
      <vt:lpstr>Jars 21-24: After 5 min of settling, 25 mL is decanted for filterability and %UVT/UVA. </vt:lpstr>
      <vt:lpstr>Jars 21-24: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Potato Slough Mutual CA3910022 San Joaquin County Jar Test</dc:title>
  <dc:creator>Guy Schott</dc:creator>
  <cp:lastModifiedBy>Schott, Guy@Waterboards</cp:lastModifiedBy>
  <cp:revision>9</cp:revision>
  <dcterms:created xsi:type="dcterms:W3CDTF">2020-05-11T04:54:02Z</dcterms:created>
  <dcterms:modified xsi:type="dcterms:W3CDTF">2021-09-22T16:45:38Z</dcterms:modified>
</cp:coreProperties>
</file>