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1553" r:id="rId3"/>
    <p:sldId id="1417" r:id="rId4"/>
    <p:sldId id="1552" r:id="rId5"/>
    <p:sldId id="1556" r:id="rId6"/>
    <p:sldId id="1554" r:id="rId7"/>
    <p:sldId id="1558" r:id="rId8"/>
    <p:sldId id="1551" r:id="rId9"/>
    <p:sldId id="1524" r:id="rId10"/>
    <p:sldId id="1541" r:id="rId11"/>
    <p:sldId id="1322" r:id="rId12"/>
    <p:sldId id="1496" r:id="rId13"/>
    <p:sldId id="1406" r:id="rId14"/>
    <p:sldId id="1526" r:id="rId15"/>
    <p:sldId id="1127" r:id="rId16"/>
    <p:sldId id="1528" r:id="rId17"/>
    <p:sldId id="1522" r:id="rId18"/>
    <p:sldId id="874" r:id="rId19"/>
    <p:sldId id="1498" r:id="rId20"/>
    <p:sldId id="1544" r:id="rId21"/>
    <p:sldId id="1545" r:id="rId22"/>
    <p:sldId id="1546" r:id="rId23"/>
    <p:sldId id="1428" r:id="rId24"/>
    <p:sldId id="1502" r:id="rId25"/>
    <p:sldId id="1547" r:id="rId26"/>
    <p:sldId id="1548" r:id="rId27"/>
    <p:sldId id="1549" r:id="rId28"/>
    <p:sldId id="1392" r:id="rId29"/>
    <p:sldId id="1419" r:id="rId30"/>
    <p:sldId id="1559" r:id="rId31"/>
    <p:sldId id="1395" r:id="rId32"/>
    <p:sldId id="1500" r:id="rId33"/>
    <p:sldId id="1389" r:id="rId34"/>
    <p:sldId id="1390" r:id="rId35"/>
    <p:sldId id="1399" r:id="rId36"/>
    <p:sldId id="1436" r:id="rId37"/>
    <p:sldId id="1401" r:id="rId38"/>
    <p:sldId id="1402" r:id="rId39"/>
    <p:sldId id="1403" r:id="rId40"/>
    <p:sldId id="1437" r:id="rId41"/>
    <p:sldId id="1410" r:id="rId42"/>
    <p:sldId id="1411" r:id="rId43"/>
    <p:sldId id="1412" r:id="rId44"/>
    <p:sldId id="1438" r:id="rId45"/>
    <p:sldId id="1423" r:id="rId46"/>
    <p:sldId id="1424" r:id="rId47"/>
    <p:sldId id="1425" r:id="rId48"/>
    <p:sldId id="1530" r:id="rId49"/>
    <p:sldId id="1453" r:id="rId50"/>
    <p:sldId id="1454" r:id="rId51"/>
    <p:sldId id="1455" r:id="rId52"/>
    <p:sldId id="1504" r:id="rId53"/>
    <p:sldId id="1456" r:id="rId54"/>
    <p:sldId id="1457" r:id="rId55"/>
    <p:sldId id="1458" r:id="rId56"/>
    <p:sldId id="1531" r:id="rId57"/>
    <p:sldId id="1459" r:id="rId58"/>
    <p:sldId id="1460" r:id="rId59"/>
    <p:sldId id="1461" r:id="rId60"/>
    <p:sldId id="1532" r:id="rId61"/>
    <p:sldId id="1462" r:id="rId62"/>
    <p:sldId id="1463" r:id="rId63"/>
    <p:sldId id="1464" r:id="rId64"/>
    <p:sldId id="1507" r:id="rId65"/>
    <p:sldId id="1465" r:id="rId66"/>
    <p:sldId id="1466" r:id="rId67"/>
    <p:sldId id="1467" r:id="rId68"/>
    <p:sldId id="1533" r:id="rId69"/>
    <p:sldId id="1468" r:id="rId70"/>
    <p:sldId id="1469" r:id="rId71"/>
    <p:sldId id="1470" r:id="rId72"/>
    <p:sldId id="1534" r:id="rId73"/>
    <p:sldId id="1514" r:id="rId74"/>
    <p:sldId id="1515" r:id="rId75"/>
    <p:sldId id="1516" r:id="rId76"/>
    <p:sldId id="1535" r:id="rId77"/>
    <p:sldId id="1519" r:id="rId78"/>
    <p:sldId id="1520" r:id="rId79"/>
    <p:sldId id="1521" r:id="rId80"/>
    <p:sldId id="1536" r:id="rId81"/>
    <p:sldId id="1538" r:id="rId82"/>
    <p:sldId id="1539" r:id="rId83"/>
    <p:sldId id="1540" r:id="rId84"/>
    <p:sldId id="1560" r:id="rId85"/>
    <p:sldId id="1561" r:id="rId86"/>
    <p:sldId id="1562" r:id="rId87"/>
    <p:sldId id="1563" r:id="rId88"/>
    <p:sldId id="1564" r:id="rId89"/>
    <p:sldId id="1565" r:id="rId90"/>
    <p:sldId id="1566" r:id="rId91"/>
    <p:sldId id="1567" r:id="rId92"/>
    <p:sldId id="1568" r:id="rId93"/>
    <p:sldId id="1569" r:id="rId94"/>
    <p:sldId id="1570" r:id="rId95"/>
    <p:sldId id="1571" r:id="rId96"/>
    <p:sldId id="1154" r:id="rId97"/>
    <p:sldId id="1155" r:id="rId98"/>
    <p:sldId id="1129" r:id="rId99"/>
    <p:sldId id="1148" r:id="rId100"/>
    <p:sldId id="1156" r:id="rId101"/>
    <p:sldId id="1157" r:id="rId102"/>
  </p:sldIdLst>
  <p:sldSz cx="12192000" cy="6858000"/>
  <p:notesSz cx="7010400" cy="9296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3399FF"/>
    <a:srgbClr val="00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360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3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EFBF0F-E7FD-484D-BBA2-91022999499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3150F4-05B9-4F1A-A748-0CB3DFC0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0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17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08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2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53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4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1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2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8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8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0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1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6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F843-9FE6-4ADA-8A19-21F1FE06216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00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Guy.Schott@waterboards.ca.gov" TargetMode="External"/><Relationship Id="rId2" Type="http://schemas.openxmlformats.org/officeDocument/2006/relationships/hyperlink" Target="https://www.waterboards.ca.gov/drinking_water/programs/districts/mendocino_distric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igmaaldrich.com/united-states.html" TargetMode="Externa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b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CA4010012</a:t>
            </a:r>
            <a:b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Luis Obispo County</a:t>
            </a:r>
            <a:b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 Test</a:t>
            </a: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Guy Schott, P.E.</a:t>
            </a:r>
          </a:p>
          <a:p>
            <a:pPr algn="l"/>
            <a:r>
              <a:rPr lang="en-US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27, 2022</a:t>
            </a:r>
          </a:p>
        </p:txBody>
      </p:sp>
      <p:pic>
        <p:nvPicPr>
          <p:cNvPr id="5" name="Picture 4" descr="4 jars during flocculation">
            <a:extLst>
              <a:ext uri="{FF2B5EF4-FFF2-40B4-BE49-F238E27FC236}">
                <a16:creationId xmlns:a16="http://schemas.microsoft.com/office/drawing/2014/main" id="{387A2EA6-CF7C-D359-A152-FE0563D6D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572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F82C-9CBF-4A0D-93E1-19CDA750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52401"/>
            <a:ext cx="11219688" cy="153828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CSD, September 27, 2022</a:t>
            </a:r>
            <a:b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Plant: Plate Settlers followed by Roberts Filtration</a:t>
            </a:r>
            <a:b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Water Characteristics,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4EC6F-46CD-4057-9FA8-D3D8582260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pH: 7.64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Alkalinity: 108 mg/L as CaCO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Turbidity: 4.3 NTU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UVT: 65.7%,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UVA: 0.181/cm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0.4 um Filtered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Turbidity: 0.38 NTU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UVT: 68.8%,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UVA: 0.162/cm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1F471-65BE-4319-A7A4-6BDE2AA8A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1235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Post Plate Settler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3.4 - 3.6 NTU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(applied to Roberts Filtration Plant)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Plant Filtrate Water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pH: 7.41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Alkalinity: 99 mg/L as CaCO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Turbidity: 0.12 NTU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UVT: 83.1%,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UVA: 0.080/cm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098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3D378-CAD4-4781-A006-152F0BB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11" y="398551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 Test - Filterability Test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01E7B4C7-15EB-4745-95A5-7295CF70A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1580225"/>
            <a:ext cx="6382657" cy="447344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Syringe ~ 25 mL from jar (after 5-minutes of settling)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Filter-to-waste 3-5 mL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 directly into clean cuvette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turbidity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Note: Take several readings before recording final NTU results.  Micro bubbles can adhere to glass causing false NTU readings.  To remove bubbles, tilt cuvette up to 90 degrees.</a:t>
            </a:r>
          </a:p>
        </p:txBody>
      </p:sp>
      <p:pic>
        <p:nvPicPr>
          <p:cNvPr id="4" name="Picture 3" descr="An image containing a person holding a syringe pushing coagulated water through a 1.2 micro filter into a cuvette.">
            <a:extLst>
              <a:ext uri="{FF2B5EF4-FFF2-40B4-BE49-F238E27FC236}">
                <a16:creationId xmlns:a16="http://schemas.microsoft.com/office/drawing/2014/main" id="{E0400678-E3AF-4C5F-BD87-F98CF5CF3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7" name="Picture 6" descr="An image of a portable turbidity meter use to measure filtrate and settled water.">
            <a:extLst>
              <a:ext uri="{FF2B5EF4-FFF2-40B4-BE49-F238E27FC236}">
                <a16:creationId xmlns:a16="http://schemas.microsoft.com/office/drawing/2014/main" id="{9343EF75-1F0E-46DB-9F32-8D9EF137DD9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273550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D94C-25DF-4A9E-B027-4B4354AA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40" y="58184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070F-3363-4A14-8E35-B98F929517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9" y="2278173"/>
            <a:ext cx="11720264" cy="4229159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Guy Schott, P.E.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 Water Resources Control Board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Division of Drinking Water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Santa Rosa, CA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Stock Solution/Dose calculations/Jar Test Results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tools to download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www.waterboards.ca.gov/drinking_water/programs/districts/mendocino_district.html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Guy Schott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Guy.Schott@waterboards.ca.gov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Office Number: 707-576-2732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8BE429-89F0-4210-8207-96F88759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Aluminum Sulfate (Product)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(Liquid)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48%  Aluminum Sulfate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52% Water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8.2%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4.3% 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0% Basicity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1.32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400 mg/L (product)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hydrated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17%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601CA-7EED-4CA4-8E14-28086BBF4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5324" y="1825625"/>
            <a:ext cx="5125344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Brenntag (559-485-4150)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Praestol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organic polymer 186K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Viscosity: 60-180 centipoise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Molecular Weight: 150,000 g/moles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pDADMAC (20% active, 80%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50 mg/L (product)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5 mg/L = 1 mg/L pDADMAC active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302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51861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9810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~22.4%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~11.9% 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83% Basicity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5% polyamine (50% water, 50% active polyamines)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200 mg/L as Product;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40 mg/L = 1 mg/L polyamines active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601CA-7EED-4CA4-8E14-28086BBF4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5324" y="1825625"/>
            <a:ext cx="5125344" cy="4351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9890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~18.9%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~10% 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83% Basicity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5% polyamine (50% water, 50% active polyamines)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200 mg/L as Product;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40 mg/L = 1 mg/L polyamines active</a:t>
            </a:r>
          </a:p>
        </p:txBody>
      </p:sp>
    </p:spTree>
    <p:extLst>
      <p:ext uri="{BB962C8B-B14F-4D97-AF65-F5344CB8AC3E}">
        <p14:creationId xmlns:p14="http://schemas.microsoft.com/office/powerpoint/2010/main" val="1778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9800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23.62%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12.5% Al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83% Basicity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250 mg/L as Product;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1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AD10-C5F3-452D-8DDE-5019759B5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Laboratory Charge Analyzer</a:t>
            </a: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604E-233B-4A38-9E07-B71044C9B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LCA: Used to determine coagulant demand of a source water entering the treatment plant.</a:t>
            </a:r>
          </a:p>
          <a:p>
            <a:pPr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Source pH: 7.64</a:t>
            </a:r>
          </a:p>
          <a:p>
            <a:pPr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LCA #1: Alum:  47 mg/L as hydrated 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pH adjusted to 6.6 with acetic acid</a:t>
            </a:r>
          </a:p>
          <a:p>
            <a:pPr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LCA #2: 9800: 63 mg/L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No pH adjustment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B1965-4948-29A5-6CE7-05B976A7C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123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889B-6ECE-40A2-8645-ED7792B3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Coagulant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CC044-A346-4767-A2C4-8EF853C4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1" y="1825625"/>
            <a:ext cx="1078005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Unless stated otherwise, all coagulant doses are reported as Product (100% strength).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Aluminum Sulfate doses are reported as hydrated Al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Preparation of coagulant stock solutions are generally 1.0 and/or 0.1 percent strength using 100 and/or 200 mL volumetric flasks.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Finnpipette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F2 variable volume pipette, capacity 100-1000 micro liters is used for stock solution preparation and coagulant aid jar test dosing.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Finnpipette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F2 variable volume pipette, capacity 0.5-5 mL is used for primary coagulant jar test dosing.</a:t>
            </a:r>
          </a:p>
        </p:txBody>
      </p:sp>
    </p:spTree>
    <p:extLst>
      <p:ext uri="{BB962C8B-B14F-4D97-AF65-F5344CB8AC3E}">
        <p14:creationId xmlns:p14="http://schemas.microsoft.com/office/powerpoint/2010/main" val="89235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B453-08F0-4874-8061-0F8F757A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73"/>
            <a:ext cx="10515600" cy="76809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Source Water (pH: 7.64, Alkalinity: 108 mg/L)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05E570-CD47-4B67-8CF2-39A19E162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026393"/>
              </p:ext>
            </p:extLst>
          </p:nvPr>
        </p:nvGraphicFramePr>
        <p:xfrm>
          <a:off x="394716" y="1185545"/>
          <a:ext cx="11402568" cy="557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0514">
                  <a:extLst>
                    <a:ext uri="{9D8B030D-6E8A-4147-A177-3AD203B41FA5}">
                      <a16:colId xmlns:a16="http://schemas.microsoft.com/office/drawing/2014/main" val="1824588087"/>
                    </a:ext>
                  </a:extLst>
                </a:gridCol>
                <a:gridCol w="1829556">
                  <a:extLst>
                    <a:ext uri="{9D8B030D-6E8A-4147-A177-3AD203B41FA5}">
                      <a16:colId xmlns:a16="http://schemas.microsoft.com/office/drawing/2014/main" val="3194213534"/>
                    </a:ext>
                  </a:extLst>
                </a:gridCol>
                <a:gridCol w="2731470">
                  <a:extLst>
                    <a:ext uri="{9D8B030D-6E8A-4147-A177-3AD203B41FA5}">
                      <a16:colId xmlns:a16="http://schemas.microsoft.com/office/drawing/2014/main" val="3650802779"/>
                    </a:ext>
                  </a:extLst>
                </a:gridCol>
                <a:gridCol w="2880371">
                  <a:extLst>
                    <a:ext uri="{9D8B030D-6E8A-4147-A177-3AD203B41FA5}">
                      <a16:colId xmlns:a16="http://schemas.microsoft.com/office/drawing/2014/main" val="2650450157"/>
                    </a:ext>
                  </a:extLst>
                </a:gridCol>
                <a:gridCol w="1680657">
                  <a:extLst>
                    <a:ext uri="{9D8B030D-6E8A-4147-A177-3AD203B41FA5}">
                      <a16:colId xmlns:a16="http://schemas.microsoft.com/office/drawing/2014/main" val="350503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Coagulant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Dose,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Alkalinity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Consumed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 as CaCO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Treated Water Alkalinity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 as CaCO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Treated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3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0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52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0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58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896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Alum/9890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70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Alum/9890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715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Alum/9890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014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78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3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347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8853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Source Well 01 (Nacimiento River)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 of Plant Coagulant/Dose Jar vs. Optimum Dose and Coagulants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349306"/>
              </p:ext>
            </p:extLst>
          </p:nvPr>
        </p:nvGraphicFramePr>
        <p:xfrm>
          <a:off x="110837" y="1084729"/>
          <a:ext cx="11587828" cy="5705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48">
                  <a:extLst>
                    <a:ext uri="{9D8B030D-6E8A-4147-A177-3AD203B41FA5}">
                      <a16:colId xmlns:a16="http://schemas.microsoft.com/office/drawing/2014/main" val="4122051885"/>
                    </a:ext>
                  </a:extLst>
                </a:gridCol>
                <a:gridCol w="1092733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51004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905218">
                  <a:extLst>
                    <a:ext uri="{9D8B030D-6E8A-4147-A177-3AD203B41FA5}">
                      <a16:colId xmlns:a16="http://schemas.microsoft.com/office/drawing/2014/main" val="2921890735"/>
                    </a:ext>
                  </a:extLst>
                </a:gridCol>
                <a:gridCol w="905218">
                  <a:extLst>
                    <a:ext uri="{9D8B030D-6E8A-4147-A177-3AD203B41FA5}">
                      <a16:colId xmlns:a16="http://schemas.microsoft.com/office/drawing/2014/main" val="2935655768"/>
                    </a:ext>
                  </a:extLst>
                </a:gridCol>
                <a:gridCol w="905218">
                  <a:extLst>
                    <a:ext uri="{9D8B030D-6E8A-4147-A177-3AD203B41FA5}">
                      <a16:colId xmlns:a16="http://schemas.microsoft.com/office/drawing/2014/main" val="3591226561"/>
                    </a:ext>
                  </a:extLst>
                </a:gridCol>
                <a:gridCol w="1016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19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4730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117408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  <a:gridCol w="935232">
                  <a:extLst>
                    <a:ext uri="{9D8B030D-6E8A-4147-A177-3AD203B41FA5}">
                      <a16:colId xmlns:a16="http://schemas.microsoft.com/office/drawing/2014/main" val="4082113603"/>
                    </a:ext>
                  </a:extLst>
                </a:gridCol>
              </a:tblGrid>
              <a:tr h="13423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Na-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9890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82.5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0.083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48.8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vs.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73968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3673920563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3886081654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602179820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3789405499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3057601287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32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1 - 8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922325"/>
              </p:ext>
            </p:extLst>
          </p:nvPr>
        </p:nvGraphicFramePr>
        <p:xfrm>
          <a:off x="110837" y="1432628"/>
          <a:ext cx="11785790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8938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688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13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16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92564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640344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177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9 - 16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572395"/>
              </p:ext>
            </p:extLst>
          </p:nvPr>
        </p:nvGraphicFramePr>
        <p:xfrm>
          <a:off x="110837" y="1432628"/>
          <a:ext cx="1178579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245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77245">
                  <a:extLst>
                    <a:ext uri="{9D8B030D-6E8A-4147-A177-3AD203B41FA5}">
                      <a16:colId xmlns:a16="http://schemas.microsoft.com/office/drawing/2014/main" val="937273450"/>
                    </a:ext>
                  </a:extLst>
                </a:gridCol>
                <a:gridCol w="14772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8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33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05211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43474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02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photo of Lake Nacimiento">
            <a:extLst>
              <a:ext uri="{FF2B5EF4-FFF2-40B4-BE49-F238E27FC236}">
                <a16:creationId xmlns:a16="http://schemas.microsoft.com/office/drawing/2014/main" id="{F974A079-8E81-85E7-3082-BE661A76A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BB8F8C-5736-014B-A7C5-DFA1BC3FB6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en-US" dirty="0"/>
              <a:t>Lake Nacimiento</a:t>
            </a:r>
          </a:p>
        </p:txBody>
      </p:sp>
    </p:spTree>
    <p:extLst>
      <p:ext uri="{BB962C8B-B14F-4D97-AF65-F5344CB8AC3E}">
        <p14:creationId xmlns:p14="http://schemas.microsoft.com/office/powerpoint/2010/main" val="80005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17 - 24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884521"/>
              </p:ext>
            </p:extLst>
          </p:nvPr>
        </p:nvGraphicFramePr>
        <p:xfrm>
          <a:off x="110837" y="1432628"/>
          <a:ext cx="1178579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24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736243">
                  <a:extLst>
                    <a:ext uri="{9D8B030D-6E8A-4147-A177-3AD203B41FA5}">
                      <a16:colId xmlns:a16="http://schemas.microsoft.com/office/drawing/2014/main" val="3246186945"/>
                    </a:ext>
                  </a:extLst>
                </a:gridCol>
                <a:gridCol w="14772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8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33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05211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43474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76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25 - 32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850154"/>
              </p:ext>
            </p:extLst>
          </p:nvPr>
        </p:nvGraphicFramePr>
        <p:xfrm>
          <a:off x="110837" y="1432628"/>
          <a:ext cx="11785791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119">
                  <a:extLst>
                    <a:ext uri="{9D8B030D-6E8A-4147-A177-3AD203B41FA5}">
                      <a16:colId xmlns:a16="http://schemas.microsoft.com/office/drawing/2014/main" val="3690816168"/>
                    </a:ext>
                  </a:extLst>
                </a:gridCol>
                <a:gridCol w="1104119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573588">
                  <a:extLst>
                    <a:ext uri="{9D8B030D-6E8A-4147-A177-3AD203B41FA5}">
                      <a16:colId xmlns:a16="http://schemas.microsoft.com/office/drawing/2014/main" val="3246186945"/>
                    </a:ext>
                  </a:extLst>
                </a:gridCol>
                <a:gridCol w="1338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7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40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17358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0033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527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33 - 36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835526"/>
              </p:ext>
            </p:extLst>
          </p:nvPr>
        </p:nvGraphicFramePr>
        <p:xfrm>
          <a:off x="110837" y="1432628"/>
          <a:ext cx="11390882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555">
                  <a:extLst>
                    <a:ext uri="{9D8B030D-6E8A-4147-A177-3AD203B41FA5}">
                      <a16:colId xmlns:a16="http://schemas.microsoft.com/office/drawing/2014/main" val="3690816168"/>
                    </a:ext>
                  </a:extLst>
                </a:gridCol>
                <a:gridCol w="1231555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93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4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07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27115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450413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99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37 - 40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135676"/>
              </p:ext>
            </p:extLst>
          </p:nvPr>
        </p:nvGraphicFramePr>
        <p:xfrm>
          <a:off x="110836" y="1432628"/>
          <a:ext cx="11265375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572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591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3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60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59725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545296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48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41 - 48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177132"/>
              </p:ext>
            </p:extLst>
          </p:nvPr>
        </p:nvGraphicFramePr>
        <p:xfrm>
          <a:off x="110837" y="1432628"/>
          <a:ext cx="11606681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3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095">
                  <a:extLst>
                    <a:ext uri="{9D8B030D-6E8A-4147-A177-3AD203B41FA5}">
                      <a16:colId xmlns:a16="http://schemas.microsoft.com/office/drawing/2014/main" val="2442436214"/>
                    </a:ext>
                  </a:extLst>
                </a:gridCol>
                <a:gridCol w="1393095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64002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264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0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3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5756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227634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NaMnO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0979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44817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0486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5276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85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49 - 52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425526"/>
              </p:ext>
            </p:extLst>
          </p:nvPr>
        </p:nvGraphicFramePr>
        <p:xfrm>
          <a:off x="110837" y="1432628"/>
          <a:ext cx="11543282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809">
                  <a:extLst>
                    <a:ext uri="{9D8B030D-6E8A-4147-A177-3AD203B41FA5}">
                      <a16:colId xmlns:a16="http://schemas.microsoft.com/office/drawing/2014/main" val="2442436214"/>
                    </a:ext>
                  </a:extLst>
                </a:gridCol>
                <a:gridCol w="1554809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10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0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15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4925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7014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NaMnO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J49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J50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J51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J52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47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53 - 60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179613"/>
              </p:ext>
            </p:extLst>
          </p:nvPr>
        </p:nvGraphicFramePr>
        <p:xfrm>
          <a:off x="110837" y="1432628"/>
          <a:ext cx="11606681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2442436214"/>
                    </a:ext>
                  </a:extLst>
                </a:gridCol>
                <a:gridCol w="923364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013012">
                  <a:extLst>
                    <a:ext uri="{9D8B030D-6E8A-4147-A177-3AD203B41FA5}">
                      <a16:colId xmlns:a16="http://schemas.microsoft.com/office/drawing/2014/main" val="2093085897"/>
                    </a:ext>
                  </a:extLst>
                </a:gridCol>
                <a:gridCol w="130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139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9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7255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10707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NaMnO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9890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0979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44817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0486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5276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294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Ranch CSD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Source Well 01; Jar Test 61 - 68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962140"/>
              </p:ext>
            </p:extLst>
          </p:nvPr>
        </p:nvGraphicFramePr>
        <p:xfrm>
          <a:off x="110837" y="1432628"/>
          <a:ext cx="11606681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2442436214"/>
                    </a:ext>
                  </a:extLst>
                </a:gridCol>
                <a:gridCol w="923364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99883">
                  <a:extLst>
                    <a:ext uri="{9D8B030D-6E8A-4147-A177-3AD203B41FA5}">
                      <a16:colId xmlns:a16="http://schemas.microsoft.com/office/drawing/2014/main" val="2093085897"/>
                    </a:ext>
                  </a:extLst>
                </a:gridCol>
                <a:gridCol w="1019536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139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9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7255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107071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NaMnO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(dry)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186K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pDADMAC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0979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44817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0486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5276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130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1-4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1276CBCE-7FF0-CD2A-D7D5-80545613D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0F2DA-3727-3D4D-5E7B-A111C323D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3675" y="664122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0.63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77.9%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0.108/cm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CA2CC-A7B5-7A7D-BC50-DDBBA497E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2080" y="664122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0.81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77.1%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0.112/cm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6.1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38052-5DCA-F631-6B7B-379D2E56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632" y="664122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0.72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0.094/cm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5.6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2075-683D-D37C-ABF6-7FA416156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90009" y="664122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86.1%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 NTU</a:t>
            </a:r>
          </a:p>
        </p:txBody>
      </p:sp>
    </p:spTree>
    <p:extLst>
      <p:ext uri="{BB962C8B-B14F-4D97-AF65-F5344CB8AC3E}">
        <p14:creationId xmlns:p14="http://schemas.microsoft.com/office/powerpoint/2010/main" val="320729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Nacimiento River">
            <a:extLst>
              <a:ext uri="{FF2B5EF4-FFF2-40B4-BE49-F238E27FC236}">
                <a16:creationId xmlns:a16="http://schemas.microsoft.com/office/drawing/2014/main" id="{8BA913A1-D053-A577-C16E-52DAA4438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Picture 3" descr="Well 01 Station">
            <a:extLst>
              <a:ext uri="{FF2B5EF4-FFF2-40B4-BE49-F238E27FC236}">
                <a16:creationId xmlns:a16="http://schemas.microsoft.com/office/drawing/2014/main" id="{2C11473E-51AD-4212-AC63-25F60F754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6594F2-1905-8E71-9CFF-421FDF7CE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274345" y="929328"/>
            <a:ext cx="3450055" cy="7086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Water: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01 (Nacimiento River)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FB6903-0D52-8D6D-CC0D-6A56AC743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43029" y="834302"/>
            <a:ext cx="3633989" cy="7086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Pump Station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Well 01 (Nacimiento River)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677B8-E5F5-2C40-E8D2-5A4F6D1E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"/>
            <a:ext cx="10515600" cy="708658"/>
          </a:xfrm>
        </p:spPr>
        <p:txBody>
          <a:bodyPr/>
          <a:lstStyle/>
          <a:p>
            <a:r>
              <a:rPr lang="en-US" dirty="0"/>
              <a:t>Source Water/Intake</a:t>
            </a:r>
          </a:p>
        </p:txBody>
      </p:sp>
    </p:spTree>
    <p:extLst>
      <p:ext uri="{BB962C8B-B14F-4D97-AF65-F5344CB8AC3E}">
        <p14:creationId xmlns:p14="http://schemas.microsoft.com/office/powerpoint/2010/main" val="838253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129" y="5186423"/>
            <a:ext cx="11395587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860459A-F041-1CBC-46C2-EC0F09FE3E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7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After 25-minutes of settling, settled water turbidity is taken.</a:t>
            </a:r>
          </a:p>
        </p:txBody>
      </p:sp>
      <p:pic>
        <p:nvPicPr>
          <p:cNvPr id="7" name="Picture 6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B7291A0D-8216-2786-1CBF-DCBE7DC9C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26C1D-B277-6370-CAD9-F52DB5270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3675" y="310160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0.63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77.9%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0.108/cm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8C1A8-4A86-DF68-D4BA-2E5B4BB4F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2080" y="310160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0.81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77.1%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0.112/cm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6.1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FC99E-1D3F-2EA1-C384-375101F13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632" y="310160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0.72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0.094/cm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5.6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23BA7-E063-C8BA-8F05-5BDE25B6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90009" y="310160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86.1%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 NTU</a:t>
            </a:r>
          </a:p>
        </p:txBody>
      </p:sp>
    </p:spTree>
    <p:extLst>
      <p:ext uri="{BB962C8B-B14F-4D97-AF65-F5344CB8AC3E}">
        <p14:creationId xmlns:p14="http://schemas.microsoft.com/office/powerpoint/2010/main" val="1987747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5-8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2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C0334581-A989-6381-367F-86121567E2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A50E1-4B4E-27FA-945F-CA021B78A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78412" y="36631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87.1%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63.6%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F6B09-3259-D2DF-EF72-FA0B1C8DD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45943" y="366317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87.7%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65.4%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7C322-19CB-A18D-CA8D-736FA6F6C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3463" y="366316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D7E2D-0CDF-02FE-445A-8C516F045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17022" y="366316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2.2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NTU</a:t>
            </a:r>
          </a:p>
        </p:txBody>
      </p:sp>
    </p:spTree>
    <p:extLst>
      <p:ext uri="{BB962C8B-B14F-4D97-AF65-F5344CB8AC3E}">
        <p14:creationId xmlns:p14="http://schemas.microsoft.com/office/powerpoint/2010/main" val="2483265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941" y="5186423"/>
            <a:ext cx="1133659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E1898948-7D51-78FC-FEE3-BA15566F9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AE163E3F-8818-A19C-3416-375922470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773D04-FFD4-6497-8A56-E16B1E643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73612" y="36631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87.1%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63.6%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0C979-7459-8520-5ED1-1667D768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9800" y="366317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87.7%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65.4%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13721-F8C7-2B3B-E7AF-4F57F7E14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3463" y="366316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A83AF-B810-EC5C-ECA2-870F1B38E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17022" y="366316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2.2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NTU</a:t>
            </a:r>
          </a:p>
        </p:txBody>
      </p:sp>
    </p:spTree>
    <p:extLst>
      <p:ext uri="{BB962C8B-B14F-4D97-AF65-F5344CB8AC3E}">
        <p14:creationId xmlns:p14="http://schemas.microsoft.com/office/powerpoint/2010/main" val="2328733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9-12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9800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3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A1F97F21-3413-C821-BBF1-ADA967835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2FEB3-1EFD-8049-2697-2C10AF08A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3518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266ED-A08F-4424-E2F4-BCBE8AD2F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38692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2F809-C6DA-02D7-46C8-CE0CF0807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60645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B7C2D-9308-748F-82B2-6EFADD421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40839" y="170987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</p:spTree>
    <p:extLst>
      <p:ext uri="{BB962C8B-B14F-4D97-AF65-F5344CB8AC3E}">
        <p14:creationId xmlns:p14="http://schemas.microsoft.com/office/powerpoint/2010/main" val="550621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271" y="5186423"/>
            <a:ext cx="11267768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7E27AA37-F712-B779-C094-69966EE08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18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18AF47F5-2C3A-6A66-9D7F-BE83DFD9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Lamella plate clarifier">
            <a:extLst>
              <a:ext uri="{FF2B5EF4-FFF2-40B4-BE49-F238E27FC236}">
                <a16:creationId xmlns:a16="http://schemas.microsoft.com/office/drawing/2014/main" id="{FCF8951F-7365-84D5-0FDC-D4F881BC9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F891DA-B250-903E-5EAC-6011B48162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8794" y="0"/>
            <a:ext cx="9715005" cy="1068780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400" b="1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Lamella Inclined Plate Clarifier</a:t>
            </a:r>
            <a:endParaRPr lang="en-US" sz="2400" dirty="0"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7490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13-16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22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54628100-7D26-0148-7B6E-D03D95077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D6BD2-6C56-CE6B-8649-0FDA8DB95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4122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0.72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80681-43EF-7854-D859-C9B98F22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4820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0.46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06CA4-A709-3C17-CED3-C88340580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5834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52E5C-E574-1B81-072D-63AF65CCC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58465" y="170987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0.57 NTU</a:t>
            </a:r>
          </a:p>
        </p:txBody>
      </p:sp>
    </p:spTree>
    <p:extLst>
      <p:ext uri="{BB962C8B-B14F-4D97-AF65-F5344CB8AC3E}">
        <p14:creationId xmlns:p14="http://schemas.microsoft.com/office/powerpoint/2010/main" val="1771683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458" y="5186423"/>
            <a:ext cx="1167089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0F65DA60-E2DA-D653-A88E-55A764EF5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7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842CDB6C-A388-3E3B-46F1-5CAC47489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189BD-4D42-6F00-EC04-9731EA241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5297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0.72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A0127-492D-1EA0-8B36-2E1F7F80A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5995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89DB5-3EB5-B638-F44C-C20BD5AA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17009" y="17098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0.44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C132-F651-99BD-FA36-7D99CA9C2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89640" y="170987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0.57 NTU</a:t>
            </a:r>
          </a:p>
        </p:txBody>
      </p:sp>
    </p:spTree>
    <p:extLst>
      <p:ext uri="{BB962C8B-B14F-4D97-AF65-F5344CB8AC3E}">
        <p14:creationId xmlns:p14="http://schemas.microsoft.com/office/powerpoint/2010/main" val="301949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17-20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53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FCD8B145-5C0C-1E16-2FC4-FF7C22DBB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D3D33-9412-C3CB-B279-13680D029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0838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649DB-67C5-EAFB-0057-E38C2F8C6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80227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4514E-D8BC-5468-EFB7-010E380F0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18915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E2368-CC69-F42E-9D23-2967A8004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60458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</p:spTree>
    <p:extLst>
      <p:ext uri="{BB962C8B-B14F-4D97-AF65-F5344CB8AC3E}">
        <p14:creationId xmlns:p14="http://schemas.microsoft.com/office/powerpoint/2010/main" val="95745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129" y="5186423"/>
            <a:ext cx="11474245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976D7361-A616-7F6F-D117-B9774921C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5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847C4209-67CE-C92E-44DD-19DE24D7B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098C5-4DC4-832E-8B1F-4D6A82A7A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4696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A7D85-2C81-C8A7-BFE1-181D12BA8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54085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7BAB9-3F36-B018-E2F0-278401BA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92773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0348C-BB3E-3566-9FF6-7081424D6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4316" y="247328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</p:spTree>
    <p:extLst>
      <p:ext uri="{BB962C8B-B14F-4D97-AF65-F5344CB8AC3E}">
        <p14:creationId xmlns:p14="http://schemas.microsoft.com/office/powerpoint/2010/main" val="2024713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21-24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4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0313994B-1B16-4174-5CCE-03DADB7F7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27584-4ED1-6B7F-1135-DF636BCF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4786" y="256294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988531-2FDF-2AF5-02B6-5DC68C7B6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03534" y="256294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5276F-482B-C54B-68D0-AE61F22CE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70214" y="256294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202EC-3192-E668-8A3E-E800EFD16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91783" y="256294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 NTU</a:t>
            </a:r>
          </a:p>
        </p:txBody>
      </p:sp>
    </p:spTree>
    <p:extLst>
      <p:ext uri="{BB962C8B-B14F-4D97-AF65-F5344CB8AC3E}">
        <p14:creationId xmlns:p14="http://schemas.microsoft.com/office/powerpoint/2010/main" val="127150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agulation/Floc reactor">
            <a:extLst>
              <a:ext uri="{FF2B5EF4-FFF2-40B4-BE49-F238E27FC236}">
                <a16:creationId xmlns:a16="http://schemas.microsoft.com/office/drawing/2014/main" id="{2B8AAC27-53F6-DE6A-32E9-7D6F5F66A5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BBB86-2A9A-85F9-79DE-192FB5522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405719" y="4123764"/>
            <a:ext cx="2268070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Coagulant Injection Point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587F40-47DA-066C-81EB-861453772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4840941" y="4652682"/>
            <a:ext cx="1183341" cy="475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9EF3C6D-6AB4-29E0-533B-D4E9CC7D54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3140034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Flash/Floc Mixer</a:t>
            </a:r>
          </a:p>
        </p:txBody>
      </p:sp>
    </p:spTree>
    <p:extLst>
      <p:ext uri="{BB962C8B-B14F-4D97-AF65-F5344CB8AC3E}">
        <p14:creationId xmlns:p14="http://schemas.microsoft.com/office/powerpoint/2010/main" val="491229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961" y="5186423"/>
            <a:ext cx="11503742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3F5D2EF3-BADA-FE5A-D5B8-ED462110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86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FA7C79C8-F03D-1049-AC93-7049EEA55B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D60936-176F-7660-F1A7-F58728ED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4114" y="59649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C7864-EA37-7BE4-203A-8A45C4241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42862" y="59649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3D100-4628-3D1F-AD94-783EFD343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09542" y="59649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0A9E0-57B3-090E-E007-369B4C1BA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17925" y="59649"/>
            <a:ext cx="22699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 pDADMAC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 NTU</a:t>
            </a:r>
          </a:p>
        </p:txBody>
      </p:sp>
    </p:spTree>
    <p:extLst>
      <p:ext uri="{BB962C8B-B14F-4D97-AF65-F5344CB8AC3E}">
        <p14:creationId xmlns:p14="http://schemas.microsoft.com/office/powerpoint/2010/main" val="2410587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25-28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70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D342B2F4-6AD8-A02F-920A-4DC5D4256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E89A2-B978-AE8C-0D45-BDDCEB56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4214" y="267286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3E9B8-AA05-994C-93C2-23FF5D72B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02894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0.43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C390E-91E8-DA4D-B813-8C645C699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4679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2EEB4-C7B6-00FE-B9BD-B3639C38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29505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</p:spTree>
    <p:extLst>
      <p:ext uri="{BB962C8B-B14F-4D97-AF65-F5344CB8AC3E}">
        <p14:creationId xmlns:p14="http://schemas.microsoft.com/office/powerpoint/2010/main" val="4213059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35" y="5186423"/>
            <a:ext cx="11493909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E1A6354B-1736-6B63-4ED2-21802B634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4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58FF4989-EBF1-1373-D226-C179485CE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5D57C3-F13C-6549-5167-EF060750C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8176" y="267286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18C2D-45EE-BB80-2A53-186987CEE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01217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0.43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508D3-2FE4-2B0A-116B-E0BC4FAC8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5183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8BF74-B8C1-605F-3E17-35D479F8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29505" y="256294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</p:spTree>
    <p:extLst>
      <p:ext uri="{BB962C8B-B14F-4D97-AF65-F5344CB8AC3E}">
        <p14:creationId xmlns:p14="http://schemas.microsoft.com/office/powerpoint/2010/main" val="2227167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29-32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59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29-32: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EC50F168-6C3D-2D54-78F8-4C5EAC592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90716-D17C-7218-B159-63A02038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6326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FC248-CBDF-1CAC-B8C5-AFBE6944B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1355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DFD99-8280-7199-856B-5274313B8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84243" y="98982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1E96E-0EF0-4AB6-B791-45FA1D3EC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89203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</p:spTree>
    <p:extLst>
      <p:ext uri="{BB962C8B-B14F-4D97-AF65-F5344CB8AC3E}">
        <p14:creationId xmlns:p14="http://schemas.microsoft.com/office/powerpoint/2010/main" val="476649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465" y="5186423"/>
            <a:ext cx="11611896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29-32: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B3ABB760-9C08-4F48-BBC1-1E2F9BE4B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2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29-32: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3F58C6A1-6A46-4DE3-7D8F-F4796B88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DDB48-DCFB-7CBD-D166-CB0EA338D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6326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79D28-CCEB-779A-8D04-8EE7B1627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33032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9E40B-2DC9-51FC-D114-1CE19F0B6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58101" y="98982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8F9-AB25-B3D8-3F05-93FB76E60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23731" y="9767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</p:spTree>
    <p:extLst>
      <p:ext uri="{BB962C8B-B14F-4D97-AF65-F5344CB8AC3E}">
        <p14:creationId xmlns:p14="http://schemas.microsoft.com/office/powerpoint/2010/main" val="352451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22A61-8D4C-8219-2C42-C99BC683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4494D4-AC01-A592-0AD2-33CA3EF1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881282" y="609599"/>
            <a:ext cx="1510553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Mixer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364080-31D8-BEC9-0897-69DA9EDAA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23647" y="1147482"/>
            <a:ext cx="0" cy="1084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85ACF0C-84BE-E8C2-F114-26DC8E7C8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096000" y="1019421"/>
            <a:ext cx="1510553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Floc Mixer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2EECDD-DA57-AFDE-2DC6-1E2760E4A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20118" y="1389529"/>
            <a:ext cx="0" cy="842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1011842-C274-34CA-E5D0-AE63FF3A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481047" y="862537"/>
            <a:ext cx="1186703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A346D1-9308-8AC3-6852-4B3F3D6D8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234518" y="1242261"/>
            <a:ext cx="672352" cy="33476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689E5A38-F12E-A898-1974-922419650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240" y="645436"/>
            <a:ext cx="2686049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Flash/Floc Mixer and Plate Settler</a:t>
            </a:r>
          </a:p>
        </p:txBody>
      </p:sp>
    </p:spTree>
    <p:extLst>
      <p:ext uri="{BB962C8B-B14F-4D97-AF65-F5344CB8AC3E}">
        <p14:creationId xmlns:p14="http://schemas.microsoft.com/office/powerpoint/2010/main" val="730761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33-36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1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05F54544-3259-7D1F-B5DF-D8A28503EB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9C1DD-80BF-0AE4-8B99-70458B96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675" y="14683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AEF4D-DAD4-1BE3-0C1C-2BDDF2821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7157" y="14683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65.4%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D0667-0AF7-97E6-9C03-575311BED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61369" y="14683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70889-C54A-4094-5783-4B9238925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16253" y="14683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</p:spTree>
    <p:extLst>
      <p:ext uri="{BB962C8B-B14F-4D97-AF65-F5344CB8AC3E}">
        <p14:creationId xmlns:p14="http://schemas.microsoft.com/office/powerpoint/2010/main" val="3169966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297" y="5186423"/>
            <a:ext cx="11592232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626B5C6-F0FF-E406-1992-7723CAACB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7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6DE1310F-6A79-0F0D-7BEB-9B103FD8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7F6BE-8763-F395-D4E6-C585B6C94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40617" y="215657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9FB-8E69-2658-28D3-0769210B0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11286" y="215657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65.4%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C736A-65A9-C717-54CD-11B1AD41D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48183" y="215657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BCECD-678F-7C71-9C3C-D4A2930EF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16253" y="215657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PAC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</p:spTree>
    <p:extLst>
      <p:ext uri="{BB962C8B-B14F-4D97-AF65-F5344CB8AC3E}">
        <p14:creationId xmlns:p14="http://schemas.microsoft.com/office/powerpoint/2010/main" val="12319949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37-40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961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14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53B5AD8A-7650-2F1E-1D40-6A87B3937D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AB1ADA-3991-C62D-C4DD-909878B2E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7309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88.7%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3.6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E5C8B-1345-7CAF-29CF-61953A88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2239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6.6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7D6DC-75DF-2541-0056-B62EB17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51672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0.36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86.7%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86.7%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E3B04-31F7-46A2-80B9-913A196DB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35534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1.23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0.097/cm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</p:spTree>
    <p:extLst>
      <p:ext uri="{BB962C8B-B14F-4D97-AF65-F5344CB8AC3E}">
        <p14:creationId xmlns:p14="http://schemas.microsoft.com/office/powerpoint/2010/main" val="324775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968" y="5186423"/>
            <a:ext cx="11602064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27E568B-3947-18E5-C0E3-596C7940E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8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59B2A273-B108-C986-6BAE-3AD2FDFE6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B9397-6028-80FA-EE1F-AE22B6991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00263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88.7%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3.6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E4768-7C82-604A-01B4-F44FFC46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39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6.6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D4D8-F4EB-7116-5030-89F5E8F0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1000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0.36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86.7%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86.7%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ABC2B-4DFD-AE27-7360-8F7FC1828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74862" y="218124"/>
            <a:ext cx="1945597" cy="1384995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961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1.23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0.097/cm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80.0%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6.3 NTU</a:t>
            </a:r>
          </a:p>
        </p:txBody>
      </p:sp>
    </p:spTree>
    <p:extLst>
      <p:ext uri="{BB962C8B-B14F-4D97-AF65-F5344CB8AC3E}">
        <p14:creationId xmlns:p14="http://schemas.microsoft.com/office/powerpoint/2010/main" val="2045833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41-44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2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254011CF-C4AC-CC89-BB18-909674A55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88C28-FE3F-ACFA-444E-1C8398875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9553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EC1D5-3E88-2199-0E04-B2A735D61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988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 NTU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4DFB1-8E5A-3FF2-CF9D-5740D61F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98634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F3101-6DBF-8B75-4477-D10B385C5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21128" y="91247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</p:spTree>
    <p:extLst>
      <p:ext uri="{BB962C8B-B14F-4D97-AF65-F5344CB8AC3E}">
        <p14:creationId xmlns:p14="http://schemas.microsoft.com/office/powerpoint/2010/main" val="241905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te Settler">
            <a:extLst>
              <a:ext uri="{FF2B5EF4-FFF2-40B4-BE49-F238E27FC236}">
                <a16:creationId xmlns:a16="http://schemas.microsoft.com/office/drawing/2014/main" id="{31023850-70AA-65D3-9BEA-16D3E96FF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02217-F97E-D195-F4D1-2ED341FF7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61329" y="2807878"/>
            <a:ext cx="1734671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Plate Settler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1F6805-99D1-8C5A-09BC-4233A7B4E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22693" y="757830"/>
            <a:ext cx="1734671" cy="44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Overflow weir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E35A58-45F0-8692-7AD8-B8D48718A4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72" y="317888"/>
            <a:ext cx="173467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en-US" sz="3600" baseline="0" dirty="0">
                <a:latin typeface="Arial" panose="020B0604020202020204" pitchFamily="34" charset="0"/>
                <a:cs typeface="Arial" panose="020B0604020202020204" pitchFamily="34" charset="0"/>
              </a:rPr>
              <a:t> Settler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952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2955" y="5186423"/>
            <a:ext cx="11523406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69490C74-B384-03D1-1B15-8ACCDB4CD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14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781B843F-62F3-EED5-0B3D-61848A373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A99B4-B78E-1D44-3E62-02E86C77B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65968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 NTU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7847A-143A-C98D-EF24-19CE0C7FA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4950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4EF9F-1DC5-E5E2-2F21-D76CAF230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19976" y="90304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8DD6F-5692-E57A-CDD6-9848ECB29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35991" y="91247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</p:spTree>
    <p:extLst>
      <p:ext uri="{BB962C8B-B14F-4D97-AF65-F5344CB8AC3E}">
        <p14:creationId xmlns:p14="http://schemas.microsoft.com/office/powerpoint/2010/main" val="13024623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45-48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6834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FFDE0A91-6F18-29C1-A5C8-1F8C38FE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AE86E-3B4F-61FF-85E0-B46D387C1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8085" y="657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55041-E8CA-E384-23C9-91BB1E1D2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77067" y="657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DD36C-EB80-FD86-E397-73C66D06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4471" y="657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697AB-F207-BFF3-1B17-5AD00C6EB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98745" y="1600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</p:spTree>
    <p:extLst>
      <p:ext uri="{BB962C8B-B14F-4D97-AF65-F5344CB8AC3E}">
        <p14:creationId xmlns:p14="http://schemas.microsoft.com/office/powerpoint/2010/main" val="3832790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184" y="5186423"/>
            <a:ext cx="11429999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After 5 min of settling, 25 mL is syringed for filterability and %UVT/UVA.</a:t>
            </a:r>
          </a:p>
        </p:txBody>
      </p:sp>
      <p:pic>
        <p:nvPicPr>
          <p:cNvPr id="7" name="Picture 6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7279738-A4D8-A76D-3BC2-562CA2721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0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After 25-minutes of settling, settled water turbidity is taken.</a:t>
            </a:r>
          </a:p>
        </p:txBody>
      </p:sp>
      <p:pic>
        <p:nvPicPr>
          <p:cNvPr id="9" name="Picture 8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76CC6192-093D-1EB7-4EA3-72BAEDA12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014D5D-95B4-75BB-C09F-6C144FF6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8085" y="9622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71.6%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614E4-5090-FF18-FF87-5D177A07D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92220" y="9622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3E0AC-BB6E-90D1-112E-EBF52E859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7906" y="9622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 NTU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30B72B-5987-6A8D-4D8F-9F48FA6CB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13898" y="10565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</p:spTree>
    <p:extLst>
      <p:ext uri="{BB962C8B-B14F-4D97-AF65-F5344CB8AC3E}">
        <p14:creationId xmlns:p14="http://schemas.microsoft.com/office/powerpoint/2010/main" val="7113359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49-52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37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562E46CF-34C9-849D-95E8-7563CF20D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98174-A8BB-AA00-5E0F-38A533990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0133" y="63408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77.2%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0.49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72658-26DD-99FA-0928-74151206D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8486" y="63408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0.80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94BF3-B86E-C865-B82C-0244A6A8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5451" y="63408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9A082-2B23-2AA5-3578-BBC5C2F55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08602" y="63408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78.4%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0.51 NTU</a:t>
            </a:r>
          </a:p>
        </p:txBody>
      </p:sp>
    </p:spTree>
    <p:extLst>
      <p:ext uri="{BB962C8B-B14F-4D97-AF65-F5344CB8AC3E}">
        <p14:creationId xmlns:p14="http://schemas.microsoft.com/office/powerpoint/2010/main" val="32454478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588" y="5186423"/>
            <a:ext cx="11681926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3F1C31C5-FB18-27B1-A9F7-93F7112201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92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C1FA44C3-CF2B-5CED-4365-C78A7F139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6F219-A5D6-6EC9-C403-F251435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2227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77.2%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0.49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56B0C-0F87-1409-204C-A303DF4AD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0580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0.80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57C19-04E3-B675-EB78-C7ED4B5C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07545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79.0%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0.45 NTU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DA6C5-598A-D426-A68D-A0F76156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0696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78.4%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0.51 NTU</a:t>
            </a:r>
          </a:p>
        </p:txBody>
      </p:sp>
    </p:spTree>
    <p:extLst>
      <p:ext uri="{BB962C8B-B14F-4D97-AF65-F5344CB8AC3E}">
        <p14:creationId xmlns:p14="http://schemas.microsoft.com/office/powerpoint/2010/main" val="427100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atment Plant">
            <a:extLst>
              <a:ext uri="{FF2B5EF4-FFF2-40B4-BE49-F238E27FC236}">
                <a16:creationId xmlns:a16="http://schemas.microsoft.com/office/drawing/2014/main" id="{106963DB-C044-16B4-8035-922DAB010F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B816973-9D35-5F79-B445-355AF3D98D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0870" y="394445"/>
            <a:ext cx="7386918" cy="1325563"/>
          </a:xfrm>
        </p:spPr>
        <p:txBody>
          <a:bodyPr/>
          <a:lstStyle/>
          <a:p>
            <a:r>
              <a:rPr lang="en-US" dirty="0"/>
              <a:t>Roberts Filtration Plant</a:t>
            </a:r>
            <a:br>
              <a:rPr lang="en-US" dirty="0"/>
            </a:br>
            <a:r>
              <a:rPr lang="en-US" dirty="0"/>
              <a:t>4 x Trains (350 gpm per skid)</a:t>
            </a:r>
          </a:p>
        </p:txBody>
      </p:sp>
    </p:spTree>
    <p:extLst>
      <p:ext uri="{BB962C8B-B14F-4D97-AF65-F5344CB8AC3E}">
        <p14:creationId xmlns:p14="http://schemas.microsoft.com/office/powerpoint/2010/main" val="1703136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53-56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9890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6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F93F4330-00A3-5480-82CC-0D06E86AD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95145-7E74-EF73-EBDD-D126B31CD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4274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0.076/cm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3.5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E5402-B9F9-7CDE-E9CE-34809A41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92627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FD9C4-3BC7-B809-D8C6-F1AD631C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49592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6E49F-47FA-46C3-DAA5-5243EB7F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72743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</p:spTree>
    <p:extLst>
      <p:ext uri="{BB962C8B-B14F-4D97-AF65-F5344CB8AC3E}">
        <p14:creationId xmlns:p14="http://schemas.microsoft.com/office/powerpoint/2010/main" val="27329275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207" y="5186423"/>
            <a:ext cx="11597951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606FCAAC-A9AD-6F00-1D87-7A379A90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67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4139F481-8992-9486-1521-19EB7FF30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A7C61-57E6-07B0-4A4B-3370ED304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4981" y="9618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0.076/cm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3.5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9B8AD-85F6-E64C-23F5-D1968A1B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3334" y="9618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88.3%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67.3%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DF778-9D3E-FD31-A63B-A3787D25C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0299" y="9618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 NTU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67195-312D-07FF-8386-7C085A817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93450" y="9618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mg/L 9890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</p:spTree>
    <p:extLst>
      <p:ext uri="{BB962C8B-B14F-4D97-AF65-F5344CB8AC3E}">
        <p14:creationId xmlns:p14="http://schemas.microsoft.com/office/powerpoint/2010/main" val="36523844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57-60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27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4E3E28D4-4C31-18EE-C8C2-A9D281EC0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60B878-C3F5-CDD3-4B1E-E46079304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1191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0.78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78.5%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0.105/cm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35.2%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5.6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2B97B-697A-3C76-E71A-CBFF98154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9544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85.5%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58.6%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1A413-8E27-3B7C-1076-53AED8FA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16509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0491B-B156-ADF2-1B7F-1B2CC254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9660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</p:spTree>
    <p:extLst>
      <p:ext uri="{BB962C8B-B14F-4D97-AF65-F5344CB8AC3E}">
        <p14:creationId xmlns:p14="http://schemas.microsoft.com/office/powerpoint/2010/main" val="7108130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223" y="5186423"/>
            <a:ext cx="11681927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7E52D48E-82AB-9295-6F9F-8D1D01F02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340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B4153EFB-77AC-2E35-20F9-EE141C41D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62ECC-6582-49BB-7701-764C4378D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1191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0.78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78.5%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0.105/cm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35.2%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5.6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A728E3-779F-7C1B-9C20-E0976766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9544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85.5%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0.067/cm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58.6%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 NTU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88E35B-5D51-9DBA-DECF-0B8B0291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16509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89.9%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0.050/cm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69.1%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341E4-C27D-34EF-1EE9-9FD5E0190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9660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</p:spTree>
    <p:extLst>
      <p:ext uri="{BB962C8B-B14F-4D97-AF65-F5344CB8AC3E}">
        <p14:creationId xmlns:p14="http://schemas.microsoft.com/office/powerpoint/2010/main" val="37463523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394447"/>
            <a:ext cx="10246936" cy="597821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Jars 61-64 Test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ProPac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9810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44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45634432-BBC1-D5C1-C47E-3CE15A7F2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8D3B2-35FB-427F-DEB5-077C9D96A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4981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0.080/cm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4.9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07D97-5984-340D-D6C3-E223A8AD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3334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77.2%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46EAB-C860-07C8-0EF4-140EE7E35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0299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0.83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72B45-AA4E-8107-3815-59B63C883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93450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0.63 NTU</a:t>
            </a:r>
          </a:p>
        </p:txBody>
      </p:sp>
    </p:spTree>
    <p:extLst>
      <p:ext uri="{BB962C8B-B14F-4D97-AF65-F5344CB8AC3E}">
        <p14:creationId xmlns:p14="http://schemas.microsoft.com/office/powerpoint/2010/main" val="326349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A4401-D9F5-49E2-880D-0A5F79FF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UVT/UVA, pathlength 10 mm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al UVT Instrument that is used to measure UV transmittance and UV absorbance of a water sample.">
            <a:extLst>
              <a:ext uri="{FF2B5EF4-FFF2-40B4-BE49-F238E27FC236}">
                <a16:creationId xmlns:a16="http://schemas.microsoft.com/office/drawing/2014/main" id="{186678B4-9F0D-425B-B2DE-8AD265C81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7079-5DED-498B-817B-AA737403B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UV transmittance (UVT) is a measurement of the amount of ultraviolet light (254 nm) that passes through a water sample compared to the amount of light that passes through a pure water sample. The measurement is expressed as % UVT.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%UVT = 10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(-UVA)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x 100%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UV absorbance (UVA) is calculated as a relative measure of the amount of light absorbed by a water sample compared with the amount of light absorbed by a pure water sample.  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UVA = -log(%UVT/100)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31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224" y="5186423"/>
            <a:ext cx="11691258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D6BF2B6-E245-F80A-7FAF-0BCE817DF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58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EA5F910B-26A3-F3BA-7BC7-13AC881D1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629ED-ED9E-9E1A-7402-F2B0FD793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8769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0.080/cm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50.6%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4.9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80519-034A-6939-AE7E-3D4F22A4A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7122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77.2%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2E9AF-887B-4EE0-D38A-5A63EA446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0299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0.83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FB524-24A9-DA40-E59C-892D9AB44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93450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76.5%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0.63 NTU</a:t>
            </a:r>
          </a:p>
        </p:txBody>
      </p:sp>
    </p:spTree>
    <p:extLst>
      <p:ext uri="{BB962C8B-B14F-4D97-AF65-F5344CB8AC3E}">
        <p14:creationId xmlns:p14="http://schemas.microsoft.com/office/powerpoint/2010/main" val="34024848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522" y="267286"/>
            <a:ext cx="10246936" cy="610537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Jars 65-68 Test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Applied Chemicals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NaMnO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186K pDADMAC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9810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741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27EF9725-21BF-F380-DB22-48A251BBC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9C68F-2488-B372-44B3-5A807DD1E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9121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0.083/cm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48.8%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3.6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7B05F-4F56-6C25-1132-27C4766C7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77474" y="3651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8E075-1C3F-6BE1-0283-FDD301D4E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4439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0.41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560DF7-1119-4892-8776-50B148C4A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7590" y="3651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0.43 NTU</a:t>
            </a:r>
          </a:p>
        </p:txBody>
      </p:sp>
    </p:spTree>
    <p:extLst>
      <p:ext uri="{BB962C8B-B14F-4D97-AF65-F5344CB8AC3E}">
        <p14:creationId xmlns:p14="http://schemas.microsoft.com/office/powerpoint/2010/main" val="20735518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845" y="5186423"/>
            <a:ext cx="11504645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98A1188-1DE4-3BBF-D5B4-16AD8FC60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43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89296121-09CB-9750-9BFA-EFD64FACE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F4AE4-7CBE-8FEA-9D53-E42B33A2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7401" y="1858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82.5%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0.083/cm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48.8%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3.6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DD333-51B0-9C62-E417-23F2ABAF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05754" y="18583"/>
            <a:ext cx="194559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186K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75.9%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463A5-172D-2F2A-E11B-9CA5B5643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62719" y="1858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0.41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65C81-7F57-F59E-BD53-7FEDCEED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85870" y="18583"/>
            <a:ext cx="194559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mg/L NaMnO</a:t>
            </a:r>
            <a:r>
              <a:rPr lang="en-US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90.8%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0.041/cm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74.7%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0.43 NTU</a:t>
            </a:r>
          </a:p>
        </p:txBody>
      </p:sp>
    </p:spTree>
    <p:extLst>
      <p:ext uri="{BB962C8B-B14F-4D97-AF65-F5344CB8AC3E}">
        <p14:creationId xmlns:p14="http://schemas.microsoft.com/office/powerpoint/2010/main" val="1994180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BCBF-DE54-4B13-B7FD-6F0A91E7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Jar Testing for 1-Liter Jars: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Procedures for Most Treatment Plants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3522FC9-9B5B-42E9-AFBC-560C03AA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380339"/>
            <a:ext cx="11576304" cy="542288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Fill jars with source water prior to coagulant injection and set paddle speed at 30 rpm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chemicals (i.e., NaOCl, primary coagulant, coagulant aid) to each jar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Flash mix for 15-30 seconds (200 rpm)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Slow mix for 5 minutes (20-30 rpm)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Settled for 5 minutes.   Syringe 25 mL from each jar taken 1-inch below surface (25 mL/12 sec rate)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Filtered through 1.2 um isopore membrane into cuvette drip rate, 15 mL/(50-90 sec)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filtrate turbidity, chlorine residual and %UVT/UVA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settled water turbidity after 25 minutes of total setting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all data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932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6337-CE30-4E8B-A13C-E7CB0808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44" y="322091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Jar Test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Filterability Test Equipment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A29E-0321-4002-88D1-8B5CC77C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76" y="1518082"/>
            <a:ext cx="6775704" cy="522006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Turbidity Instrument</a:t>
            </a:r>
          </a:p>
          <a:p>
            <a:pPr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Syringe w/Luer-Lock Tip, 30 cc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(part#: 2225800, by Hach)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Swinnex Filter Holder, 25 mm                                   (part#: SX0002500)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Isopore Membrane Filter, 1.2 um absolute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pore size, </a:t>
            </a:r>
          </a:p>
          <a:p>
            <a:pPr>
              <a:spcBef>
                <a:spcPts val="0"/>
              </a:spcBef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25 mm , thickness: 24 um,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hydrophilic polycarbonate membrane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(part #: RTTP02500)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Sigma-Aldrich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laboratory supplies  http://www.sigmaaldrich.com/united-states.html</a:t>
            </a:r>
          </a:p>
        </p:txBody>
      </p:sp>
      <p:pic>
        <p:nvPicPr>
          <p:cNvPr id="8" name="Picture Placeholder 7" descr="An image of filter test equipment: Turbidity meter, syringes, filter holders, 1.2 micron filters and cuvettes.">
            <a:extLst>
              <a:ext uri="{FF2B5EF4-FFF2-40B4-BE49-F238E27FC236}">
                <a16:creationId xmlns:a16="http://schemas.microsoft.com/office/drawing/2014/main" id="{DEF1E14A-41AE-44B3-AAC8-FE2F080A76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846" y="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13318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C8F8-1390-43E2-A290-93BB1194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52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Isopore Membrane Information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369561-20DE-49D7-BDA9-84D7F5071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20331"/>
              </p:ext>
            </p:extLst>
          </p:nvPr>
        </p:nvGraphicFramePr>
        <p:xfrm>
          <a:off x="261255" y="1096030"/>
          <a:ext cx="11501657" cy="5229931"/>
        </p:xfrm>
        <a:graphic>
          <a:graphicData uri="http://schemas.openxmlformats.org/drawingml/2006/table">
            <a:tbl>
              <a:tblPr firstRow="1" firstCol="1"/>
              <a:tblGrid>
                <a:gridCol w="3027672">
                  <a:extLst>
                    <a:ext uri="{9D8B030D-6E8A-4147-A177-3AD203B41FA5}">
                      <a16:colId xmlns:a16="http://schemas.microsoft.com/office/drawing/2014/main" val="195345807"/>
                    </a:ext>
                  </a:extLst>
                </a:gridCol>
                <a:gridCol w="8473985">
                  <a:extLst>
                    <a:ext uri="{9D8B030D-6E8A-4147-A177-3AD203B41FA5}">
                      <a16:colId xmlns:a16="http://schemas.microsoft.com/office/drawing/2014/main" val="1706358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77454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name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Isopore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104343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color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80898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Polycarbonate (PC)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2568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flow rate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 175 mL/min x cm² (typical results @ 10 psi)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28229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Isopore</a:t>
                      </a:r>
                      <a:r>
                        <a:rPr lang="en-US" sz="24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178807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wettability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Hydrophilic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319466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porosity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14.7%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84501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pore size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µm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492635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bubble point at 23 °C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 bar, air with water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33492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µm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59731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diameter (ø)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869656"/>
                  </a:ext>
                </a:extLst>
              </a:tr>
              <a:tr h="469963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size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polycarbonate, Hydrophilic, 1.2 µm, 25 mm, white, plain, 100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97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1939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E647-4A58-4BAE-8548-F3EAA2CE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Background Information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3603-38B2-4A01-98BE-096FF2EA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is a polycarbonate, track-etched screen filter recommended for all analyses in which the sample is viewed on the surface of the membrane.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is composed of polycarbonate film, which has a smooth, glass-like surface for clearer sample observation. The unique manufacturing process of the membrane ensures a precise pore diameter and a consistent pore size for accurate separation of samples by size. Matched-weight filters are not usually required because of low, constant tar and ash weights.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Features &amp; Benefits: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Membrane structure retains particles on the surface, simplifying counting and analysis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8120</Words>
  <Application>Microsoft Office PowerPoint</Application>
  <PresentationFormat>Widescreen</PresentationFormat>
  <Paragraphs>2150</Paragraphs>
  <Slides>101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Arial</vt:lpstr>
      <vt:lpstr>Calibri</vt:lpstr>
      <vt:lpstr>Calibri Light</vt:lpstr>
      <vt:lpstr>Office Theme</vt:lpstr>
      <vt:lpstr>Heritage Ranch CSD CA4010012 San Luis Obispo County Jar Test</vt:lpstr>
      <vt:lpstr>Lake Nacimiento</vt:lpstr>
      <vt:lpstr>Source Water/Intake</vt:lpstr>
      <vt:lpstr>Lamella Inclined Plate Clarifier </vt:lpstr>
      <vt:lpstr>Flash/Floc Mixer</vt:lpstr>
      <vt:lpstr>Flash/Floc Mixer and Plate Settler</vt:lpstr>
      <vt:lpstr>Plate Settler</vt:lpstr>
      <vt:lpstr>Roberts Filtration Plant 4 x Trains (350 gpm per skid)</vt:lpstr>
      <vt:lpstr>UVT/UVA, pathlength 10 mm</vt:lpstr>
      <vt:lpstr>Heritage Ranch CSD, September 27, 2022 Treatment Plant: Plate Settlers followed by Roberts Filtration Source Water Characteristics, </vt:lpstr>
      <vt:lpstr>Applied Coagulants for Jar Testing (1)</vt:lpstr>
      <vt:lpstr>Applied Coagulants for Jar Testing (2)</vt:lpstr>
      <vt:lpstr>Applied Coagulants for Jar Testing (3)</vt:lpstr>
      <vt:lpstr>Laboratory Charge Analyzer</vt:lpstr>
      <vt:lpstr>Coagulant Information</vt:lpstr>
      <vt:lpstr>Source Water (pH: 7.64, Alkalinity: 108 mg/L)</vt:lpstr>
      <vt:lpstr>Heritage Ranch CSD; Source Well 01 (Nacimiento River)  Summary of Plant Coagulant/Dose Jar vs. Optimum Dose and Coagulants</vt:lpstr>
      <vt:lpstr>Heritage Ranch CSD; Source Well 01; Jar Test 1 - 8 Results Flash Mix 200 RPM (30 sec); Floc Mix 30 RPM (5 min)</vt:lpstr>
      <vt:lpstr>Heritage Ranch CSD; Source Well 01; Jar Test 9 - 16 Results Flash Mix 200 RPM (30 sec); Floc Mix 30 RPM (5 min)</vt:lpstr>
      <vt:lpstr>Heritage Ranch CSD; Source Well 01; Jar Test 17 - 24 Results Flash Mix 200 RPM (30 sec); Floc Mix 30 RPM (5 min)</vt:lpstr>
      <vt:lpstr>Heritage Ranch CSD; Source Well 01; Jar Test 25 - 32 Results Flash Mix 200 RPM (30 sec); Floc Mix 30 RPM (5 min)</vt:lpstr>
      <vt:lpstr>Heritage Ranch CSD; Source Well 01; Jar Test 33 - 36 Results Flash Mix 200 RPM (30 sec); Floc Mix 30 RPM (5 min)</vt:lpstr>
      <vt:lpstr>Heritage Ranch CSD; Source Well 01; Jar Test 37 - 40 Results Flash Mix 200 RPM (30 sec); Floc Mix 30 RPM (5 min)</vt:lpstr>
      <vt:lpstr>Heritage Ranch CSD; Source Well 01; Jar Test 41 - 48 Results Flash Mix 200 RPM (30 sec); Floc Mix 30 RPM (5 min)</vt:lpstr>
      <vt:lpstr>Heritage Ranch CSD; Source Well 01; Jar Test 49 - 52 Results Flash Mix 200 RPM (30 sec); Floc Mix 30 RPM (5 min)</vt:lpstr>
      <vt:lpstr>Heritage Ranch CSD; Source Well 01; Jar Test 53 - 60 Results Flash Mix 200 RPM (30 sec); Floc Mix 30 RPM (5 min)</vt:lpstr>
      <vt:lpstr>Heritage Ranch CSD; Source Well 01; Jar Test 61 - 68 Results Flash Mix 200 RPM (30 sec); Floc Mix 30 RPM (5 min)</vt:lpstr>
      <vt:lpstr>Jars 1-4 Test Flash Mix 30 Sec (200 RPM) Floc Mix 5 min (30 RPM)    Applied Chemicals  Alum </vt:lpstr>
      <vt:lpstr>Jars 1-4:  End of 5-minute flocculation (30 RPM) duration.</vt:lpstr>
      <vt:lpstr>Jars 1-4: After 5 min of settling, 25 mL is syringed for filterability and %UVT/UVA.</vt:lpstr>
      <vt:lpstr>Jars 1-4: After 25-minutes of settling, settled water turbidity is taken.</vt:lpstr>
      <vt:lpstr>Jars 5-8 Test Flash Mix 30 Sec (200 RPM) Floc Mix 5 min (30 RPM)   Applied Chemicals Alum  </vt:lpstr>
      <vt:lpstr>Jars 5-8:  End of 5-minute flocculation (30 RPM) duration.</vt:lpstr>
      <vt:lpstr>Jars 5-8: After 5 min of settling, 25 mL is syringed for filterability and %UVT/UVA.</vt:lpstr>
      <vt:lpstr>Jars 5-8: After 25-minutes of settling, settled water turbidity is taken.</vt:lpstr>
      <vt:lpstr>Jars 9-12 Test Flash Mix 30 Sec (200 RPM) Floc Mix 5 min (30 RPM)   Applied Chemicals  ProPac 9800  </vt:lpstr>
      <vt:lpstr>Jars 9-12:  End of 5-minute flocculation (30 RPM) duration.</vt:lpstr>
      <vt:lpstr>Jars 9-12: After 5 min of settling, 25 mL is syringed for filterability and %UVT/UVA.</vt:lpstr>
      <vt:lpstr>Jars 9-12: After 25-minutes of settling, settled water turbidity is taken.</vt:lpstr>
      <vt:lpstr>Jars 13-16 Test Flash Mix 30 Sec (200 RPM) Floc Mix 5 min (30 RPM)   Applied Chemicals ProPac 9810  </vt:lpstr>
      <vt:lpstr>Jars 13-16:  End of 5-minute flocculation (30 RPM) duration.</vt:lpstr>
      <vt:lpstr>Jars 13-16: After 5 min of settling, 25 mL is syringed for filterability and %UVT/UVA.</vt:lpstr>
      <vt:lpstr>Jars 13-16: After 25-minutes of settling, settled water turbidity is taken.</vt:lpstr>
      <vt:lpstr>Jars 17-20 Test Flash Mix 30 Sec (200 RPM) Floc Mix 5 min (30 RPM)   Applied Chemicals Alum  </vt:lpstr>
      <vt:lpstr>Jars 17-20:  End of 5-minute flocculation (30 RPM) duration.</vt:lpstr>
      <vt:lpstr>Jars 17-20: After 5 min of settling, 25 mL is syringed for filterability and %UVT/UVA.</vt:lpstr>
      <vt:lpstr>Jars 17-20: After 25-minutes of settling, settled water turbidity is taken.</vt:lpstr>
      <vt:lpstr>Jars 21-24 Test Flash Mix 30 Sec (200 RPM) Floc Mix 5 min (30 RPM)   Applied Chemicals Alum 186K pDADMAC  </vt:lpstr>
      <vt:lpstr>Jars 21-24:  End of 5-minute flocculation (30 RPM) duration.</vt:lpstr>
      <vt:lpstr>Jars 21-24: After 5 min of settling, 25 mL is syringed for filterability and %UVT/UVA.</vt:lpstr>
      <vt:lpstr>Jars 21-24: After 25-minutes of settling, settled water turbidity is taken.</vt:lpstr>
      <vt:lpstr>Jars 25-28 Test Flash Mix 30 Sec (200 RPM) Floc Mix 5 min (30 RPM)   Applied Chemicals Alum  </vt:lpstr>
      <vt:lpstr>Jars 25-28:  End of 5-minute flocculation (30 RPM) duration.</vt:lpstr>
      <vt:lpstr>Jars 25-28: After 5 min of settling, 25 mL is syringed for filterability and %UVT/UVA.</vt:lpstr>
      <vt:lpstr>Jars 25-28: After 25-minutes of settling, settled water turbidity is taken.</vt:lpstr>
      <vt:lpstr>Jars 29-32 Test Flash Mix 30 Sec (200 RPM) Floc Mix 5 min (30 RPM)   Applied Chemicals PAC Alum 186K pDADMAC </vt:lpstr>
      <vt:lpstr>Jars 29-32:  End of 5-minute flocculation (30 RPM) duration.</vt:lpstr>
      <vt:lpstr>Jars 29-32: After 5 min of settling, 25 mL is syringed for filterability and %UVT/UVA.</vt:lpstr>
      <vt:lpstr>Jars 29-32: After 25-minutes of settling, settled water turbidity is taken.</vt:lpstr>
      <vt:lpstr>Jars 33-36 Test Flash Mix 30 Sec (200 RPM) Floc Mix 5 min (30 RPM)   Applied Chemicals PAC ProPac 9810  </vt:lpstr>
      <vt:lpstr>Jars 33-36:  End of 5-minute flocculation (30 RPM) duration.</vt:lpstr>
      <vt:lpstr>Jars 33-36: After 5 min of settling, 25 mL is syringed for filterability and %UVT/UVA.</vt:lpstr>
      <vt:lpstr>Jars 33-36: After 25-minutes of settling, settled water turbidity is taken.</vt:lpstr>
      <vt:lpstr>Jars 37-40 Test Flash Mix 30 Sec (200 RPM) Floc Mix 5 min (30 RPM)   Applied Chemicals 961 </vt:lpstr>
      <vt:lpstr>Jars 37-40:  End of 5-minute flocculation (30 RPM) duration.</vt:lpstr>
      <vt:lpstr>Jars 37-40: After 5 min of settling, 25 mL is syringed for filterability and %UVT/UVA.</vt:lpstr>
      <vt:lpstr>Jars 37-40: After 25-minutes of settling, settled water turbidity is taken.</vt:lpstr>
      <vt:lpstr>Jars 41-44 Test Flash Mix 30 Sec (200 RPM) Floc Mix 5 min (30 RPM)   Applied Chemicals NaMnO4 Alum 186K pDADMAC </vt:lpstr>
      <vt:lpstr>Jars 41-44:  End of 5-minute flocculation (30 RPM) duration.</vt:lpstr>
      <vt:lpstr>Jars 41-44: After 5 min of settling, 25 mL is syringed for filterability and %UVT/UVA.</vt:lpstr>
      <vt:lpstr>Jars 41-44: After 25-minutes of settling, settled water turbidity is taken.</vt:lpstr>
      <vt:lpstr>Jars 45-48 Test Flash Mix 30 Sec (200 RPM) Floc Mix 5 min (30 RPM)   Applied Chemicals NaMnO4 Alum 186K pDADMAC </vt:lpstr>
      <vt:lpstr>Jars 45-48:  End of 5-minute flocculation (30 RPM) duration.</vt:lpstr>
      <vt:lpstr>Jars 45-48: After 5 min of settling, 25 mL is syringed for filterability and %UVT/UVA.</vt:lpstr>
      <vt:lpstr>Jars 45-48: After 25-minutes of settling, settled water turbidity is taken.</vt:lpstr>
      <vt:lpstr>Jars 49-52 Test Flash Mix 30 Sec (200 RPM) Floc Mix 5 min (30 RPM)   Applied Chemicals NaMnO4 ProPac 9810 </vt:lpstr>
      <vt:lpstr>Jars 49-52:  End of 5-minute flocculation (30 RPM) duration.</vt:lpstr>
      <vt:lpstr>Jars 49-52: After 5 min of settling, 25 mL is syringed for filterability and %UVT/UVA.</vt:lpstr>
      <vt:lpstr>Jars 49-52: After 25-minutes of settling, settled water turbidity is taken.</vt:lpstr>
      <vt:lpstr>Jars 53-56 Test Flash Mix 30 Sec (200 RPM) Floc Mix 5 min (30 RPM)   Applied Chemicals NaMnO4 Alum ProPac 9890 </vt:lpstr>
      <vt:lpstr>Jars 53-56:  End of 5-minute flocculation (30 RPM) duration.</vt:lpstr>
      <vt:lpstr>Jars 53-56: After 5 min of settling, 25 mL is syringed for filterability and %UVT/UVA.</vt:lpstr>
      <vt:lpstr>Jars 53-56: After 25-minutes of settling, settled water turbidity is taken.</vt:lpstr>
      <vt:lpstr>Jars 57-60 Test Flash Mix 30 Sec (200 RPM) Floc Mix 5 min (30 RPM)   Applied Chemicals NaMnO4 Alum 186K pDADMAC </vt:lpstr>
      <vt:lpstr>Jars 57-60:  End of 5-minute flocculation (30 RPM) duration.</vt:lpstr>
      <vt:lpstr>Jars 57-60: After 5 min of settling, 25 mL is syringed for filterability and %UVT/UVA.</vt:lpstr>
      <vt:lpstr>Jars 57-60: After 25-minutes of settling, settled water turbidity is taken.</vt:lpstr>
      <vt:lpstr>Jars 61-64 Test Flash Mix 30 Sec (200 RPM) Floc Mix 5 min (30 RPM)   Applied Chemicals NaMnO4 Alum 186K pDADMAC ProPac 9810 </vt:lpstr>
      <vt:lpstr>Jars 61-64:  End of 5-minute flocculation (30 RPM) duration.</vt:lpstr>
      <vt:lpstr>Jars 61-64: After 5 min of settling, 25 mL is syringed for filterability and %UVT/UVA.</vt:lpstr>
      <vt:lpstr>Jars 61-64: After 25-minutes of settling, settled water turbidity is taken.</vt:lpstr>
      <vt:lpstr>Jars 65-68 Test Flash Mix 30 Sec (200 RPM) Floc Mix 5 min (30 RPM)   Applied Chemicals NaMnO4 Alum 186K pDADMAC 9810 </vt:lpstr>
      <vt:lpstr>Jars 65-68:  End of 5-minute flocculation (30 RPM) duration.</vt:lpstr>
      <vt:lpstr>Jars 65-68: After 5 min of settling, 25 mL is syringed for filterability and %UVT/UVA.</vt:lpstr>
      <vt:lpstr>Jars 65-68: After 25-minutes of settling, settled water turbidity is taken.</vt:lpstr>
      <vt:lpstr>Jar Testing for 1-Liter Jars:  Procedures for Most Treatment Plants</vt:lpstr>
      <vt:lpstr>Jar Test Filterability Test Equipment</vt:lpstr>
      <vt:lpstr>Isopore Membrane Information</vt:lpstr>
      <vt:lpstr>Isopore Membrane Background Information </vt:lpstr>
      <vt:lpstr>Jar Test - Filterability Test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Ranch CSD CA4010012 San Luis Obispo County Jar Test</dc:title>
  <dc:creator>Schott, Guy@Waterboards</dc:creator>
  <cp:lastModifiedBy>Schott, Guy@Waterboards</cp:lastModifiedBy>
  <cp:revision>58</cp:revision>
  <dcterms:created xsi:type="dcterms:W3CDTF">2021-03-02T17:12:56Z</dcterms:created>
  <dcterms:modified xsi:type="dcterms:W3CDTF">2022-10-13T17:28:39Z</dcterms:modified>
</cp:coreProperties>
</file>