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1168" r:id="rId3"/>
    <p:sldId id="1169" r:id="rId4"/>
    <p:sldId id="1153" r:id="rId5"/>
    <p:sldId id="1126" r:id="rId6"/>
    <p:sldId id="1130" r:id="rId7"/>
    <p:sldId id="1167" r:id="rId8"/>
    <p:sldId id="874" r:id="rId9"/>
    <p:sldId id="919" r:id="rId10"/>
    <p:sldId id="1001" r:id="rId11"/>
    <p:sldId id="1017" r:id="rId12"/>
    <p:sldId id="1018" r:id="rId13"/>
    <p:sldId id="1104" r:id="rId14"/>
    <p:sldId id="1002" r:id="rId15"/>
    <p:sldId id="1003" r:id="rId16"/>
    <p:sldId id="1004" r:id="rId17"/>
    <p:sldId id="1170" r:id="rId18"/>
    <p:sldId id="1005" r:id="rId19"/>
    <p:sldId id="1006" r:id="rId20"/>
    <p:sldId id="1007" r:id="rId21"/>
    <p:sldId id="1171" r:id="rId22"/>
    <p:sldId id="1008" r:id="rId23"/>
    <p:sldId id="1009" r:id="rId24"/>
    <p:sldId id="1010" r:id="rId25"/>
    <p:sldId id="1172" r:id="rId26"/>
    <p:sldId id="1011" r:id="rId27"/>
    <p:sldId id="1012" r:id="rId28"/>
    <p:sldId id="1013" r:id="rId29"/>
    <p:sldId id="1173" r:id="rId30"/>
    <p:sldId id="1014" r:id="rId31"/>
    <p:sldId id="1015" r:id="rId32"/>
    <p:sldId id="1016" r:id="rId33"/>
    <p:sldId id="1174" r:id="rId34"/>
    <p:sldId id="1020" r:id="rId35"/>
    <p:sldId id="1021" r:id="rId36"/>
    <p:sldId id="1022" r:id="rId37"/>
    <p:sldId id="1175" r:id="rId38"/>
    <p:sldId id="1024" r:id="rId39"/>
    <p:sldId id="1025" r:id="rId40"/>
    <p:sldId id="1026" r:id="rId41"/>
    <p:sldId id="1176" r:id="rId42"/>
    <p:sldId id="1028" r:id="rId43"/>
    <p:sldId id="1029" r:id="rId44"/>
    <p:sldId id="1030" r:id="rId45"/>
    <p:sldId id="1154" r:id="rId46"/>
    <p:sldId id="1155" r:id="rId47"/>
    <p:sldId id="1129" r:id="rId48"/>
    <p:sldId id="1148" r:id="rId49"/>
    <p:sldId id="1156" r:id="rId50"/>
    <p:sldId id="1157" r:id="rId5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Lopez Project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CA4010022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 Luis Obispo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November 4,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5F8B6DD0-E6BF-4F75-A3D7-A2FB8F8BE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Lopez Project: Jar Test 17-20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18753"/>
              </p:ext>
            </p:extLst>
          </p:nvPr>
        </p:nvGraphicFramePr>
        <p:xfrm>
          <a:off x="492367" y="1402715"/>
          <a:ext cx="1072553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77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8311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5385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53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38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4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034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12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Lopez Project: Jar Test 21-28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037206"/>
              </p:ext>
            </p:extLst>
          </p:nvPr>
        </p:nvGraphicFramePr>
        <p:xfrm>
          <a:off x="492367" y="1402715"/>
          <a:ext cx="1107432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81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3784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463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94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12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295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4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Lopez Project: Jar Test 29-32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55016"/>
              </p:ext>
            </p:extLst>
          </p:nvPr>
        </p:nvGraphicFramePr>
        <p:xfrm>
          <a:off x="113122" y="1628958"/>
          <a:ext cx="12009747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57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2749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37931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915452">
                  <a:extLst>
                    <a:ext uri="{9D8B030D-6E8A-4147-A177-3AD203B41FA5}">
                      <a16:colId xmlns:a16="http://schemas.microsoft.com/office/drawing/2014/main" val="3773393800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1529700898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4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919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5226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66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60C4CC1-BFB0-4F2D-9FAB-A9E8A0431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881E2-2ECA-4507-8227-AF9ADEEA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C79846-EBC4-41FF-A0E1-5058C24F1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992" y="2424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C5BD5-7942-48CC-89B1-8382032A7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0826" y="24242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B5206-DAF5-4E97-9E16-80057B35C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5397" y="24243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23A7C-0BAD-45C1-8B1D-573D497E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96080" y="24243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</p:spTree>
    <p:extLst>
      <p:ext uri="{BB962C8B-B14F-4D97-AF65-F5344CB8AC3E}">
        <p14:creationId xmlns:p14="http://schemas.microsoft.com/office/powerpoint/2010/main" val="126864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EEDA530-2A1F-48DA-B0D5-50EE948D6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9AEDA-A892-402B-A459-C414CB82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7" y="425950"/>
            <a:ext cx="1157454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6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1883353-458C-4473-A935-0721BA5B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F1D71-6AE7-4751-9274-39A49DA9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D5C94A-3825-478C-86EB-285863BF6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406" y="4675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81778-752C-4E85-8AAB-ECCBC2C88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6240" y="46752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C79C6-4378-43B3-A857-03E01CCE9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2853" y="46752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F3D5E-819F-44A9-B473-D45D21A9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8794" y="4675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</p:spTree>
    <p:extLst>
      <p:ext uri="{BB962C8B-B14F-4D97-AF65-F5344CB8AC3E}">
        <p14:creationId xmlns:p14="http://schemas.microsoft.com/office/powerpoint/2010/main" val="80316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77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EE54FB5-5567-4D65-BFCF-D9E39F75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27023-7804-46FF-B2FF-E0CA971C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36FC88-7145-4E21-8A62-F4F5E455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0814" y="4675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E3B5D-B2A7-4CAD-9F9F-036760BE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630" y="4675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3619F-80A5-4A93-B665-37BFC0EC5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0650" y="46752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605F2-617E-44FB-83B6-5BCF6B650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9238" y="47275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</p:spTree>
    <p:extLst>
      <p:ext uri="{BB962C8B-B14F-4D97-AF65-F5344CB8AC3E}">
        <p14:creationId xmlns:p14="http://schemas.microsoft.com/office/powerpoint/2010/main" val="324873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66F7186-BB2F-4F96-9AC0-ECA679CB8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85AC0-C1C9-4E7E-B5AE-0284458B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1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2771-6B99-480C-B146-37DC61C1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Lopez Reservoir</a:t>
            </a:r>
          </a:p>
        </p:txBody>
      </p:sp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Image of Lopez Reservoir">
            <a:extLst>
              <a:ext uri="{FF2B5EF4-FFF2-40B4-BE49-F238E27FC236}">
                <a16:creationId xmlns:a16="http://schemas.microsoft.com/office/drawing/2014/main" id="{CABFEE59-8268-49E7-A79F-5750D087C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9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08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47D8BF7-8A02-4443-9A30-4CA22108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3B3A-B602-4819-8FAE-03FAADCD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5B1F37-775F-469B-93F2-39981815C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270" y="22837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146F5-4FAE-4687-A4EA-5050FEC5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7086" y="22837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5BDF5-5181-4160-B203-BC7A6B640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8106" y="22837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5D96C-DDF0-4087-81FF-24F44A927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6694" y="2335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</p:spTree>
    <p:extLst>
      <p:ext uri="{BB962C8B-B14F-4D97-AF65-F5344CB8AC3E}">
        <p14:creationId xmlns:p14="http://schemas.microsoft.com/office/powerpoint/2010/main" val="201155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7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4C6C53B-75C1-4D14-AC11-4D2620B8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E4CA5-A5FB-4DE9-9E2E-694695DE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4686DE-7610-4A02-B59A-C4F84108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7422" y="4675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C4EE8-2237-4573-8AAA-DC39F4CC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4675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6D3CB-0720-479B-ADD8-314B6AC74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5929" y="4675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02F00-8DF3-417F-A784-485F12767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7800" y="4675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</p:spTree>
    <p:extLst>
      <p:ext uri="{BB962C8B-B14F-4D97-AF65-F5344CB8AC3E}">
        <p14:creationId xmlns:p14="http://schemas.microsoft.com/office/powerpoint/2010/main" val="260324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97868E4-3260-4CDE-92E8-6F93B329B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474A0-30CD-4F0A-9B9A-35A27379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45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3EE7DC5-BDB1-4F2A-A565-85BB8EC15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D677E-0B63-478D-906C-519B1B7B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DA811C-1FD2-44A0-9F49-D01110AA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7422" y="1721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FF45E-331B-460D-8398-3F6BA34B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1721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0F779-BFD8-4C83-B9FD-4D2E7F19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5929" y="1721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C0152-A0C5-4D0F-885E-D6569A67A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7800" y="1721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</a:t>
            </a:r>
          </a:p>
        </p:txBody>
      </p:sp>
    </p:spTree>
    <p:extLst>
      <p:ext uri="{BB962C8B-B14F-4D97-AF65-F5344CB8AC3E}">
        <p14:creationId xmlns:p14="http://schemas.microsoft.com/office/powerpoint/2010/main" val="296637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85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43D5637-6464-4AE8-81EF-4166F4D8A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CED94-A9D4-4C4E-8810-3882E149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134544-53C9-4088-90E8-CDACFB1D4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628" y="6644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33055-0D7F-4E45-8CE9-51268F7C7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6644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0A956-FBAD-405F-AB74-B2ACCC125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0673" y="66447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32843C-777A-4199-AEAF-51038821E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6273" y="66447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322936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BAC98DA-79A6-4C2E-8C83-E5FEE71AB9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53922-D988-449B-8B7B-24FC38D1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425950"/>
            <a:ext cx="11380237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82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8BE5DF4-A2AA-46B3-8A6F-B62D30850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D61D2-DE20-4672-AB6D-81238EE8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94E618-E7B9-4D16-9AB9-3FA46AF2F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628" y="58006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3EDFB-4B7C-4B49-97FE-7665A6A4E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58006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D941C-66C1-41C7-B4E1-E2762AAC5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1517" y="58006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2EAB3-35FF-44C5-A237-0DA47EC26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173" y="58006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114657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263A-0E68-4E50-B89C-D1EB5FC7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9"/>
            <a:ext cx="10515600" cy="1131216"/>
          </a:xfrm>
        </p:spPr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B8454-17A8-471F-B613-84353400B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6"/>
            <a:ext cx="5181600" cy="4951478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1.46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8.16, Alkalinity: 250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70.5%, UVA: 0.152/cm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Source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0.15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71.1%, UVA: 0.154/cm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0.2 um Source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71.6%, UVA: 0.145/cm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C8507-D416-4F5A-8AD2-83E9233EC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6"/>
            <a:ext cx="5181600" cy="4951478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DAF(No Chlorine)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0.30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81.6%, UVA: 0.062/cm</a:t>
            </a:r>
          </a:p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DAF(Post Chlorine)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0.40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86.6, UVA: 0.152/cm</a:t>
            </a:r>
          </a:p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CFE(Post Membrane)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87.6, UVA: 0.057/cm</a:t>
            </a:r>
          </a:p>
          <a:p>
            <a:pPr lvl="0">
              <a:spcAft>
                <a:spcPts val="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Post Clearwell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lvl="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84.9, UVA: 0.071/cm</a:t>
            </a:r>
          </a:p>
        </p:txBody>
      </p:sp>
    </p:spTree>
    <p:extLst>
      <p:ext uri="{BB962C8B-B14F-4D97-AF65-F5344CB8AC3E}">
        <p14:creationId xmlns:p14="http://schemas.microsoft.com/office/powerpoint/2010/main" val="151454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70B7920-6B19-4F31-A939-E7F014AC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DEBC8-7D71-4AF0-926A-341424F4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62907C-F74C-486E-B006-F0C6AAD0F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07" y="20024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E073F-18E8-4D0E-856D-CF0716134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7786" y="20024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7E1C0-65AA-4758-BB36-B9B50853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66943" y="20023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CE0EE-6691-4F9C-9F08-D3C71A247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5084" y="20023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1.56 NTU</a:t>
            </a:r>
          </a:p>
        </p:txBody>
      </p:sp>
    </p:spTree>
    <p:extLst>
      <p:ext uri="{BB962C8B-B14F-4D97-AF65-F5344CB8AC3E}">
        <p14:creationId xmlns:p14="http://schemas.microsoft.com/office/powerpoint/2010/main" val="1466077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7DED65F-AEF9-4133-91B9-8D3E8D031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A8B64-0EBF-4FB1-B751-F18356C9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425950"/>
            <a:ext cx="1146732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50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57F8A08-5EF9-4FA7-806C-C64C080C3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EC567-EB6F-4BE7-914C-1DAEC9A9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FCDBD1-0B5D-4257-8412-012BCC2E2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547" y="3549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EAB06-A93A-4DB6-BCA7-508AAFB99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5243" y="3549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B03C1-F8EB-478B-B8A5-98C98DC8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9997" y="3549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F70EF-7332-4A72-9B53-BBCA34AC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20341" y="3549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1.56 NTU</a:t>
            </a:r>
          </a:p>
        </p:txBody>
      </p:sp>
    </p:spTree>
    <p:extLst>
      <p:ext uri="{BB962C8B-B14F-4D97-AF65-F5344CB8AC3E}">
        <p14:creationId xmlns:p14="http://schemas.microsoft.com/office/powerpoint/2010/main" val="2789561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70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C3D184F-17E3-430F-96C6-D4425EE0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F1993-D7BD-4E38-8402-7DC10DF3DA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862D9F-B1AF-4325-B450-6BAAFE66B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0818" y="6926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4D59F3-87AF-4C99-B63A-ED8935D4E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4058" y="6926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15B8E-702F-41AA-8C08-0A88FE74F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2878" y="6926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CB449-1559-4BB1-A821-CF5603B0D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61018" y="6926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2890100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0BE28FF-8A49-4A33-A004-A83637795B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FDF24-D99D-4C40-9470-4FF357E4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425950"/>
            <a:ext cx="1151397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15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3E99B1B-EF24-4234-A4A4-4EF68A7419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D6AD2-D6AD-4FD6-980A-EE4CFB2AC2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4A42C8-DFD4-45AD-8232-DC202E7C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546" y="34092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F4B01-41EF-44CE-91D6-CCDE10AA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7786" y="34091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08F4B-0A57-40FC-8CE5-D53D4EC58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6606" y="34091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FE32C-BDC6-4E21-B719-C3F94E7DF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04746" y="34091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0.72 NTU</a:t>
            </a:r>
          </a:p>
        </p:txBody>
      </p:sp>
    </p:spTree>
    <p:extLst>
      <p:ext uri="{BB962C8B-B14F-4D97-AF65-F5344CB8AC3E}">
        <p14:creationId xmlns:p14="http://schemas.microsoft.com/office/powerpoint/2010/main" val="1777389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37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CF23270-DC71-4116-8792-5B92EB8C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11EA7-1D6C-4837-9722-E35CC2CE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1D3D02-734A-4F9D-B89E-5D0198F46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3603" y="66447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62CA2A-A3A7-46A0-8906-7E35B76CE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0219" y="66447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4A445-813C-4384-BC96-119D66151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6835" y="66447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E34B4-334C-4B52-845F-DFF417FE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6164" y="66447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1539096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896D0A1-7F74-48D8-8290-7CA2D1DF2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067B3-BFDC-4328-9F5F-089BA7AE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9" y="425950"/>
            <a:ext cx="11420668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4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84228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99D5029-8DEF-479B-9E0B-4468C92A8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BCB9-3137-48F1-86DF-9D08086E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CAE57D-AF41-4523-A961-6FEE1E6C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3094" y="34091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409A0-C334-499F-8A39-2D331A5F6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9710" y="340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5E9F0-84C6-43C1-8E6E-7F1C2C082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6326" y="340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52DEB-DA01-40B8-85F7-712F69663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5655" y="340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</p:spTree>
    <p:extLst>
      <p:ext uri="{BB962C8B-B14F-4D97-AF65-F5344CB8AC3E}">
        <p14:creationId xmlns:p14="http://schemas.microsoft.com/office/powerpoint/2010/main" val="4020241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 w/CO2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98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51DB9CC-59EA-424C-81F8-30C59974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6FF71-DFF0-484B-B2C1-B6A0E08A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7" y="5241983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E42C10-70EC-4B61-A0BC-7FEF026B0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5808" y="285546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04A1CC-C96D-4F4A-BBEA-F41D2D45E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0189" y="285546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36598E-CA0A-48EC-8771-9CCAECD75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64601" y="12990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7.0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C9996-6458-45F4-A36C-EBD1C032A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4269" y="12990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6.88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</p:spTree>
    <p:extLst>
      <p:ext uri="{BB962C8B-B14F-4D97-AF65-F5344CB8AC3E}">
        <p14:creationId xmlns:p14="http://schemas.microsoft.com/office/powerpoint/2010/main" val="226582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347CFFA-50ED-4020-844E-BD9A62709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2C792-3D55-49BA-B588-212BB615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425950"/>
            <a:ext cx="1145799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28-32: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51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CBD12CB-0906-4FE5-ACB5-31E4E02CB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54A2-F6FC-48A1-8884-83AE6F7C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44C0428-1AD6-446E-BF20-5685818BC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5808" y="285546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E3A67-90EE-4516-8B6F-B93F52202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0189" y="285546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68AA92-DB96-4F6E-B9E0-7D4AB4747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64601" y="12990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7.0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8741E-2945-4393-A297-E6499DC94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4269" y="12990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6.88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</p:txBody>
      </p:sp>
    </p:spTree>
    <p:extLst>
      <p:ext uri="{BB962C8B-B14F-4D97-AF65-F5344CB8AC3E}">
        <p14:creationId xmlns:p14="http://schemas.microsoft.com/office/powerpoint/2010/main" val="2785039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9" y="54776"/>
            <a:ext cx="1081818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380339"/>
            <a:ext cx="1153209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 pictur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Image of a portable turbidity meter used to measure filtrate and settled water turbidities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9"/>
            <a:ext cx="10515600" cy="79052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5229"/>
            <a:ext cx="5097780" cy="49079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ACH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065229"/>
            <a:ext cx="5097780" cy="49079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ACH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581844"/>
            <a:ext cx="797087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278173"/>
            <a:ext cx="1154984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8"/>
            <a:ext cx="6254496" cy="56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754145"/>
            <a:ext cx="6857026" cy="573872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8.11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89-96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</p:txBody>
      </p:sp>
      <p:pic>
        <p:nvPicPr>
          <p:cNvPr id="5" name="Picture 4" descr="Image of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FD5AB6B1-FC4D-46A1-97BC-FAD0793202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825625"/>
            <a:ext cx="1082589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28853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Lopez Project: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352462"/>
              </p:ext>
            </p:extLst>
          </p:nvPr>
        </p:nvGraphicFramePr>
        <p:xfrm>
          <a:off x="292231" y="1402715"/>
          <a:ext cx="1162324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58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2540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1087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10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0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54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54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5420">
                  <a:extLst>
                    <a:ext uri="{9D8B030D-6E8A-4147-A177-3AD203B41FA5}">
                      <a16:colId xmlns:a16="http://schemas.microsoft.com/office/drawing/2014/main" val="1540894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/>
              <a:t>Lopez Project: Jar Test 9-16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04563"/>
              </p:ext>
            </p:extLst>
          </p:nvPr>
        </p:nvGraphicFramePr>
        <p:xfrm>
          <a:off x="492367" y="1402715"/>
          <a:ext cx="11234578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48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6299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1336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13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3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2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253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0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3488</Words>
  <Application>Microsoft Office PowerPoint</Application>
  <PresentationFormat>Widescreen</PresentationFormat>
  <Paragraphs>885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Lopez Project CA4010022 San Luis Obispo County Jar Test</vt:lpstr>
      <vt:lpstr>Lopez Reservoir</vt:lpstr>
      <vt:lpstr>Source Water Characteristics</vt:lpstr>
      <vt:lpstr>UVT/UVA</vt:lpstr>
      <vt:lpstr>Coagulant Used for Jar Testing</vt:lpstr>
      <vt:lpstr>Laboratory Charge Analyzer</vt:lpstr>
      <vt:lpstr>Coagulant Information</vt:lpstr>
      <vt:lpstr>Lopez Project: Jar Test 1-8 Results</vt:lpstr>
      <vt:lpstr>Lopez Project: Jar Test 9-16 Results</vt:lpstr>
      <vt:lpstr>Lopez Project: Jar Test 17-20 Results</vt:lpstr>
      <vt:lpstr>Lopez Project: Jar Test 21-28 Results</vt:lpstr>
      <vt:lpstr>Lopez Project: Jar Test 29-32 Results</vt:lpstr>
      <vt:lpstr>Jars 1-4 Test Flash Mix 60 Sec (200 RPM) Floc Mix 5 min (30 RPM)  Applied Coagulant  9800 </vt:lpstr>
      <vt:lpstr>Jars 1-4: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5 min (30 RPM)  Applied Coagulant  9800 </vt:lpstr>
      <vt:lpstr>Jars 5-8: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 Applied Coagulant  7066 </vt:lpstr>
      <vt:lpstr>Jars 9-12: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60 Sec (200 RPM) Floc Mix 5 min (30 RPM)  Applied Coagulant  7066 </vt:lpstr>
      <vt:lpstr>Jars 13-16: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60 Sec (200 RPM) Floc Mix 5 min (30 RPM)  Applied Coagulant  9800 </vt:lpstr>
      <vt:lpstr>Jars 17-20: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Jars 21-24 Test Flash Mix 60 Sec (200 RPM) Floc Mix 5 min (30 RPM)  Applied Coagulant  9800 </vt:lpstr>
      <vt:lpstr>Jars 21-24: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Jars 25-28 Test Flash Mix 60 Sec (200 RPM) Floc Mix 5 min (30 RPM)  Applied Coagulant  9800 </vt:lpstr>
      <vt:lpstr>Jars 25-28: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Jars 29-32 Test Flash Mix 60 Sec (200 RPM) Floc Mix 5 min (30 RPM)  Applied Coagulant  9800 w/CO2 </vt:lpstr>
      <vt:lpstr>Jars 29-32: End of 5-minute flocculation (30 RPM) duration. </vt:lpstr>
      <vt:lpstr>Jars 28-32: After 5 min of settling, 25 mL is syringed for filterability and %UVT/UVA. </vt:lpstr>
      <vt:lpstr>Jars 29-32: After 25-minutes of settling, settled water turbidity is taken. </vt:lpstr>
      <vt:lpstr>Jar Testing for 1-Liter Jars:  General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Lopez Project CA4010022 San Luis Obispo County Jar Test</dc:title>
  <dc:creator>Schott, Guy@Waterboards</dc:creator>
  <cp:lastModifiedBy>Schott, Guy@Waterboards</cp:lastModifiedBy>
  <cp:revision>3</cp:revision>
  <dcterms:created xsi:type="dcterms:W3CDTF">2020-05-04T22:05:49Z</dcterms:created>
  <dcterms:modified xsi:type="dcterms:W3CDTF">2020-05-11T21:52:39Z</dcterms:modified>
</cp:coreProperties>
</file>