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737" r:id="rId2"/>
    <p:sldId id="1249" r:id="rId3"/>
    <p:sldId id="1188" r:id="rId4"/>
    <p:sldId id="1153" r:id="rId5"/>
    <p:sldId id="1126" r:id="rId6"/>
    <p:sldId id="1179" r:id="rId7"/>
    <p:sldId id="1127" r:id="rId8"/>
    <p:sldId id="1303" r:id="rId9"/>
    <p:sldId id="813" r:id="rId10"/>
    <p:sldId id="1266" r:id="rId11"/>
    <p:sldId id="1104" r:id="rId12"/>
    <p:sldId id="1300" r:id="rId13"/>
    <p:sldId id="1302" r:id="rId14"/>
    <p:sldId id="1301" r:id="rId15"/>
    <p:sldId id="1189" r:id="rId16"/>
    <p:sldId id="1296" r:id="rId17"/>
    <p:sldId id="1297" r:id="rId18"/>
    <p:sldId id="1298" r:id="rId19"/>
    <p:sldId id="1203" r:id="rId20"/>
    <p:sldId id="1293" r:id="rId21"/>
    <p:sldId id="1294" r:id="rId22"/>
    <p:sldId id="1295" r:id="rId23"/>
    <p:sldId id="1168" r:id="rId24"/>
    <p:sldId id="1169" r:id="rId25"/>
    <p:sldId id="1129" r:id="rId26"/>
    <p:sldId id="1148" r:id="rId27"/>
    <p:sldId id="1170" r:id="rId28"/>
    <p:sldId id="1171" r:id="rId29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367" autoAdjust="0"/>
  </p:normalViewPr>
  <p:slideViewPr>
    <p:cSldViewPr snapToGrid="0">
      <p:cViewPr varScale="1">
        <p:scale>
          <a:sx n="76" d="100"/>
          <a:sy n="76" d="100"/>
        </p:scale>
        <p:origin x="917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" name="Rectangle 101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mage of four 1-Liter jars during flocculation.">
            <a:extLst>
              <a:ext uri="{FF2B5EF4-FFF2-40B4-BE49-F238E27FC236}">
                <a16:creationId xmlns:a16="http://schemas.microsoft.com/office/drawing/2014/main" id="{2069ABCF-25CB-4FD2-913F-020088B5FC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04" name="Freeform: Shape 103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6" name="Freeform: Shape 105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Loma Mar Mutual</a:t>
            </a:r>
            <a:b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CA4100512</a:t>
            </a:r>
            <a:b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San Mateo County</a:t>
            </a:r>
            <a:b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July 8, 2020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882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113920"/>
            <a:ext cx="11006232" cy="2189910"/>
          </a:xfrm>
        </p:spPr>
        <p:txBody>
          <a:bodyPr>
            <a:normAutofit/>
          </a:bodyPr>
          <a:lstStyle/>
          <a:p>
            <a:r>
              <a:rPr lang="en-US" dirty="0"/>
              <a:t>Loma Mar Mutual: Jar Test 9-12 Results</a:t>
            </a:r>
            <a:br>
              <a:rPr lang="en-US" dirty="0"/>
            </a:br>
            <a:r>
              <a:rPr lang="en-US" dirty="0" err="1"/>
              <a:t>Pescadero</a:t>
            </a:r>
            <a:r>
              <a:rPr lang="en-US" dirty="0"/>
              <a:t> Creek Source Water</a:t>
            </a:r>
            <a:br>
              <a:rPr lang="en-US" dirty="0"/>
            </a:br>
            <a:r>
              <a:rPr lang="en-US" dirty="0"/>
              <a:t>Flash Mix 200 RPM (30 sec)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2141213"/>
              </p:ext>
            </p:extLst>
          </p:nvPr>
        </p:nvGraphicFramePr>
        <p:xfrm>
          <a:off x="347472" y="2303830"/>
          <a:ext cx="11587353" cy="3381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3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5241">
                  <a:extLst>
                    <a:ext uri="{9D8B030D-6E8A-4147-A177-3AD203B41FA5}">
                      <a16:colId xmlns:a16="http://schemas.microsoft.com/office/drawing/2014/main" val="2699518883"/>
                    </a:ext>
                  </a:extLst>
                </a:gridCol>
                <a:gridCol w="1764915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277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56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88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269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94104">
                  <a:extLst>
                    <a:ext uri="{9D8B030D-6E8A-4147-A177-3AD203B41FA5}">
                      <a16:colId xmlns:a16="http://schemas.microsoft.com/office/drawing/2014/main" val="3994032599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</a:t>
                      </a:r>
                    </a:p>
                    <a:p>
                      <a:pPr algn="ctr"/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0.37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800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Advanced Coagulant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65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5D1F9-60D8-4A24-9D03-209FEE004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15" name="Picture 14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E3C3EEC5-5DB3-4477-8B25-3A053856C6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573" b="11747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9E65E6-5111-4919-85F7-BBB565614E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1938" y="580835"/>
            <a:ext cx="179651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0.26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F1C500-5912-48C6-A037-37BA6D4C7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69746" y="650708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0.24 NTU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6DD86B-4C72-477B-96CD-65154BAB2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41408" y="650708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0.38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5678AD-7F60-42CC-B995-1F0B5120B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170308" y="650707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0.25 NTU</a:t>
            </a:r>
          </a:p>
        </p:txBody>
      </p:sp>
    </p:spTree>
    <p:extLst>
      <p:ext uri="{BB962C8B-B14F-4D97-AF65-F5344CB8AC3E}">
        <p14:creationId xmlns:p14="http://schemas.microsoft.com/office/powerpoint/2010/main" val="3044000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219FB8EB-DA0D-4B25-A031-0DD2494A99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CC583-656C-43D8-921E-6CCB884E4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137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5E07A-69D8-41A1-9AC3-8D7B120D6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 </a:t>
            </a:r>
            <a:endParaRPr lang="en-US" sz="2400" dirty="0"/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31ECCC7B-D33E-4FF0-B9CD-5C72B484CE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102" b="11217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A78296-A3C0-48D7-82C6-8E4180B7F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3387" y="299485"/>
            <a:ext cx="179651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0.26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E9D78B-647D-4F38-83F1-D686D18AF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71195" y="369358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0.24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2BB9B1-FF2E-426B-A829-23AF605CE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42857" y="369358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0.38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0FD28C-78DF-4CCD-BA6B-48837E993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71757" y="369357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0.25 NTU</a:t>
            </a:r>
          </a:p>
        </p:txBody>
      </p:sp>
    </p:spTree>
    <p:extLst>
      <p:ext uri="{BB962C8B-B14F-4D97-AF65-F5344CB8AC3E}">
        <p14:creationId xmlns:p14="http://schemas.microsoft.com/office/powerpoint/2010/main" val="1158640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Advanced Coagulant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019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4233E-A8FA-44F8-8CA7-142C4D422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5" name="Picture 4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07C1317A-BE6D-4775-B6E3-75477F7E6A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81" b="17939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80BE28-BAC8-4B38-A75E-95085586D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22776" y="424046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45.2%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0.26 NTU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E5400F-819F-4608-BC3F-8926300ED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27443" y="424046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0.21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6CF943-C76D-4FB9-B129-93A24C3D6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08768" y="424046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0.25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8EEA68-C1BF-4782-8B5C-81557CB6E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58137" y="424045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0.35 NTU</a:t>
            </a:r>
          </a:p>
        </p:txBody>
      </p:sp>
    </p:spTree>
    <p:extLst>
      <p:ext uri="{BB962C8B-B14F-4D97-AF65-F5344CB8AC3E}">
        <p14:creationId xmlns:p14="http://schemas.microsoft.com/office/powerpoint/2010/main" val="1175565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108AEDF8-35D4-47C8-8FD9-8CB1B350E1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5D1F9-60D8-4A24-9D03-209FEE004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01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5E07A-69D8-41A1-9AC3-8D7B120D6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 </a:t>
            </a:r>
            <a:endParaRPr lang="en-US" sz="2400" dirty="0"/>
          </a:p>
        </p:txBody>
      </p:sp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4EC324B8-C0F9-499A-8752-F924B7A37A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968" b="6352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ECE972-84F8-4024-B96E-415BE3E0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22776" y="263271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45.2%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0.26 NTU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AE3BF8-5CF9-4FAE-9AC1-A188C6E4A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66670" y="263271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0.21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CC9E41-9E41-4F7B-B4FD-E95806F2D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87706" y="263271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0.25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85AC7D-0AEA-4C45-B601-9980178B8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86833" y="263270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0.35 NTU</a:t>
            </a:r>
          </a:p>
        </p:txBody>
      </p:sp>
    </p:spTree>
    <p:extLst>
      <p:ext uri="{BB962C8B-B14F-4D97-AF65-F5344CB8AC3E}">
        <p14:creationId xmlns:p14="http://schemas.microsoft.com/office/powerpoint/2010/main" val="3333529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Advanced Coagulant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879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4A874-62CA-43D1-B653-57919785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Treatment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6A983-F240-4B35-9CFC-5BFECC95C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water: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Pescadero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Creek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Vertical pressure roughing filter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Multi-Media Filtration (vertical pressure vessel)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Activated Carbon Filtration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Chlorine disinfection</a:t>
            </a:r>
          </a:p>
        </p:txBody>
      </p:sp>
    </p:spTree>
    <p:extLst>
      <p:ext uri="{BB962C8B-B14F-4D97-AF65-F5344CB8AC3E}">
        <p14:creationId xmlns:p14="http://schemas.microsoft.com/office/powerpoint/2010/main" val="3713293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8B75728C-5D25-4964-B039-01D235EAD1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C4233E-A8FA-44F8-8CA7-142C4D422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 End of 5-minute flocculation (</a:t>
            </a:r>
            <a:r>
              <a:rPr 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48A8CEF-CD1F-4ECD-BD18-07F6FF052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6455" y="1249888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0.22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C49119-8A17-4EA7-BB5F-5191BBAB7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97757" y="1316339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0.30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7AAAE4-7D00-498E-BB2C-6BB078995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75901" y="1316338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49.3%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0.37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34C619-5513-454F-AF6C-FA838B2D3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39570" y="1316338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0.23 NTU</a:t>
            </a:r>
          </a:p>
        </p:txBody>
      </p:sp>
    </p:spTree>
    <p:extLst>
      <p:ext uri="{BB962C8B-B14F-4D97-AF65-F5344CB8AC3E}">
        <p14:creationId xmlns:p14="http://schemas.microsoft.com/office/powerpoint/2010/main" val="3171919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77A40080-253D-4817-85CA-04D3419997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5D1F9-60D8-4A24-9D03-209FEE004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425950"/>
            <a:ext cx="11439525" cy="744836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530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5E07A-69D8-41A1-9AC3-8D7B120D6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Jars 9-12: After 25-minutes of settling, settled water turbidity is taken. </a:t>
            </a:r>
            <a:endParaRPr lang="en-US" sz="2400"/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4FCE1726-7B37-4F10-91D0-242916528C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772" b="11548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A22D6F-C783-46EB-A0AC-D3875714E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99001" y="275202"/>
            <a:ext cx="179998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0.22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D41C2A-01AC-4CBD-893D-F3FB02452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42226" y="341653"/>
            <a:ext cx="179998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0.30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ECC201-58B1-4C87-A47D-5D07C8BBB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37826" y="341652"/>
            <a:ext cx="179998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0.37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62286E-CDA7-4373-A221-64CAB73B3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39595" y="341652"/>
            <a:ext cx="179998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0.23 NTU</a:t>
            </a:r>
          </a:p>
        </p:txBody>
      </p:sp>
    </p:spTree>
    <p:extLst>
      <p:ext uri="{BB962C8B-B14F-4D97-AF65-F5344CB8AC3E}">
        <p14:creationId xmlns:p14="http://schemas.microsoft.com/office/powerpoint/2010/main" val="1369003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1380339"/>
            <a:ext cx="1157630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15-30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3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40" y="58184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9" y="2278173"/>
            <a:ext cx="11720264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ED8B5-6EDE-46CC-9EEA-49139CAB9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Loma Mar Mutual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July 8, 2020</a:t>
            </a:r>
            <a:b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Water Characteristics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C0F48-7E80-491C-BA7F-1096A7ABFF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pH: 7.99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Turbidity: 4.5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UVT: 81.1%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UVA: 0.090/cm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Turbidity: 0.14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UVT: 84.5%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UVA: 0.073/cm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EF7C22-2985-4819-95EC-292D1FA5BF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Plant Filtrate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Samples not taken.</a:t>
            </a:r>
          </a:p>
          <a:p>
            <a:pPr marL="0" lvl="0" indent="0">
              <a:spcAft>
                <a:spcPts val="0"/>
              </a:spcAft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607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63379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UVT/UVA, pathlength 10 mm</a:t>
            </a:r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9249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95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889"/>
            <a:ext cx="10515600" cy="1033271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 for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1328"/>
            <a:ext cx="5097780" cy="4491876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Advanced Coagulant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12.55%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6.64% Al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66.4% Basicity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</a:t>
            </a:r>
          </a:p>
        </p:txBody>
      </p:sp>
    </p:spTree>
    <p:extLst>
      <p:ext uri="{BB962C8B-B14F-4D97-AF65-F5344CB8AC3E}">
        <p14:creationId xmlns:p14="http://schemas.microsoft.com/office/powerpoint/2010/main" val="3598714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31" y="66675"/>
            <a:ext cx="7040724" cy="6667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2231" y="666751"/>
            <a:ext cx="6608190" cy="5979146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 indent="-2286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7.99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Advance Coagulant:  256 mg/L as product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7.5 w/acetic acid solution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#2: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Advance Coagulant:  172 mg/L as product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7.0 w/acetic acid solution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BD5865CE-4EB4-4CD0-B29E-5C0ACA5458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62675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42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113920"/>
            <a:ext cx="11006232" cy="2006282"/>
          </a:xfrm>
        </p:spPr>
        <p:txBody>
          <a:bodyPr>
            <a:normAutofit/>
          </a:bodyPr>
          <a:lstStyle/>
          <a:p>
            <a:r>
              <a:rPr lang="en-US" dirty="0"/>
              <a:t>Loma Mar Mutual: Jar Test 1-4 Results</a:t>
            </a:r>
            <a:br>
              <a:rPr lang="en-US" dirty="0"/>
            </a:br>
            <a:r>
              <a:rPr lang="en-US" dirty="0" err="1"/>
              <a:t>Pescadero</a:t>
            </a:r>
            <a:r>
              <a:rPr lang="en-US" dirty="0"/>
              <a:t> Creek Source Water</a:t>
            </a:r>
            <a:br>
              <a:rPr lang="en-US" dirty="0"/>
            </a:br>
            <a:r>
              <a:rPr lang="en-US" dirty="0"/>
              <a:t>Flash Mix 200 RPM (30 sec)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2409605"/>
              </p:ext>
            </p:extLst>
          </p:nvPr>
        </p:nvGraphicFramePr>
        <p:xfrm>
          <a:off x="347472" y="2344025"/>
          <a:ext cx="11587353" cy="3381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3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5241">
                  <a:extLst>
                    <a:ext uri="{9D8B030D-6E8A-4147-A177-3AD203B41FA5}">
                      <a16:colId xmlns:a16="http://schemas.microsoft.com/office/drawing/2014/main" val="2699518883"/>
                    </a:ext>
                  </a:extLst>
                </a:gridCol>
                <a:gridCol w="1764915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277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56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88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370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84056">
                  <a:extLst>
                    <a:ext uri="{9D8B030D-6E8A-4147-A177-3AD203B41FA5}">
                      <a16:colId xmlns:a16="http://schemas.microsoft.com/office/drawing/2014/main" val="3994032599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</a:t>
                      </a:r>
                    </a:p>
                    <a:p>
                      <a:pPr algn="ctr"/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0.38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4832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113920"/>
            <a:ext cx="11006232" cy="1956040"/>
          </a:xfrm>
        </p:spPr>
        <p:txBody>
          <a:bodyPr>
            <a:normAutofit/>
          </a:bodyPr>
          <a:lstStyle/>
          <a:p>
            <a:r>
              <a:rPr lang="en-US" dirty="0"/>
              <a:t>Loma Mar Mutual: Jar Test 5-8 Results</a:t>
            </a:r>
            <a:br>
              <a:rPr lang="en-US" dirty="0"/>
            </a:br>
            <a:r>
              <a:rPr lang="en-US" dirty="0" err="1"/>
              <a:t>Pescadero</a:t>
            </a:r>
            <a:r>
              <a:rPr lang="en-US" dirty="0"/>
              <a:t> Creek Source Water</a:t>
            </a:r>
            <a:br>
              <a:rPr lang="en-US" dirty="0"/>
            </a:br>
            <a:r>
              <a:rPr lang="en-US" dirty="0"/>
              <a:t>Flash Mix 200 RPM (30 sec)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5412755"/>
              </p:ext>
            </p:extLst>
          </p:nvPr>
        </p:nvGraphicFramePr>
        <p:xfrm>
          <a:off x="347472" y="2143058"/>
          <a:ext cx="11587353" cy="3381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3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5241">
                  <a:extLst>
                    <a:ext uri="{9D8B030D-6E8A-4147-A177-3AD203B41FA5}">
                      <a16:colId xmlns:a16="http://schemas.microsoft.com/office/drawing/2014/main" val="2699518883"/>
                    </a:ext>
                  </a:extLst>
                </a:gridCol>
                <a:gridCol w="1764915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277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56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88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370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84056">
                  <a:extLst>
                    <a:ext uri="{9D8B030D-6E8A-4147-A177-3AD203B41FA5}">
                      <a16:colId xmlns:a16="http://schemas.microsoft.com/office/drawing/2014/main" val="3994032599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</a:t>
                      </a:r>
                    </a:p>
                    <a:p>
                      <a:pPr algn="ctr"/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6371754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0.21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2560448334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64983983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62055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120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2053</Words>
  <Application>Microsoft Office PowerPoint</Application>
  <PresentationFormat>Widescreen</PresentationFormat>
  <Paragraphs>436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Loma Mar Mutual CA4100512 San Mateo County Jar Test</vt:lpstr>
      <vt:lpstr>Treatment Processes</vt:lpstr>
      <vt:lpstr>Loma Mar Mutual, July 8, 2020 Source Water Characteristics</vt:lpstr>
      <vt:lpstr>UVT/UVA, pathlength 10 mm</vt:lpstr>
      <vt:lpstr>Applied Coagulant for Jar Testing</vt:lpstr>
      <vt:lpstr>Laboratory Charge Analyzer</vt:lpstr>
      <vt:lpstr>Coagulant Information</vt:lpstr>
      <vt:lpstr>Loma Mar Mutual: Jar Test 1-4 Results Pescadero Creek Source Water Flash Mix 200 RPM (30 sec)</vt:lpstr>
      <vt:lpstr>Loma Mar Mutual: Jar Test 5-8 Results Pescadero Creek Source Water Flash Mix 200 RPM (30 sec)</vt:lpstr>
      <vt:lpstr>Loma Mar Mutual: Jar Test 9-12 Results Pescadero Creek Source Water Flash Mix 200 RPM (30 sec)</vt:lpstr>
      <vt:lpstr>Jars 1-4 Test Flash Mix 30 Sec (200 RPM) Floc Mix 5 min (30 RPM)  Applied Coagulant  Advanced Coagulant </vt:lpstr>
      <vt:lpstr>Jars 1-4:  End of 5-minute flocculation (30 RPM) duration. </vt:lpstr>
      <vt:lpstr>Jars 1-4: After 5 min of settling, 25 mL is syringed for filterability and %UVT/UVA. </vt:lpstr>
      <vt:lpstr>Jars 1-4: After 25-minutes of settling, settled water turbidity is taken. </vt:lpstr>
      <vt:lpstr>Jars 5-8 Test Flash Mix 30 Sec (200 RPM) Floc Mix 5 min (30 RPM)  Applied Coagulant  Advanced Coagulant </vt:lpstr>
      <vt:lpstr>Jars 5-8:  End of 5-minute flocculation (30 RPM) duration. </vt:lpstr>
      <vt:lpstr>Jars 5-8: After 5 min of settling, 25 mL is syringed for filterability and %UVT/UVA. </vt:lpstr>
      <vt:lpstr>Jars 5-8: After 25-minutes of settling, settled water turbidity is taken. </vt:lpstr>
      <vt:lpstr>Jars 9-12 Test Flash Mix 30 Sec (200 RPM) Floc Mix 5 min (30 RPM)  Applied Coagulant  Advanced Coagulant </vt:lpstr>
      <vt:lpstr>Jars 9-12:  End of 5-minute flocculation (30 RPM) duration. </vt:lpstr>
      <vt:lpstr>Jars 9-12: After 5 min of settling, 25 mL is syringed for filterability and %UVT/UVA. </vt:lpstr>
      <vt:lpstr>Jars 9-12: After 25-minutes of settling, settled water turbidity is taken. 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Loma Mar Mutual CA4100512 San Mateo County Jar Test</dc:title>
  <dc:creator>Guy Schott</dc:creator>
  <cp:lastModifiedBy>Guy Schott</cp:lastModifiedBy>
  <cp:revision>1</cp:revision>
  <dcterms:created xsi:type="dcterms:W3CDTF">2020-08-20T01:49:16Z</dcterms:created>
  <dcterms:modified xsi:type="dcterms:W3CDTF">2020-08-20T01:50:15Z</dcterms:modified>
</cp:coreProperties>
</file>