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256" r:id="rId2"/>
    <p:sldId id="1417" r:id="rId3"/>
    <p:sldId id="1524" r:id="rId4"/>
    <p:sldId id="1396" r:id="rId5"/>
    <p:sldId id="1433" r:id="rId6"/>
    <p:sldId id="1511" r:id="rId7"/>
    <p:sldId id="1523" r:id="rId8"/>
    <p:sldId id="1322" r:id="rId9"/>
    <p:sldId id="1496" r:id="rId10"/>
    <p:sldId id="293" r:id="rId11"/>
    <p:sldId id="294" r:id="rId12"/>
    <p:sldId id="1352" r:id="rId13"/>
    <p:sldId id="1127" r:id="rId14"/>
    <p:sldId id="1509" r:id="rId15"/>
    <p:sldId id="1522" r:id="rId16"/>
    <p:sldId id="874" r:id="rId17"/>
    <p:sldId id="1498" r:id="rId18"/>
    <p:sldId id="1499" r:id="rId19"/>
    <p:sldId id="1427" r:id="rId20"/>
    <p:sldId id="1428" r:id="rId21"/>
    <p:sldId id="1502" r:id="rId22"/>
    <p:sldId id="1429" r:id="rId23"/>
    <p:sldId id="1512" r:id="rId24"/>
    <p:sldId id="1392" r:id="rId25"/>
    <p:sldId id="1419" r:id="rId26"/>
    <p:sldId id="1394" r:id="rId27"/>
    <p:sldId id="1395" r:id="rId28"/>
    <p:sldId id="1500" r:id="rId29"/>
    <p:sldId id="1389" r:id="rId30"/>
    <p:sldId id="1390" r:id="rId31"/>
    <p:sldId id="1399" r:id="rId32"/>
    <p:sldId id="1436" r:id="rId33"/>
    <p:sldId id="1401" r:id="rId34"/>
    <p:sldId id="1402" r:id="rId35"/>
    <p:sldId id="1403" r:id="rId36"/>
    <p:sldId id="1437" r:id="rId37"/>
    <p:sldId id="1410" r:id="rId38"/>
    <p:sldId id="1411" r:id="rId39"/>
    <p:sldId id="1412" r:id="rId40"/>
    <p:sldId id="1438" r:id="rId41"/>
    <p:sldId id="1423" r:id="rId42"/>
    <p:sldId id="1424" r:id="rId43"/>
    <p:sldId id="1425" r:id="rId44"/>
    <p:sldId id="1503" r:id="rId45"/>
    <p:sldId id="1453" r:id="rId46"/>
    <p:sldId id="1454" r:id="rId47"/>
    <p:sldId id="1455" r:id="rId48"/>
    <p:sldId id="1504" r:id="rId49"/>
    <p:sldId id="1456" r:id="rId50"/>
    <p:sldId id="1457" r:id="rId51"/>
    <p:sldId id="1458" r:id="rId52"/>
    <p:sldId id="1505" r:id="rId53"/>
    <p:sldId id="1459" r:id="rId54"/>
    <p:sldId id="1460" r:id="rId55"/>
    <p:sldId id="1461" r:id="rId56"/>
    <p:sldId id="1506" r:id="rId57"/>
    <p:sldId id="1462" r:id="rId58"/>
    <p:sldId id="1463" r:id="rId59"/>
    <p:sldId id="1464" r:id="rId60"/>
    <p:sldId id="1507" r:id="rId61"/>
    <p:sldId id="1465" r:id="rId62"/>
    <p:sldId id="1466" r:id="rId63"/>
    <p:sldId id="1467" r:id="rId64"/>
    <p:sldId id="1508" r:id="rId65"/>
    <p:sldId id="1468" r:id="rId66"/>
    <p:sldId id="1469" r:id="rId67"/>
    <p:sldId id="1470" r:id="rId68"/>
    <p:sldId id="1513" r:id="rId69"/>
    <p:sldId id="1514" r:id="rId70"/>
    <p:sldId id="1515" r:id="rId71"/>
    <p:sldId id="1516" r:id="rId72"/>
    <p:sldId id="1518" r:id="rId73"/>
    <p:sldId id="1519" r:id="rId74"/>
    <p:sldId id="1520" r:id="rId75"/>
    <p:sldId id="1521" r:id="rId76"/>
    <p:sldId id="1154" r:id="rId77"/>
    <p:sldId id="1155" r:id="rId78"/>
    <p:sldId id="1129" r:id="rId79"/>
    <p:sldId id="1148" r:id="rId80"/>
    <p:sldId id="1156" r:id="rId81"/>
    <p:sldId id="1157" r:id="rId82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3399FF"/>
    <a:srgbClr val="00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347" autoAdjust="0"/>
  </p:normalViewPr>
  <p:slideViewPr>
    <p:cSldViewPr snapToGrid="0">
      <p:cViewPr varScale="1">
        <p:scale>
          <a:sx n="106" d="100"/>
          <a:sy n="106" d="100"/>
        </p:scale>
        <p:origin x="108" y="138"/>
      </p:cViewPr>
      <p:guideLst/>
    </p:cSldViewPr>
  </p:slideViewPr>
  <p:outlineViewPr>
    <p:cViewPr>
      <p:scale>
        <a:sx n="33" d="100"/>
        <a:sy n="33" d="100"/>
      </p:scale>
      <p:origin x="0" y="-1414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3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WWA_2021\UV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arTest\Jar%20Test%20ADA\Jar%20Test%20PowerPoint%20ADA\BeniciaCl2Decay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arTest\Jar%20Test%20ADA\Jar%20Test%20PowerPoint%20ADA\BeniciaCl2Decay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0" b="1" i="0" u="none" strike="noStrike" kern="1200" cap="none" baseline="0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i="0" baseline="0" dirty="0">
                <a:effectLst/>
              </a:rPr>
              <a:t>%UVA Reduction Over Time</a:t>
            </a:r>
            <a:endParaRPr lang="en-US" dirty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white">
                    <a:lumMod val="85000"/>
                  </a:prstClr>
                </a:solidFill>
              </a:defRPr>
            </a:pPr>
            <a:r>
              <a:rPr lang="en-US" dirty="0"/>
              <a:t>Pre-Chlorination (2.0 mg/L)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320" b="1" i="0" u="none" strike="noStrike" kern="1200" cap="none" baseline="0">
              <a:solidFill>
                <a:prstClr val="white">
                  <a:lumMod val="8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6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Sheet1!$I$5:$I$9</c:f>
              <c:numCache>
                <c:formatCode>General</c:formatCode>
                <c:ptCount val="5"/>
                <c:pt idx="0">
                  <c:v>0</c:v>
                </c:pt>
                <c:pt idx="1">
                  <c:v>9</c:v>
                </c:pt>
                <c:pt idx="2">
                  <c:v>38</c:v>
                </c:pt>
                <c:pt idx="3">
                  <c:v>85</c:v>
                </c:pt>
                <c:pt idx="4">
                  <c:v>124</c:v>
                </c:pt>
              </c:numCache>
            </c:numRef>
          </c:xVal>
          <c:yVal>
            <c:numRef>
              <c:f>Sheet1!$J$5:$J$9</c:f>
              <c:numCache>
                <c:formatCode>0.0%</c:formatCode>
                <c:ptCount val="5"/>
                <c:pt idx="0">
                  <c:v>0</c:v>
                </c:pt>
                <c:pt idx="1">
                  <c:v>8.6999999999999994E-2</c:v>
                </c:pt>
                <c:pt idx="2">
                  <c:v>0.123</c:v>
                </c:pt>
                <c:pt idx="3">
                  <c:v>0.18099999999999999</c:v>
                </c:pt>
                <c:pt idx="4">
                  <c:v>0.188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4AE-4DAD-9755-8FBFA0DDB9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9572975"/>
        <c:axId val="799591695"/>
      </c:scatterChart>
      <c:valAx>
        <c:axId val="799572975"/>
        <c:scaling>
          <c:orientation val="minMax"/>
          <c:max val="125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Hold Time (minutes)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9591695"/>
        <c:crosses val="autoZero"/>
        <c:crossBetween val="midCat"/>
        <c:majorUnit val="5"/>
      </c:valAx>
      <c:valAx>
        <c:axId val="799591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%UVA Reduction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957297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Chlorine Residual Over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Acid Alum: 46 mg/L, CatFloc C-378: 2.1 mg/L, UVA: 0.038/cm</c:v>
          </c:tx>
          <c:spPr>
            <a:ln w="95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Sheet1!$B$4:$B$17</c:f>
              <c:numCache>
                <c:formatCode>General</c:formatCode>
                <c:ptCount val="14"/>
                <c:pt idx="0">
                  <c:v>0</c:v>
                </c:pt>
                <c:pt idx="1">
                  <c:v>4.0999999999999996</c:v>
                </c:pt>
                <c:pt idx="2">
                  <c:v>16</c:v>
                </c:pt>
                <c:pt idx="3">
                  <c:v>21</c:v>
                </c:pt>
                <c:pt idx="4">
                  <c:v>27</c:v>
                </c:pt>
                <c:pt idx="5">
                  <c:v>37</c:v>
                </c:pt>
                <c:pt idx="6">
                  <c:v>50</c:v>
                </c:pt>
                <c:pt idx="7">
                  <c:v>62</c:v>
                </c:pt>
                <c:pt idx="8">
                  <c:v>74</c:v>
                </c:pt>
                <c:pt idx="9">
                  <c:v>84.5</c:v>
                </c:pt>
                <c:pt idx="10">
                  <c:v>96</c:v>
                </c:pt>
                <c:pt idx="11">
                  <c:v>107.5</c:v>
                </c:pt>
                <c:pt idx="12">
                  <c:v>121.5</c:v>
                </c:pt>
                <c:pt idx="13">
                  <c:v>134</c:v>
                </c:pt>
              </c:numCache>
            </c:numRef>
          </c:xVal>
          <c:yVal>
            <c:numRef>
              <c:f>Sheet1!$C$4:$C$17</c:f>
              <c:numCache>
                <c:formatCode>General</c:formatCode>
                <c:ptCount val="14"/>
                <c:pt idx="0">
                  <c:v>1.39</c:v>
                </c:pt>
                <c:pt idx="1">
                  <c:v>0.72</c:v>
                </c:pt>
                <c:pt idx="2">
                  <c:v>0.42</c:v>
                </c:pt>
                <c:pt idx="3">
                  <c:v>0.36</c:v>
                </c:pt>
                <c:pt idx="4">
                  <c:v>0.28999999999999998</c:v>
                </c:pt>
                <c:pt idx="5">
                  <c:v>0.2</c:v>
                </c:pt>
                <c:pt idx="6">
                  <c:v>0.13</c:v>
                </c:pt>
                <c:pt idx="7">
                  <c:v>0.08</c:v>
                </c:pt>
                <c:pt idx="8">
                  <c:v>0.04</c:v>
                </c:pt>
                <c:pt idx="9">
                  <c:v>0.03</c:v>
                </c:pt>
                <c:pt idx="10">
                  <c:v>0.01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718-406A-84DB-315E988965C8}"/>
            </c:ext>
          </c:extLst>
        </c:ser>
        <c:ser>
          <c:idx val="1"/>
          <c:order val="1"/>
          <c:tx>
            <c:v>Acid Alum: 85 mg/L, CatFloc C-378: 3.1 mg/L, UVA: 0.029/cm</c:v>
          </c:tx>
          <c:spPr>
            <a:ln w="95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Sheet1!$B$4:$B$17</c:f>
              <c:numCache>
                <c:formatCode>General</c:formatCode>
                <c:ptCount val="14"/>
                <c:pt idx="0">
                  <c:v>0</c:v>
                </c:pt>
                <c:pt idx="1">
                  <c:v>4.0999999999999996</c:v>
                </c:pt>
                <c:pt idx="2">
                  <c:v>16</c:v>
                </c:pt>
                <c:pt idx="3">
                  <c:v>21</c:v>
                </c:pt>
                <c:pt idx="4">
                  <c:v>27</c:v>
                </c:pt>
                <c:pt idx="5">
                  <c:v>37</c:v>
                </c:pt>
                <c:pt idx="6">
                  <c:v>50</c:v>
                </c:pt>
                <c:pt idx="7">
                  <c:v>62</c:v>
                </c:pt>
                <c:pt idx="8">
                  <c:v>74</c:v>
                </c:pt>
                <c:pt idx="9">
                  <c:v>84.5</c:v>
                </c:pt>
                <c:pt idx="10">
                  <c:v>96</c:v>
                </c:pt>
                <c:pt idx="11">
                  <c:v>107.5</c:v>
                </c:pt>
                <c:pt idx="12">
                  <c:v>121.5</c:v>
                </c:pt>
                <c:pt idx="13">
                  <c:v>134</c:v>
                </c:pt>
              </c:numCache>
            </c:numRef>
          </c:xVal>
          <c:yVal>
            <c:numRef>
              <c:f>Sheet1!$D$4:$D$17</c:f>
              <c:numCache>
                <c:formatCode>General</c:formatCode>
                <c:ptCount val="14"/>
                <c:pt idx="0">
                  <c:v>1.3</c:v>
                </c:pt>
                <c:pt idx="1">
                  <c:v>0.9</c:v>
                </c:pt>
                <c:pt idx="2">
                  <c:v>0.65</c:v>
                </c:pt>
                <c:pt idx="3">
                  <c:v>0.59</c:v>
                </c:pt>
                <c:pt idx="4">
                  <c:v>0.53</c:v>
                </c:pt>
                <c:pt idx="5">
                  <c:v>0.44</c:v>
                </c:pt>
                <c:pt idx="6">
                  <c:v>0.38</c:v>
                </c:pt>
                <c:pt idx="7">
                  <c:v>0.32</c:v>
                </c:pt>
                <c:pt idx="8">
                  <c:v>0.28000000000000003</c:v>
                </c:pt>
                <c:pt idx="9">
                  <c:v>0.24</c:v>
                </c:pt>
                <c:pt idx="10">
                  <c:v>0.21</c:v>
                </c:pt>
                <c:pt idx="11">
                  <c:v>0.16</c:v>
                </c:pt>
                <c:pt idx="12">
                  <c:v>0.12</c:v>
                </c:pt>
                <c:pt idx="13">
                  <c:v>0.09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718-406A-84DB-315E988965C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1100124272"/>
        <c:axId val="1100124688"/>
      </c:scatterChart>
      <c:valAx>
        <c:axId val="1100124272"/>
        <c:scaling>
          <c:orientation val="minMax"/>
          <c:max val="136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none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cap="none" baseline="0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none" baseline="0">
                  <a:solidFill>
                    <a:schemeClr val="lt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00124688"/>
        <c:crosses val="autoZero"/>
        <c:crossBetween val="midCat"/>
        <c:majorUnit val="4"/>
      </c:valAx>
      <c:valAx>
        <c:axId val="110012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none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cap="none" baseline="0"/>
                  <a:t>Chlorine Residual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none" baseline="0">
                  <a:solidFill>
                    <a:schemeClr val="lt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001242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l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 w="12700">
      <a:solidFill>
        <a:schemeClr val="tx1"/>
      </a:solidFill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Chlorine Residual Over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Acid Alum: 46 mg/L, CatFloc C-378: 2.2 mg/L, UVA: 0.041/cm</c:v>
          </c:tx>
          <c:spPr>
            <a:ln w="95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Sheet1!$B$21:$B$35</c:f>
              <c:numCache>
                <c:formatCode>General</c:formatCode>
                <c:ptCount val="15"/>
                <c:pt idx="0">
                  <c:v>0</c:v>
                </c:pt>
                <c:pt idx="1">
                  <c:v>4</c:v>
                </c:pt>
                <c:pt idx="2">
                  <c:v>7</c:v>
                </c:pt>
                <c:pt idx="3">
                  <c:v>11</c:v>
                </c:pt>
                <c:pt idx="4">
                  <c:v>22.4</c:v>
                </c:pt>
                <c:pt idx="5">
                  <c:v>36.4</c:v>
                </c:pt>
                <c:pt idx="6">
                  <c:v>48.9</c:v>
                </c:pt>
                <c:pt idx="7">
                  <c:v>60.9</c:v>
                </c:pt>
                <c:pt idx="8">
                  <c:v>71.900000000000006</c:v>
                </c:pt>
                <c:pt idx="9">
                  <c:v>83.9</c:v>
                </c:pt>
                <c:pt idx="10">
                  <c:v>97</c:v>
                </c:pt>
                <c:pt idx="11">
                  <c:v>108.2</c:v>
                </c:pt>
                <c:pt idx="12">
                  <c:v>119.4</c:v>
                </c:pt>
                <c:pt idx="13">
                  <c:v>132</c:v>
                </c:pt>
                <c:pt idx="14">
                  <c:v>144.5</c:v>
                </c:pt>
              </c:numCache>
            </c:numRef>
          </c:xVal>
          <c:yVal>
            <c:numRef>
              <c:f>Sheet1!$C$21:$C$35</c:f>
              <c:numCache>
                <c:formatCode>General</c:formatCode>
                <c:ptCount val="15"/>
                <c:pt idx="0">
                  <c:v>1.28</c:v>
                </c:pt>
                <c:pt idx="1">
                  <c:v>0.72</c:v>
                </c:pt>
                <c:pt idx="2">
                  <c:v>0.6</c:v>
                </c:pt>
                <c:pt idx="3">
                  <c:v>0.5</c:v>
                </c:pt>
                <c:pt idx="4">
                  <c:v>0.34</c:v>
                </c:pt>
                <c:pt idx="5">
                  <c:v>0.21</c:v>
                </c:pt>
                <c:pt idx="6">
                  <c:v>0.14000000000000001</c:v>
                </c:pt>
                <c:pt idx="7">
                  <c:v>0.1</c:v>
                </c:pt>
                <c:pt idx="8">
                  <c:v>0.08</c:v>
                </c:pt>
                <c:pt idx="9">
                  <c:v>0.04</c:v>
                </c:pt>
                <c:pt idx="10">
                  <c:v>0.02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A83-47A9-84E7-4E3423C64C56}"/>
            </c:ext>
          </c:extLst>
        </c:ser>
        <c:ser>
          <c:idx val="1"/>
          <c:order val="1"/>
          <c:tx>
            <c:v>Acid Alum: 43 mg/L, CatFloc C-378: 3.2 mg/L, PAC: 30 mg/L, UVA: 0.024/cm</c:v>
          </c:tx>
          <c:spPr>
            <a:ln w="95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Sheet1!$B$21:$B$35</c:f>
              <c:numCache>
                <c:formatCode>General</c:formatCode>
                <c:ptCount val="15"/>
                <c:pt idx="0">
                  <c:v>0</c:v>
                </c:pt>
                <c:pt idx="1">
                  <c:v>4</c:v>
                </c:pt>
                <c:pt idx="2">
                  <c:v>7</c:v>
                </c:pt>
                <c:pt idx="3">
                  <c:v>11</c:v>
                </c:pt>
                <c:pt idx="4">
                  <c:v>22.4</c:v>
                </c:pt>
                <c:pt idx="5">
                  <c:v>36.4</c:v>
                </c:pt>
                <c:pt idx="6">
                  <c:v>48.9</c:v>
                </c:pt>
                <c:pt idx="7">
                  <c:v>60.9</c:v>
                </c:pt>
                <c:pt idx="8">
                  <c:v>71.900000000000006</c:v>
                </c:pt>
                <c:pt idx="9">
                  <c:v>83.9</c:v>
                </c:pt>
                <c:pt idx="10">
                  <c:v>97</c:v>
                </c:pt>
                <c:pt idx="11">
                  <c:v>108.2</c:v>
                </c:pt>
                <c:pt idx="12">
                  <c:v>119.4</c:v>
                </c:pt>
                <c:pt idx="13">
                  <c:v>132</c:v>
                </c:pt>
                <c:pt idx="14">
                  <c:v>144.5</c:v>
                </c:pt>
              </c:numCache>
            </c:numRef>
          </c:xVal>
          <c:yVal>
            <c:numRef>
              <c:f>Sheet1!$D$21:$D$35</c:f>
              <c:numCache>
                <c:formatCode>General</c:formatCode>
                <c:ptCount val="15"/>
                <c:pt idx="0">
                  <c:v>1.38</c:v>
                </c:pt>
                <c:pt idx="1">
                  <c:v>0.8</c:v>
                </c:pt>
                <c:pt idx="2">
                  <c:v>0.7</c:v>
                </c:pt>
                <c:pt idx="3">
                  <c:v>0.61</c:v>
                </c:pt>
                <c:pt idx="4">
                  <c:v>0.5</c:v>
                </c:pt>
                <c:pt idx="5">
                  <c:v>0.37</c:v>
                </c:pt>
                <c:pt idx="6">
                  <c:v>0.3</c:v>
                </c:pt>
                <c:pt idx="7">
                  <c:v>0.27</c:v>
                </c:pt>
                <c:pt idx="8">
                  <c:v>0.21</c:v>
                </c:pt>
                <c:pt idx="9">
                  <c:v>0.18</c:v>
                </c:pt>
                <c:pt idx="10">
                  <c:v>0.13</c:v>
                </c:pt>
                <c:pt idx="11">
                  <c:v>0.11</c:v>
                </c:pt>
                <c:pt idx="12">
                  <c:v>0.09</c:v>
                </c:pt>
                <c:pt idx="13">
                  <c:v>7.0000000000000007E-2</c:v>
                </c:pt>
                <c:pt idx="14">
                  <c:v>0.03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A83-47A9-84E7-4E3423C64C5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1100124272"/>
        <c:axId val="1100124688"/>
      </c:scatterChart>
      <c:valAx>
        <c:axId val="1100124272"/>
        <c:scaling>
          <c:orientation val="minMax"/>
          <c:max val="145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00124688"/>
        <c:crosses val="autoZero"/>
        <c:crossBetween val="midCat"/>
        <c:majorUnit val="5"/>
      </c:valAx>
      <c:valAx>
        <c:axId val="110012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Chlorine Residual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001242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l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900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28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82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0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87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53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12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08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79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88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>
            <a:extLst>
              <a:ext uri="{FF2B5EF4-FFF2-40B4-BE49-F238E27FC236}">
                <a16:creationId xmlns:a16="http://schemas.microsoft.com/office/drawing/2014/main" id="{60673911-1A14-47AE-B9FC-3B697AAE3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280" y="4892040"/>
            <a:ext cx="7549896" cy="1463040"/>
          </a:xfrm>
        </p:spPr>
        <p:txBody>
          <a:bodyPr anchor="ctr">
            <a:noAutofit/>
          </a:bodyPr>
          <a:lstStyle/>
          <a:p>
            <a:pPr algn="r"/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Benicia, City of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CA4810001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Solano County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3920" y="5093208"/>
            <a:ext cx="2971800" cy="1261872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12, 2021</a:t>
            </a:r>
          </a:p>
        </p:txBody>
      </p:sp>
      <p:pic>
        <p:nvPicPr>
          <p:cNvPr id="5" name="Picture 4" descr="Image of four 1-liter jars during flocculation.">
            <a:extLst>
              <a:ext uri="{FF2B5EF4-FFF2-40B4-BE49-F238E27FC236}">
                <a16:creationId xmlns:a16="http://schemas.microsoft.com/office/drawing/2014/main" id="{E09C2457-3C6E-4781-B409-106E08F397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777240" y="399372"/>
            <a:ext cx="10637520" cy="4121998"/>
          </a:xfrm>
          <a:prstGeom prst="rect">
            <a:avLst/>
          </a:prstGeom>
        </p:spPr>
      </p:pic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9392F240-FCCC-4D1B-89FD-0485B2F8F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572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E599-28F1-489A-9094-0F8C3C2E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Polyamine</a:t>
            </a:r>
            <a:b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108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b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MW: 1,173.6 g/mol</a:t>
            </a:r>
          </a:p>
        </p:txBody>
      </p:sp>
      <p:pic>
        <p:nvPicPr>
          <p:cNvPr id="3" name="Picture 2" descr="Polyamine structure">
            <a:extLst>
              <a:ext uri="{FF2B5EF4-FFF2-40B4-BE49-F238E27FC236}">
                <a16:creationId xmlns:a16="http://schemas.microsoft.com/office/drawing/2014/main" id="{9167A25F-C6EE-4F7D-A641-F3B59F75AD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91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E599-28F1-489A-9094-0F8C3C2E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776" y="2006356"/>
            <a:ext cx="4585368" cy="35112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Diallyldimethylammonium chloride or</a:t>
            </a:r>
            <a:br>
              <a:rPr lang="en-US" sz="2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N-allyl-N,N-dimethylprop-2-en-1-aminium chloride</a:t>
            </a:r>
            <a:br>
              <a:rPr lang="en-US" sz="2600" dirty="0"/>
            </a:br>
            <a:br>
              <a:rPr lang="en-US" sz="2600" dirty="0"/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pDADMAC</a:t>
            </a:r>
            <a:b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700" baseline="-25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700" baseline="-250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ClN</a:t>
            </a:r>
            <a:br>
              <a:rPr lang="en-US" sz="2700" baseline="-2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MW: 161.67 g/mol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DA2037-254A-409F-8D4E-2366A185F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8686582" y="3190763"/>
            <a:ext cx="275541" cy="57203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 descr="pDADMAC structure ">
            <a:extLst>
              <a:ext uri="{FF2B5EF4-FFF2-40B4-BE49-F238E27FC236}">
                <a16:creationId xmlns:a16="http://schemas.microsoft.com/office/drawing/2014/main" id="{1DE79156-7C63-4686-B926-24466778ECDB}"/>
              </a:ext>
            </a:extLst>
          </p:cNvPr>
          <p:cNvGrpSpPr/>
          <p:nvPr/>
        </p:nvGrpSpPr>
        <p:grpSpPr>
          <a:xfrm>
            <a:off x="6319809" y="2006355"/>
            <a:ext cx="4873584" cy="2567456"/>
            <a:chOff x="6319809" y="2006355"/>
            <a:chExt cx="4873584" cy="256745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AFD33E4-1C6E-4118-977F-3ECC8BAFEDA2}"/>
                </a:ext>
              </a:extLst>
            </p:cNvPr>
            <p:cNvSpPr txBox="1"/>
            <p:nvPr/>
          </p:nvSpPr>
          <p:spPr>
            <a:xfrm>
              <a:off x="8451541" y="2844716"/>
              <a:ext cx="3337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N</a:t>
              </a:r>
            </a:p>
            <a:p>
              <a:r>
                <a:rPr lang="en-US" b="1" dirty="0">
                  <a:solidFill>
                    <a:srgbClr val="FF0000"/>
                  </a:solidFill>
                </a:rPr>
                <a:t>+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A4FA085-D7B3-439A-BBB6-889EE3986A5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58977" y="2310393"/>
              <a:ext cx="275541" cy="57203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8CB6D1-37A8-4273-B78C-1F19DA4322C6}"/>
                </a:ext>
              </a:extLst>
            </p:cNvPr>
            <p:cNvSpPr txBox="1"/>
            <p:nvPr/>
          </p:nvSpPr>
          <p:spPr>
            <a:xfrm>
              <a:off x="8016533" y="2006355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01F30EC-A0F0-4E29-A8E1-3D10BA8FA367}"/>
                </a:ext>
              </a:extLst>
            </p:cNvPr>
            <p:cNvSpPr txBox="1"/>
            <p:nvPr/>
          </p:nvSpPr>
          <p:spPr>
            <a:xfrm>
              <a:off x="8824352" y="3716923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3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F9ED0DE-15EC-4554-94D6-071889B91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92872" y="3132339"/>
              <a:ext cx="427942" cy="3166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98A1291-A630-4F02-A6D7-7CF9852667AF}"/>
                </a:ext>
              </a:extLst>
            </p:cNvPr>
            <p:cNvSpPr txBox="1"/>
            <p:nvPr/>
          </p:nvSpPr>
          <p:spPr>
            <a:xfrm>
              <a:off x="7760537" y="3376461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A50FACC-CBDD-47D2-9AFE-85F75FC2A1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94672" y="3142756"/>
              <a:ext cx="401702" cy="28601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C9DADA3-4345-42D3-B97F-6857A5B5CC3D}"/>
                </a:ext>
              </a:extLst>
            </p:cNvPr>
            <p:cNvSpPr txBox="1"/>
            <p:nvPr/>
          </p:nvSpPr>
          <p:spPr>
            <a:xfrm>
              <a:off x="7122135" y="2913353"/>
              <a:ext cx="452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endParaRPr lang="en-US" baseline="-25000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37DA7D9-05A4-48BB-BEF9-F8FA3CDCC9CA}"/>
                </a:ext>
              </a:extLst>
            </p:cNvPr>
            <p:cNvCxnSpPr>
              <a:cxnSpLocks/>
            </p:cNvCxnSpPr>
            <p:nvPr/>
          </p:nvCxnSpPr>
          <p:spPr>
            <a:xfrm rot="-3540000" flipH="1" flipV="1">
              <a:off x="6744449" y="3111552"/>
              <a:ext cx="401702" cy="2743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C9A830F-B2F8-4F1D-8B23-BDC733F8252E}"/>
                </a:ext>
              </a:extLst>
            </p:cNvPr>
            <p:cNvCxnSpPr>
              <a:cxnSpLocks/>
            </p:cNvCxnSpPr>
            <p:nvPr/>
          </p:nvCxnSpPr>
          <p:spPr>
            <a:xfrm rot="-3540000" flipH="1" flipV="1">
              <a:off x="6783725" y="3188536"/>
              <a:ext cx="401702" cy="2743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A574667-AC18-4D50-BACF-EDE5A4E3A91E}"/>
                </a:ext>
              </a:extLst>
            </p:cNvPr>
            <p:cNvSpPr txBox="1"/>
            <p:nvPr/>
          </p:nvSpPr>
          <p:spPr>
            <a:xfrm>
              <a:off x="6319809" y="3217774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4CF4778-640C-4543-AADA-714C090CEF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54320" y="2643717"/>
              <a:ext cx="427942" cy="3166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A8BB9C8-BBDB-4071-9FAA-013208A58E6A}"/>
                </a:ext>
              </a:extLst>
            </p:cNvPr>
            <p:cNvSpPr txBox="1"/>
            <p:nvPr/>
          </p:nvSpPr>
          <p:spPr>
            <a:xfrm>
              <a:off x="9100713" y="2388219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982E81C-0A6A-4502-8323-320DBD663E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51287" y="2701264"/>
              <a:ext cx="401702" cy="28601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8B4AB6D-6033-4305-AC7E-6AFA2C4D7EC4}"/>
                </a:ext>
              </a:extLst>
            </p:cNvPr>
            <p:cNvSpPr txBox="1"/>
            <p:nvPr/>
          </p:nvSpPr>
          <p:spPr>
            <a:xfrm>
              <a:off x="9857479" y="2896067"/>
              <a:ext cx="452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endParaRPr lang="en-US" baseline="-25000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EBA25F9-3AD0-42C4-A048-A6A985FC4C96}"/>
                </a:ext>
              </a:extLst>
            </p:cNvPr>
            <p:cNvCxnSpPr>
              <a:cxnSpLocks/>
            </p:cNvCxnSpPr>
            <p:nvPr/>
          </p:nvCxnSpPr>
          <p:spPr>
            <a:xfrm rot="-3540000" flipH="1" flipV="1">
              <a:off x="10261491" y="2740169"/>
              <a:ext cx="401702" cy="2743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088482B-D79E-4B86-9A01-EE8F873AB91F}"/>
                </a:ext>
              </a:extLst>
            </p:cNvPr>
            <p:cNvCxnSpPr>
              <a:cxnSpLocks/>
            </p:cNvCxnSpPr>
            <p:nvPr/>
          </p:nvCxnSpPr>
          <p:spPr>
            <a:xfrm rot="-3540000" flipH="1" flipV="1">
              <a:off x="10300767" y="2817153"/>
              <a:ext cx="401702" cy="2743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D11D883-E03E-4FFC-A3D3-5B9D0674280E}"/>
                </a:ext>
              </a:extLst>
            </p:cNvPr>
            <p:cNvSpPr txBox="1"/>
            <p:nvPr/>
          </p:nvSpPr>
          <p:spPr>
            <a:xfrm>
              <a:off x="10662478" y="2588938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7DCBDA1-9760-43D6-8568-09123EA4DFCD}"/>
                </a:ext>
              </a:extLst>
            </p:cNvPr>
            <p:cNvSpPr txBox="1"/>
            <p:nvPr/>
          </p:nvSpPr>
          <p:spPr>
            <a:xfrm>
              <a:off x="8488531" y="4204479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39933"/>
                  </a:solidFill>
                </a:rPr>
                <a:t>Cl</a:t>
              </a:r>
              <a:r>
                <a:rPr lang="en-US" b="1" baseline="30000" dirty="0">
                  <a:solidFill>
                    <a:srgbClr val="339933"/>
                  </a:solidFill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8295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36" y="1"/>
            <a:ext cx="6904160" cy="9992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4524" y="999241"/>
            <a:ext cx="6612807" cy="549363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7.72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5% Acid Alum:  36.7 mg/L as hydrated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6.6 with acetic acid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 9810: 32.9 mg/L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with acetic acid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#3: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CTC-00011: 126 mg/L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with acetic acid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55BCE9BE-277A-4501-9AF3-E05C501D49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49516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22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1" y="1825625"/>
            <a:ext cx="10780059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Aluminum Sulfate doses are reported as hydrated Al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*14.3H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7B453-08F0-4874-8061-0F8F757A0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Alkalinity (mg/L as CaCO</a:t>
            </a:r>
            <a:r>
              <a:rPr lang="en-US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Consumed based on Coagulant and Dose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405E570-CD47-4B67-8CF2-39A19E1626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2135627"/>
              </p:ext>
            </p:extLst>
          </p:nvPr>
        </p:nvGraphicFramePr>
        <p:xfrm>
          <a:off x="838200" y="1825625"/>
          <a:ext cx="10515600" cy="3566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82458808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19421353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65080277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5050362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Dose,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 Acid Alum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AdvFloc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(product)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(product)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630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003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715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014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784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56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915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218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Benicia WTP; Source NBA;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Summary of Plant Coagulant/Dose Jar vs. Best Jars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42666"/>
              </p:ext>
            </p:extLst>
          </p:nvPr>
        </p:nvGraphicFramePr>
        <p:xfrm>
          <a:off x="110837" y="1432628"/>
          <a:ext cx="11914907" cy="3688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7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6278">
                  <a:extLst>
                    <a:ext uri="{9D8B030D-6E8A-4147-A177-3AD203B41FA5}">
                      <a16:colId xmlns:a16="http://schemas.microsoft.com/office/drawing/2014/main" val="4122051885"/>
                    </a:ext>
                  </a:extLst>
                </a:gridCol>
                <a:gridCol w="1237093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517128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828825">
                  <a:extLst>
                    <a:ext uri="{9D8B030D-6E8A-4147-A177-3AD203B41FA5}">
                      <a16:colId xmlns:a16="http://schemas.microsoft.com/office/drawing/2014/main" val="3591226561"/>
                    </a:ext>
                  </a:extLst>
                </a:gridCol>
                <a:gridCol w="828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28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92306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516533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  <a:gridCol w="1060411">
                  <a:extLst>
                    <a:ext uri="{9D8B030D-6E8A-4147-A177-3AD203B41FA5}">
                      <a16:colId xmlns:a16="http://schemas.microsoft.com/office/drawing/2014/main" val="40821136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 Acid Alum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AdvFloc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CTC-0011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CatFloc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C-378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65.5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1.12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vs.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36173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1.84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5.69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1.38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59022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320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Benicia WTP; Source NBA; Jar Test 1 - 8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4832704"/>
              </p:ext>
            </p:extLst>
          </p:nvPr>
        </p:nvGraphicFramePr>
        <p:xfrm>
          <a:off x="110837" y="1432628"/>
          <a:ext cx="11785790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0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8938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688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13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216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92564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640344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 Acid Alum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2.93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2.48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6902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15509916"/>
                  </a:ext>
                </a:extLst>
              </a:tr>
              <a:tr h="4219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1.37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21698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83562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177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Benicia WTP; Source NBA; Jar Test 9 - 16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3622644"/>
              </p:ext>
            </p:extLst>
          </p:nvPr>
        </p:nvGraphicFramePr>
        <p:xfrm>
          <a:off x="110837" y="1432628"/>
          <a:ext cx="11785790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0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8938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688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13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216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92564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640344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6902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1.38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15509916"/>
                  </a:ext>
                </a:extLst>
              </a:tr>
              <a:tr h="4219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1.30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21698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83562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025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Benicia WTP; Source NBA; Jar Test 17 - 24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681268"/>
              </p:ext>
            </p:extLst>
          </p:nvPr>
        </p:nvGraphicFramePr>
        <p:xfrm>
          <a:off x="110837" y="1432628"/>
          <a:ext cx="11785790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0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8938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688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13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216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92564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640344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AdvFloc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CTC-0011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N/A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N/A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6902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15509916"/>
                  </a:ext>
                </a:extLst>
              </a:tr>
              <a:tr h="4219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21698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83562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22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Benicia WTP; Source NBA; Jar Test 25 - 32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9932096"/>
              </p:ext>
            </p:extLst>
          </p:nvPr>
        </p:nvGraphicFramePr>
        <p:xfrm>
          <a:off x="110837" y="1432628"/>
          <a:ext cx="11606681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9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3108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436407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436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69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492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49779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395079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 Acid Alum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CatFloc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C-378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1.30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1.30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6902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15509916"/>
                  </a:ext>
                </a:extLst>
              </a:tr>
              <a:tr h="4219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21698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1.30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83562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764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7" name="Freeform: Shape 136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9" name="Freeform: Shape 138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2BDA61-17A4-4747-8876-5818B0F89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Source Water: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North Bay Aqueduct</a:t>
            </a:r>
            <a:endParaRPr lang="en-US" sz="4800" dirty="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icture1" descr="Image of Barker Slough and Pumping Station">
            <a:extLst>
              <a:ext uri="{FF2B5EF4-FFF2-40B4-BE49-F238E27FC236}">
                <a16:creationId xmlns:a16="http://schemas.microsoft.com/office/drawing/2014/main" id="{8F96F531-3630-415B-BAD9-EDBC0BE6D325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5265583" y="1052524"/>
            <a:ext cx="6343089" cy="4752952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01996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53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Benicia WTP; Source NBA; Jar Test 33 - 36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8738516"/>
              </p:ext>
            </p:extLst>
          </p:nvPr>
        </p:nvGraphicFramePr>
        <p:xfrm>
          <a:off x="110837" y="1432628"/>
          <a:ext cx="11606681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9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3108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436407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436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69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492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49779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395079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 Acid Alum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CatFloc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C-378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1.94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482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Benicia WTP; Source NBA; Jar Test 37 - 40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2042201"/>
              </p:ext>
            </p:extLst>
          </p:nvPr>
        </p:nvGraphicFramePr>
        <p:xfrm>
          <a:off x="110837" y="1432628"/>
          <a:ext cx="11606681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9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3108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436407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436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69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492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49779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395079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AdvFloc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CTC-0011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CatFloc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C-378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859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Benicia WTP; Source NBA; Jar Test 41 - 44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6390"/>
              </p:ext>
            </p:extLst>
          </p:nvPr>
        </p:nvGraphicFramePr>
        <p:xfrm>
          <a:off x="110837" y="1432628"/>
          <a:ext cx="11914907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2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090">
                  <a:extLst>
                    <a:ext uri="{9D8B030D-6E8A-4147-A177-3AD203B41FA5}">
                      <a16:colId xmlns:a16="http://schemas.microsoft.com/office/drawing/2014/main" val="4122051885"/>
                    </a:ext>
                  </a:extLst>
                </a:gridCol>
                <a:gridCol w="1629931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432874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3103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08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480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80107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260235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 Acid Alum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AdvFloc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CTC-0011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CatFloc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C-378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1.84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199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Benicia WTP; Source NBA; Jar Test 45 - 52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9092923"/>
              </p:ext>
            </p:extLst>
          </p:nvPr>
        </p:nvGraphicFramePr>
        <p:xfrm>
          <a:off x="110837" y="1432628"/>
          <a:ext cx="11914907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2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090">
                  <a:extLst>
                    <a:ext uri="{9D8B030D-6E8A-4147-A177-3AD203B41FA5}">
                      <a16:colId xmlns:a16="http://schemas.microsoft.com/office/drawing/2014/main" val="4122051885"/>
                    </a:ext>
                  </a:extLst>
                </a:gridCol>
                <a:gridCol w="1629931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001459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2281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26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805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99415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260235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 Acid Alum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CatFloc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C-378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3.01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5.06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5.74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J49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658322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J50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4.72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622795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J51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5.69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258372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J52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6.10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004616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19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5% Acid Alum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911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3" name="Picture 2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6F438731-C3C1-4674-8F00-0E8D5A5A7D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BE9F97-18C4-4EEF-9EDF-FF5B68744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27114" y="246306"/>
            <a:ext cx="1971245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46.4%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3.91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8713D9-4EB7-4C16-AFC2-2558EEF70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05519" y="246305"/>
            <a:ext cx="1971245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2.93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92DA22-B8F7-4148-B18F-6D180FCE2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49912" y="247873"/>
            <a:ext cx="1971245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2.48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5A6D7E-7A9B-48B5-B4CD-503C80CAC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68658" y="246305"/>
            <a:ext cx="1971245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1.17 NTU</a:t>
            </a:r>
          </a:p>
        </p:txBody>
      </p:sp>
    </p:spTree>
    <p:extLst>
      <p:ext uri="{BB962C8B-B14F-4D97-AF65-F5344CB8AC3E}">
        <p14:creationId xmlns:p14="http://schemas.microsoft.com/office/powerpoint/2010/main" val="3207299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9621" y="5176996"/>
            <a:ext cx="11312165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%UVT/UVA.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95C63391-33FD-41D0-8CE4-4265E7EBC2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29" y="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4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32B86725-C58D-41DC-ADA7-6224409B25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50146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AD7372F-2EC0-41BB-AB5F-9FBF2815B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48004" y="133180"/>
            <a:ext cx="1971245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46.4%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3.91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A6D083-DBD2-4864-91F7-54B17801C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26409" y="133181"/>
            <a:ext cx="1971245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2.93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99BBEF-E1A1-4B2D-8AAD-321475CD8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70802" y="134749"/>
            <a:ext cx="1971245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2.48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F687FE-25B4-4E9E-9170-1273E254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89548" y="133181"/>
            <a:ext cx="1971245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1.17 NTU</a:t>
            </a:r>
          </a:p>
        </p:txBody>
      </p:sp>
    </p:spTree>
    <p:extLst>
      <p:ext uri="{BB962C8B-B14F-4D97-AF65-F5344CB8AC3E}">
        <p14:creationId xmlns:p14="http://schemas.microsoft.com/office/powerpoint/2010/main" val="1987747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5% Acid Alum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921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3" name="Picture 2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754C115F-DD4F-49A0-B08B-383776D5FD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60256"/>
            <a:ext cx="12191980" cy="50146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7BD0649-F506-40C5-AE75-43DBBEFA6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7268" y="426614"/>
            <a:ext cx="1971245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1.40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BAEB3C-2FB7-459B-88F5-B33E5C09F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33380" y="434837"/>
            <a:ext cx="1971245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1.22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E13B17-3CB6-4C18-827D-30B0B79B3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36370" y="434837"/>
            <a:ext cx="1971245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1.37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3D9E35-E901-4A6F-AAD9-1D7A0275A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39360" y="434837"/>
            <a:ext cx="1971245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1.40 NTU</a:t>
            </a:r>
          </a:p>
        </p:txBody>
      </p:sp>
    </p:spTree>
    <p:extLst>
      <p:ext uri="{BB962C8B-B14F-4D97-AF65-F5344CB8AC3E}">
        <p14:creationId xmlns:p14="http://schemas.microsoft.com/office/powerpoint/2010/main" val="2483265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" b="2132"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(254 nm) that passes through a water sample compared to the amount of light that passes through a pure water sample. The measurement is expressed as % UVT.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31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0511" y="5186423"/>
            <a:ext cx="11510127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%UVT/UVA.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2E33AE21-3A31-43E0-94ED-66DD758AA3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9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B879A899-F33B-4EC0-9621-10BFFB437C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1382" y="-84832"/>
            <a:ext cx="12191980" cy="50146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EEAEF7-54AF-410A-83E2-1625137CB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7268" y="142607"/>
            <a:ext cx="1971245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1.40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2F0E56-B779-4912-88B4-829BA0B2E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33380" y="142606"/>
            <a:ext cx="1971245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1.22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831D98-4578-4A37-B635-1F9E95044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36370" y="142606"/>
            <a:ext cx="1971245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1.37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49E11C-606E-410F-B839-9B8970506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39360" y="142606"/>
            <a:ext cx="1971245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1.40 NTU</a:t>
            </a:r>
          </a:p>
        </p:txBody>
      </p:sp>
    </p:spTree>
    <p:extLst>
      <p:ext uri="{BB962C8B-B14F-4D97-AF65-F5344CB8AC3E}">
        <p14:creationId xmlns:p14="http://schemas.microsoft.com/office/powerpoint/2010/main" val="23287331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3735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3" name="Picture 2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CA4203F5-88A2-433E-9F14-D59552E9D4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50146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0C8017-2982-4721-B86F-0D2C7A0C3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0743" y="189842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1.47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1A5FF9-8BA2-493A-A53E-D681CBD1B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20868" y="189842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59.1%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1.20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824A1F-205B-4607-ABDC-8F99404EF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70993" y="189842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1.41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12254F-1284-4DBB-A5E8-605406A02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41649" y="189842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1.64 NTU</a:t>
            </a:r>
          </a:p>
        </p:txBody>
      </p:sp>
    </p:spTree>
    <p:extLst>
      <p:ext uri="{BB962C8B-B14F-4D97-AF65-F5344CB8AC3E}">
        <p14:creationId xmlns:p14="http://schemas.microsoft.com/office/powerpoint/2010/main" val="5506213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1402" y="5186423"/>
            <a:ext cx="11717518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syringed for filterability and %UVT/UVA.</a:t>
            </a:r>
          </a:p>
        </p:txBody>
      </p:sp>
      <p:pic>
        <p:nvPicPr>
          <p:cNvPr id="4" name="Picture 3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3A2E21E0-8047-4A9A-B182-5A3143D104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85863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186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6FA2BE5B-285F-41AC-A2F5-89E84A9AB0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29" y="-94258"/>
            <a:ext cx="12191980" cy="50146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7A0BE5-02B7-424B-AA48-061B48DDA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1000" y="199269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1.47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4C6A72-EE72-4DD7-8296-A51257D4F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81125" y="199269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59.1%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1.20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7B1C9A-E272-42AF-B7D0-7FC0BEC08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31250" y="199269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1.41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291033-F819-45A1-B1EE-34187E9783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01906" y="199269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1.64 NTU</a:t>
            </a:r>
          </a:p>
        </p:txBody>
      </p:sp>
    </p:spTree>
    <p:extLst>
      <p:ext uri="{BB962C8B-B14F-4D97-AF65-F5344CB8AC3E}">
        <p14:creationId xmlns:p14="http://schemas.microsoft.com/office/powerpoint/2010/main" val="19323882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2225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6" name="Picture 5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45771FCA-1982-45DB-82F7-95E62D6250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7366" y="0"/>
            <a:ext cx="12191980" cy="501469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54B648B-1643-4023-BB27-412C7DC85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1000" y="255831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65.5%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1.12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FDBDF5-F629-4273-8DBF-D5044439C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81125" y="256393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1.38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BC1E7A-DBAD-490A-8A9F-9752D28D0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18128" y="256393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1.30 NTU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C6A00A-CED6-40F0-917B-E55F2222C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94347" y="255831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1.45 NTU</a:t>
            </a:r>
          </a:p>
        </p:txBody>
      </p:sp>
    </p:spTree>
    <p:extLst>
      <p:ext uri="{BB962C8B-B14F-4D97-AF65-F5344CB8AC3E}">
        <p14:creationId xmlns:p14="http://schemas.microsoft.com/office/powerpoint/2010/main" val="17716839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8835" y="5186423"/>
            <a:ext cx="11575914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syringed for filterability and %UVT/UVA.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DCF8EB15-4ECE-4AAB-9437-260C59E33B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02" y="85863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172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230DA6EC-250A-453A-945E-C56845D334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29" y="0"/>
            <a:ext cx="12191980" cy="50146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88C5F87-4B07-4FCE-819D-F1D13AD9C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1000" y="114426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65.5%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1.12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AB8CEA-B379-4DC4-ADCA-144F1B387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81125" y="114988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1.38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C8E2E1-4221-4C6E-95DA-C8FAD6B06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18128" y="114988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1.30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FF0EE7-F831-4B1C-AC6C-5274CEE51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94347" y="114426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1.45 NTU</a:t>
            </a:r>
          </a:p>
        </p:txBody>
      </p:sp>
    </p:spTree>
    <p:extLst>
      <p:ext uri="{BB962C8B-B14F-4D97-AF65-F5344CB8AC3E}">
        <p14:creationId xmlns:p14="http://schemas.microsoft.com/office/powerpoint/2010/main" val="301949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E55FA-D5E4-455A-A9B4-DDE5A142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98" y="1122321"/>
            <a:ext cx="3739849" cy="4613357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Benicia WTP Water</a:t>
            </a: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12,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866F9-351A-4300-91F3-6C677896C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96870" y="1412489"/>
            <a:ext cx="4025153" cy="4363844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7.5-7.7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Alkalinity: 86 mg/L as CaCO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6.06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72.2%,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0.141/cm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0.37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77.5%,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0.110/cm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9E84E1-F75D-411B-90E0-1BFD82F4D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1335" y="1412489"/>
            <a:ext cx="3958887" cy="4988312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Plant Coagulant Dose: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5% Acid Alum: 46 mg/L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Clarifloc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C-378: 0.5 mg/L</a:t>
            </a:r>
          </a:p>
          <a:p>
            <a:pPr marL="0" lvl="0" indent="0">
              <a:spcAft>
                <a:spcPts val="0"/>
              </a:spcAft>
              <a:buNone/>
            </a:pP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Filtrate Water (pre-chlorine)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Alkalinity: 56 mg/L as CaCO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0.28 NTU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92.3%,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Filtrate Water (post-Chlorine)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0.05 NTU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94.5%,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0.024/cm</a:t>
            </a:r>
          </a:p>
        </p:txBody>
      </p:sp>
    </p:spTree>
    <p:extLst>
      <p:ext uri="{BB962C8B-B14F-4D97-AF65-F5344CB8AC3E}">
        <p14:creationId xmlns:p14="http://schemas.microsoft.com/office/powerpoint/2010/main" val="41610713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CTC-00011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2539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6675" y="5185682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92140B46-1072-483C-82C0-F8ECA41ABA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84841"/>
            <a:ext cx="12191980" cy="50146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7465351-DD75-48BE-9E88-D3E30AF1C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1000" y="170988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N/A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B9F382-9539-49E8-928E-0ED7CC060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20868" y="170987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N/A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A09F90-D271-429B-B0B7-93C1292F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99272" y="170986"/>
            <a:ext cx="184621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N/A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E851FB-085B-4ED2-A836-21F3CBC07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92691" y="170985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N/A NTU</a:t>
            </a:r>
          </a:p>
        </p:txBody>
      </p:sp>
    </p:spTree>
    <p:extLst>
      <p:ext uri="{BB962C8B-B14F-4D97-AF65-F5344CB8AC3E}">
        <p14:creationId xmlns:p14="http://schemas.microsoft.com/office/powerpoint/2010/main" val="957452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1013" y="5186423"/>
            <a:ext cx="11624553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After 5 min of settling, 25 mL is syringed for filterability and %UVT/UVA.</a:t>
            </a:r>
          </a:p>
        </p:txBody>
      </p:sp>
      <p:pic>
        <p:nvPicPr>
          <p:cNvPr id="7" name="Picture 6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AD1B4D23-3677-4EF6-A037-731AF81E7B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356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5" y="5195849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After 25-minutes of settling, settled water turbidity is taken.</a:t>
            </a:r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D5F36114-F899-4867-B67D-10314FA897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29" y="-21210"/>
            <a:ext cx="12191980" cy="50146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02A343-74CF-4990-85A5-BD627CEAA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19018" y="199266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N/A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FF6D4E-FB78-4B0A-94E0-F920F048D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38927" y="199268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N/A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15F790-AE13-4904-80FA-4927B3453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09078" y="199267"/>
            <a:ext cx="184621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N/A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4E4D30-2653-46D4-A5A3-A183EE39F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38544" y="199266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N/A NTU</a:t>
            </a:r>
          </a:p>
        </p:txBody>
      </p:sp>
    </p:spTree>
    <p:extLst>
      <p:ext uri="{BB962C8B-B14F-4D97-AF65-F5344CB8AC3E}">
        <p14:creationId xmlns:p14="http://schemas.microsoft.com/office/powerpoint/2010/main" val="20247133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21-24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CTC-00011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5487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21-24: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6D1F1269-C64B-44AA-9D70-B902EA5B7B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29" y="-84285"/>
            <a:ext cx="12191980" cy="501469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C11E15E-0616-4914-B427-C36FD3B16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19018" y="-27540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0.35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80C19D-3BAD-4B2E-920E-410A8ABB2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85585" y="-47692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69.1%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0.35 NTU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E02BD1-9A0E-4CB0-8FBD-55083C442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97838" y="28281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0.29 NTU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8826DE-9547-4754-BAA7-DCA18341D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30399" y="28281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0.26 NTU</a:t>
            </a:r>
          </a:p>
        </p:txBody>
      </p:sp>
    </p:spTree>
    <p:extLst>
      <p:ext uri="{BB962C8B-B14F-4D97-AF65-F5344CB8AC3E}">
        <p14:creationId xmlns:p14="http://schemas.microsoft.com/office/powerpoint/2010/main" val="12715031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8017" y="5186423"/>
            <a:ext cx="11498094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21-24: After 5 min of settling, 25 mL is syringed for filterability and %UVT/UVA.</a:t>
            </a:r>
          </a:p>
        </p:txBody>
      </p:sp>
      <p:pic>
        <p:nvPicPr>
          <p:cNvPr id="4" name="Picture 3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86831EB5-E270-4A1B-BF7F-D5C301B8FD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866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5" y="500638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21-24: After 25-minutes of settling, settled water turbidity is taken.</a:t>
            </a:r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8F920DAC-4B17-420C-A3C2-2A05F9A016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8314"/>
            <a:ext cx="12191980" cy="50146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D9155A0-A3E3-49F6-A04C-D6BDF819C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3920" y="58975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0.35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C82258-13B0-496B-8073-CF0427843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05193" y="67102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69.1%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0.35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E01704-8D93-483B-BAA0-0275E5299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52740" y="75973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0.29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CFA3DC-AC72-4B8E-9CF8-0CA43791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85301" y="67657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0.26 NTU</a:t>
            </a:r>
          </a:p>
        </p:txBody>
      </p:sp>
    </p:spTree>
    <p:extLst>
      <p:ext uri="{BB962C8B-B14F-4D97-AF65-F5344CB8AC3E}">
        <p14:creationId xmlns:p14="http://schemas.microsoft.com/office/powerpoint/2010/main" val="24105874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25-28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5% Acid Alum/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CatFloc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C-378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5709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6675" y="5157240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25-28: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2EEE02FA-D8FE-4EFA-B58F-616EC72B41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50146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7DDC8D4-18D9-45B6-A3A6-82010A893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43933" y="133180"/>
            <a:ext cx="197124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1.02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2C9DF0-CE14-4916-A013-4E102FDA4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43229" y="106105"/>
            <a:ext cx="197124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1.22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FE18FC-5A6C-4FE9-9148-8FF73AD36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36794" y="106105"/>
            <a:ext cx="197124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1.30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A9014B-B622-4D1A-B894-BF5FC574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30361" y="133180"/>
            <a:ext cx="197124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1.30 NTU</a:t>
            </a:r>
          </a:p>
        </p:txBody>
      </p:sp>
    </p:spTree>
    <p:extLst>
      <p:ext uri="{BB962C8B-B14F-4D97-AF65-F5344CB8AC3E}">
        <p14:creationId xmlns:p14="http://schemas.microsoft.com/office/powerpoint/2010/main" val="4213059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A4A4A5-9CD3-459F-9BC2-37DF23BED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152"/>
            <a:ext cx="10515600" cy="125930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%UVA Reduction via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Source Water Pre-Chlorination</a:t>
            </a:r>
          </a:p>
        </p:txBody>
      </p:sp>
      <p:graphicFrame>
        <p:nvGraphicFramePr>
          <p:cNvPr id="9" name="Content Placeholder 5" descr="Chart of chlorine decay.">
            <a:extLst>
              <a:ext uri="{FF2B5EF4-FFF2-40B4-BE49-F238E27FC236}">
                <a16:creationId xmlns:a16="http://schemas.microsoft.com/office/drawing/2014/main" id="{0785ED34-9B9B-4B27-BC7A-487A5FEB78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312097"/>
              </p:ext>
            </p:extLst>
          </p:nvPr>
        </p:nvGraphicFramePr>
        <p:xfrm>
          <a:off x="838200" y="1407460"/>
          <a:ext cx="10515600" cy="4769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2598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8289" y="5186423"/>
            <a:ext cx="11546731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25-28: After 5 min of settling, 25 mL is syringed for filterability and %UVT/UVA.</a:t>
            </a:r>
          </a:p>
        </p:txBody>
      </p:sp>
      <p:pic>
        <p:nvPicPr>
          <p:cNvPr id="4" name="Picture 3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186774AB-F3A4-403E-BC25-8F52C973FE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29" y="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547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5" y="5147512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25-28: After 25-minutes of settling, settled water turbidity is taken.</a:t>
            </a:r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06524985-9010-4B52-9EF6-A9DF80C976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A734286-4D3A-4AD0-B94C-92CBA0D1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64823" y="68397"/>
            <a:ext cx="197124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1.02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509A4E-4EFC-40B5-A143-36B7636FD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64119" y="68397"/>
            <a:ext cx="197124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1.22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A8B75A-6EA6-4A9B-A862-615D78A38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57684" y="68397"/>
            <a:ext cx="197124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1.30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C82A2A-010E-4B7A-B84A-F4DA81B42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51251" y="95472"/>
            <a:ext cx="197124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1.30 NTU</a:t>
            </a:r>
          </a:p>
        </p:txBody>
      </p:sp>
    </p:spTree>
    <p:extLst>
      <p:ext uri="{BB962C8B-B14F-4D97-AF65-F5344CB8AC3E}">
        <p14:creationId xmlns:p14="http://schemas.microsoft.com/office/powerpoint/2010/main" val="22271673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29-32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5% Acid Alum/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CatFloc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C-378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19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29-32: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C9AB24AD-D283-4838-8861-3BC744537D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29" y="68397"/>
            <a:ext cx="12191980" cy="50146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08C65E-4A69-4138-B336-8657D1A48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91445" y="212288"/>
            <a:ext cx="197124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0.95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C5D43-2CC2-4886-8D12-59ABCE2DD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16983" y="191316"/>
            <a:ext cx="197124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1.16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7752EB-77ED-450E-B7F7-5DD1E7845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21227" y="212288"/>
            <a:ext cx="197124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1.15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65100B-1D28-4A7E-B7A0-479316521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54534" y="212288"/>
            <a:ext cx="197124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1.30 NTU</a:t>
            </a:r>
          </a:p>
        </p:txBody>
      </p:sp>
    </p:spTree>
    <p:extLst>
      <p:ext uri="{BB962C8B-B14F-4D97-AF65-F5344CB8AC3E}">
        <p14:creationId xmlns:p14="http://schemas.microsoft.com/office/powerpoint/2010/main" val="4766496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7964" y="5195849"/>
            <a:ext cx="11906052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29-32: After 5 min of settling, 25 mL is syringed for filterability and %UVT/UVA.</a:t>
            </a:r>
          </a:p>
        </p:txBody>
      </p:sp>
      <p:pic>
        <p:nvPicPr>
          <p:cNvPr id="4" name="Picture 3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3347140D-1C64-4032-A9DE-D73F284929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020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29-32: After 25-minutes of settling, settled water turbidity is taken.</a:t>
            </a:r>
          </a:p>
        </p:txBody>
      </p:sp>
      <p:pic>
        <p:nvPicPr>
          <p:cNvPr id="9" name="Picture 8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94FE2D85-2411-403D-83E5-83EEE6C4A7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AD7B574-E80A-4C09-BBBA-DB368C1F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2849" y="80310"/>
            <a:ext cx="197124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0.95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3F3251-C1CE-4C77-B260-D9268BEDB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58387" y="59338"/>
            <a:ext cx="197124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1.16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0209C4-5E8D-4E4D-80C7-DD6BF9FEC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62631" y="80310"/>
            <a:ext cx="197124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1.15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623A31-7C77-4F9C-BCED-74BA1DCFD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95938" y="80310"/>
            <a:ext cx="197124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1.30 NTU</a:t>
            </a:r>
          </a:p>
        </p:txBody>
      </p:sp>
    </p:spTree>
    <p:extLst>
      <p:ext uri="{BB962C8B-B14F-4D97-AF65-F5344CB8AC3E}">
        <p14:creationId xmlns:p14="http://schemas.microsoft.com/office/powerpoint/2010/main" val="35245193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33-36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5% Acid Alum/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CatFloc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C-378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2627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33-36: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4C7824F4-15A4-43C9-8AEB-CEABCD5B1C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50146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0154AA-2DC9-4B8E-A893-AFECD9837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2848" y="80310"/>
            <a:ext cx="197124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1.39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9A0F2A-9D3A-43C7-B2BE-90451F67D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37494" y="80310"/>
            <a:ext cx="197124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1.60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3C17B9-47EE-42BD-80A6-EF78B6523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19589" y="80310"/>
            <a:ext cx="197124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2.7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1.94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34BECF-01D3-4C00-8BCA-BA249CF00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81176" y="80310"/>
            <a:ext cx="197124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1.62 NTU</a:t>
            </a:r>
          </a:p>
        </p:txBody>
      </p:sp>
    </p:spTree>
    <p:extLst>
      <p:ext uri="{BB962C8B-B14F-4D97-AF65-F5344CB8AC3E}">
        <p14:creationId xmlns:p14="http://schemas.microsoft.com/office/powerpoint/2010/main" val="31699664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07004" y="5186423"/>
            <a:ext cx="12188951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33-36: After 5 min of settling, 25 mL is syringed for filterability and %UVT/UVA.</a:t>
            </a:r>
          </a:p>
        </p:txBody>
      </p:sp>
      <p:pic>
        <p:nvPicPr>
          <p:cNvPr id="4" name="Picture 3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33ED644E-76D6-44EE-B36E-19FAF5CA35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476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5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33-36: After 25-minutes of settling, settled water turbidity is taken.</a:t>
            </a:r>
          </a:p>
        </p:txBody>
      </p:sp>
      <p:pic>
        <p:nvPicPr>
          <p:cNvPr id="10" name="Picture 9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08B7112A-51B8-4F62-BE0C-CA00DA49EA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032116-089A-437A-9C1B-D58D8D34E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6481" y="80310"/>
            <a:ext cx="197124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1.39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D4A1CE-6198-479E-A90A-3973DC50A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37494" y="80310"/>
            <a:ext cx="197124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1.60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4378DA-8F08-4AF4-BCFB-53CF39136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65065" y="80310"/>
            <a:ext cx="197124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2.7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1.94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BB3A97-7B4D-47DF-8FB1-62721CBC0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83211" y="80310"/>
            <a:ext cx="197124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1.62 NTU</a:t>
            </a:r>
          </a:p>
        </p:txBody>
      </p:sp>
    </p:spTree>
    <p:extLst>
      <p:ext uri="{BB962C8B-B14F-4D97-AF65-F5344CB8AC3E}">
        <p14:creationId xmlns:p14="http://schemas.microsoft.com/office/powerpoint/2010/main" val="1231994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D5A24A-F333-40BB-AA68-47C4E27CC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266923"/>
          </a:xfrm>
        </p:spPr>
        <p:txBody>
          <a:bodyPr anchor="ctr"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Filtrate Water (Jar Test)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Plant Coagulant Dose vs. Optimum Coagulant Dose</a:t>
            </a:r>
          </a:p>
        </p:txBody>
      </p:sp>
      <p:graphicFrame>
        <p:nvGraphicFramePr>
          <p:cNvPr id="5" name="Chart 4" descr="Chart on chlorine decay.">
            <a:extLst>
              <a:ext uri="{FF2B5EF4-FFF2-40B4-BE49-F238E27FC236}">
                <a16:creationId xmlns:a16="http://schemas.microsoft.com/office/drawing/2014/main" id="{9359E209-69C8-4B5D-BB1C-68936618A3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305789"/>
              </p:ext>
            </p:extLst>
          </p:nvPr>
        </p:nvGraphicFramePr>
        <p:xfrm>
          <a:off x="838200" y="1555424"/>
          <a:ext cx="10813330" cy="4986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40434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37-40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CTC-00011 /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CatFloc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C-378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149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37-40: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019D2A8D-EB0E-454E-ACB8-71E779D6C2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67F78F-6F42-4FEB-83B0-E45B85522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98835" y="80310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0.37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1B24C3-E93B-4CF2-ABB8-53ADCFFABD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64118" y="80310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76A4C3-C9AC-468B-B762-2E974E733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03735" y="49911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92A5BA-8E5F-4725-B28B-AC2753759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67566" y="80310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75.5%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0.48 NTU</a:t>
            </a:r>
          </a:p>
        </p:txBody>
      </p:sp>
    </p:spTree>
    <p:extLst>
      <p:ext uri="{BB962C8B-B14F-4D97-AF65-F5344CB8AC3E}">
        <p14:creationId xmlns:p14="http://schemas.microsoft.com/office/powerpoint/2010/main" val="32477542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8289" y="5186423"/>
            <a:ext cx="11478639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37-40: After 5 min of settling, 25 mL is syringed for filterability and %UVT/UVA.</a:t>
            </a:r>
          </a:p>
        </p:txBody>
      </p:sp>
      <p:pic>
        <p:nvPicPr>
          <p:cNvPr id="4" name="Picture 3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4C713C60-0A7F-4688-879D-B95D473A99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383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37-40: After 25-minutes of settling, settled water turbidity is taken.</a:t>
            </a:r>
          </a:p>
        </p:txBody>
      </p:sp>
      <p:pic>
        <p:nvPicPr>
          <p:cNvPr id="10" name="Picture 9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FE5D8514-6848-477F-A32A-40F7453AF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1A0966-AFEF-4717-8474-83082B704A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98835" y="80310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0.37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367EBC-F2A8-431B-9F7A-DAE28422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64118" y="80310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6812FA-35EC-4C18-AF13-AC926498E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03735" y="49911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82A345-635C-4BB4-AAF5-190AA1878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88456" y="80310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75.5%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0.48 NTU</a:t>
            </a:r>
          </a:p>
        </p:txBody>
      </p:sp>
    </p:spTree>
    <p:extLst>
      <p:ext uri="{BB962C8B-B14F-4D97-AF65-F5344CB8AC3E}">
        <p14:creationId xmlns:p14="http://schemas.microsoft.com/office/powerpoint/2010/main" val="20458335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41-44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5% Acid Alum/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CTC-00011 /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CatFloc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C-378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270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41-44: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CB3EF4B0-8E93-4DBC-BC14-2698116F58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73D44F-5C06-4A4D-B796-3B5201FF9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89405" y="259420"/>
            <a:ext cx="197124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0.89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4A2D48-210C-4A07-8FC8-BE50A8DE1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90491" y="259420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0.49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D2203E-AD39-46D9-BB9E-F00FFDEB8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479275" y="259420"/>
            <a:ext cx="197124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1.12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675DB5-21B6-4167-8108-D0B141C31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91696" y="259420"/>
            <a:ext cx="197124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1.84 NTU</a:t>
            </a:r>
          </a:p>
        </p:txBody>
      </p:sp>
    </p:spTree>
    <p:extLst>
      <p:ext uri="{BB962C8B-B14F-4D97-AF65-F5344CB8AC3E}">
        <p14:creationId xmlns:p14="http://schemas.microsoft.com/office/powerpoint/2010/main" val="24190554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1013" y="5186423"/>
            <a:ext cx="11556459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41-44: After 5 min of settling, 25 mL is syringed for filterability and %UVT/UVA.</a:t>
            </a:r>
          </a:p>
        </p:txBody>
      </p:sp>
      <p:pic>
        <p:nvPicPr>
          <p:cNvPr id="4" name="Picture 3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082D6854-AFCA-4B54-A042-6BEE9DAB7B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414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41-44: After 25-minutes of settling, settled water turbidity is taken.</a:t>
            </a:r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05418372-8AC2-49F6-9C01-66CF434B90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FAF373-9FA0-439D-9A83-092206823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89405" y="61457"/>
            <a:ext cx="197124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0.89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B40434-5AD6-495C-9827-890470131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90491" y="61457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0.49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541BBD-1737-497C-A966-7C3F5A022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479275" y="61457"/>
            <a:ext cx="197124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1.12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4179F7-4152-4997-85BE-829B7540B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91696" y="61457"/>
            <a:ext cx="197124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1.84 NTU</a:t>
            </a:r>
          </a:p>
        </p:txBody>
      </p:sp>
    </p:spTree>
    <p:extLst>
      <p:ext uri="{BB962C8B-B14F-4D97-AF65-F5344CB8AC3E}">
        <p14:creationId xmlns:p14="http://schemas.microsoft.com/office/powerpoint/2010/main" val="13024623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45-48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5% Acid Alum/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CatFloc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C-378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Powder Activated Carbon (PAC)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26790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45-48: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3" name="Picture 2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D3C87397-4316-4931-8238-D7BC6DEF02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F142AC7-7F99-4FDD-80B6-A826A0A4A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8725" y="222819"/>
            <a:ext cx="1971245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0.51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79FAC1-BA12-4BCF-A710-81C878639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18089" y="222819"/>
            <a:ext cx="1971245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3.01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F9F476-8D99-449A-8FD4-5FEC58F91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75054" y="222819"/>
            <a:ext cx="1971245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75.7%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5.06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AE7EFB-1C3E-4FF6-9489-47E258402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88583" y="222819"/>
            <a:ext cx="1971245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75.7%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5.74 NTU</a:t>
            </a:r>
          </a:p>
        </p:txBody>
      </p:sp>
    </p:spTree>
    <p:extLst>
      <p:ext uri="{BB962C8B-B14F-4D97-AF65-F5344CB8AC3E}">
        <p14:creationId xmlns:p14="http://schemas.microsoft.com/office/powerpoint/2010/main" val="3832790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D5A24A-F333-40BB-AA68-47C4E27CC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186795"/>
          </a:xfrm>
        </p:spPr>
        <p:txBody>
          <a:bodyPr anchor="ctr"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Filtrate Water (Jar Test)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Plant Coagulant Dose vs. Optimum Coagulant Dose/PAC</a:t>
            </a:r>
          </a:p>
        </p:txBody>
      </p:sp>
      <p:graphicFrame>
        <p:nvGraphicFramePr>
          <p:cNvPr id="6" name="Chart 5" descr="Chart of chlorine decay.">
            <a:extLst>
              <a:ext uri="{FF2B5EF4-FFF2-40B4-BE49-F238E27FC236}">
                <a16:creationId xmlns:a16="http://schemas.microsoft.com/office/drawing/2014/main" id="{73D5E3E8-2BF0-4DA2-AF12-CD99959447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1024139"/>
              </p:ext>
            </p:extLst>
          </p:nvPr>
        </p:nvGraphicFramePr>
        <p:xfrm>
          <a:off x="838200" y="1464906"/>
          <a:ext cx="10512547" cy="4830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096412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5273" y="5186423"/>
            <a:ext cx="11691257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45-48: After 5 min of settling, 25 mL is syringed for filterability and %UVT/UVA.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DDA0FC12-F328-4B3B-98A6-751E5052AC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207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45-48: After 25-minutes of settling, settled water turbidity is taken.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720DB619-327B-4BBB-AB80-D482FF8657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6BC3B71-CFC7-4A62-B597-CFEB1A4FA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43196" y="25594"/>
            <a:ext cx="1971245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0.51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F83EC5-927D-4002-A2C6-0AB1F6EC9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52560" y="25594"/>
            <a:ext cx="1971245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3.01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E299E0-BD53-437C-95EE-A6B2DDE4F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09525" y="25594"/>
            <a:ext cx="1971245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75.7%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5.06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B74B16-D6F5-442B-9962-695CF6EEA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23054" y="25594"/>
            <a:ext cx="1971245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75.7%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5.74 NTU</a:t>
            </a:r>
          </a:p>
        </p:txBody>
      </p:sp>
    </p:spTree>
    <p:extLst>
      <p:ext uri="{BB962C8B-B14F-4D97-AF65-F5344CB8AC3E}">
        <p14:creationId xmlns:p14="http://schemas.microsoft.com/office/powerpoint/2010/main" val="7113359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49-52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5% Acid Alum/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CatFloc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C-378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Powder Activated Carbon (PAC)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53278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49-52: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D11E87DD-58FA-4F93-911A-5A40780B24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207D85-FA23-4FB9-9DB0-A0BB672DE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61857" y="184214"/>
            <a:ext cx="1971245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0.48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2D1212-2DE3-449C-B225-202AAB745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37376" y="184214"/>
            <a:ext cx="1971245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4.72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A97060-4B85-4B6F-8DF1-31D942776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66244" y="184214"/>
            <a:ext cx="1971245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5.69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887304-42F8-4B9C-9BAE-DDF8070BA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46191" y="184214"/>
            <a:ext cx="1971245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75.5%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6.10 NTU</a:t>
            </a:r>
          </a:p>
        </p:txBody>
      </p:sp>
    </p:spTree>
    <p:extLst>
      <p:ext uri="{BB962C8B-B14F-4D97-AF65-F5344CB8AC3E}">
        <p14:creationId xmlns:p14="http://schemas.microsoft.com/office/powerpoint/2010/main" val="32454478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6571" y="5186423"/>
            <a:ext cx="11513975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49-52: After 5 min of settling, 25 mL is syringed for filterability and %UVT/UVA.</a:t>
            </a:r>
          </a:p>
        </p:txBody>
      </p:sp>
      <p:pic>
        <p:nvPicPr>
          <p:cNvPr id="4" name="Picture 3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086DD407-A2EB-4E00-BB3A-5C12C10433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6926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49-52: After 25-minutes of settling, settled water turbidity is taken.</a:t>
            </a:r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6A6A4372-1213-4B7E-A71B-62831AD1B8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B64175A-F4C2-41F7-A894-7B83A7BDC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2526" y="53584"/>
            <a:ext cx="1971245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0.48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ACAF22-236A-4579-B74F-262F4B551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28045" y="53584"/>
            <a:ext cx="1971245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4.72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A5E874-0DBE-41A1-9E14-99B3E50B4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56913" y="53584"/>
            <a:ext cx="1971245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5.69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8E9033-9AE0-4D81-B058-15A10449D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36860" y="53584"/>
            <a:ext cx="1971245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mg/L 5% 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75.5%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6.10 NTU</a:t>
            </a:r>
          </a:p>
        </p:txBody>
      </p:sp>
    </p:spTree>
    <p:extLst>
      <p:ext uri="{BB962C8B-B14F-4D97-AF65-F5344CB8AC3E}">
        <p14:creationId xmlns:p14="http://schemas.microsoft.com/office/powerpoint/2010/main" val="427100960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380339"/>
            <a:ext cx="1157630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15-30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120331"/>
              </p:ext>
            </p:extLst>
          </p:nvPr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7" y="1825625"/>
            <a:ext cx="6017321" cy="435133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5% Acid Aluminum Sulfate (Product)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*14.3H</a:t>
            </a:r>
            <a:r>
              <a:rPr 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0 (Liquid)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40%  Aluminum Sulfate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5% H</a:t>
            </a:r>
            <a:r>
              <a:rPr 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55% Water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6.8% Al</a:t>
            </a:r>
            <a:r>
              <a:rPr 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3.6% 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0% Basicity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SG = 1.29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NSF limit: 400 mg/L (product)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As hydrated Al</a:t>
            </a:r>
            <a:r>
              <a:rPr 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*14.3H</a:t>
            </a:r>
            <a:r>
              <a:rPr 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17% Al</a:t>
            </a:r>
            <a:r>
              <a:rPr 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5324" y="1825625"/>
            <a:ext cx="512534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Polydyne Incorporated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Clarifloc C-378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SG = 1.0 – 1.2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pDADMAC (20% active, 80% H</a:t>
            </a:r>
            <a:r>
              <a:rPr 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O)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NSF limit: 50 mg/L (product)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Product dose 5 mg/L = 1 mg/L pDADMAC active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302641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2278173"/>
            <a:ext cx="11720264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7" y="1825625"/>
            <a:ext cx="6017321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9810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45-50%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45-50%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~22.4%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~11.9% Al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5% polyamine (50% water, 50% active polyamines)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200 mg/L as Product;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40 mg/L = 1 mg/L polyamines active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5324" y="1825625"/>
            <a:ext cx="512534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BWS, Inc.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AdvFloc-CTC-00011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Polyaluminum Hydroxy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Chlorosulfate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12.55%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6.64% Al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64.9% Basicity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1.299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250 mg/L as Product</a:t>
            </a:r>
          </a:p>
        </p:txBody>
      </p:sp>
    </p:spTree>
    <p:extLst>
      <p:ext uri="{BB962C8B-B14F-4D97-AF65-F5344CB8AC3E}">
        <p14:creationId xmlns:p14="http://schemas.microsoft.com/office/powerpoint/2010/main" val="17786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6616</Words>
  <Application>Microsoft Office PowerPoint</Application>
  <PresentationFormat>Widescreen</PresentationFormat>
  <Paragraphs>1596</Paragraphs>
  <Slides>81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5" baseType="lpstr">
      <vt:lpstr>Arial</vt:lpstr>
      <vt:lpstr>Calibri</vt:lpstr>
      <vt:lpstr>Calibri Light</vt:lpstr>
      <vt:lpstr>Office Theme</vt:lpstr>
      <vt:lpstr>Benicia, City of CA4810001 Solano County Jar Test</vt:lpstr>
      <vt:lpstr>Source Water: North Bay Aqueduct</vt:lpstr>
      <vt:lpstr>UVT/UVA, pathlength 10 mm</vt:lpstr>
      <vt:lpstr>City of Benicia WTP Water Characteristics February 12, 2021</vt:lpstr>
      <vt:lpstr>%UVA Reduction via  Source Water Pre-Chlorination</vt:lpstr>
      <vt:lpstr>Filtrate Water (Jar Test) Plant Coagulant Dose vs. Optimum Coagulant Dose</vt:lpstr>
      <vt:lpstr>Filtrate Water (Jar Test) Plant Coagulant Dose vs. Optimum Coagulant Dose/PAC</vt:lpstr>
      <vt:lpstr>Applied Coagulants for Jar Testing (1)</vt:lpstr>
      <vt:lpstr>Applied Coagulants for Jar Testing (2)</vt:lpstr>
      <vt:lpstr>Polyamine C59H108N14O10 MW: 1,173.6 g/mol</vt:lpstr>
      <vt:lpstr>Diallyldimethylammonium chloride or N-allyl-N,N-dimethylprop-2-en-1-aminium chloride  pDADMAC C8H16ClN MW: 161.67 g/mol</vt:lpstr>
      <vt:lpstr>Laboratory Charge Analyzer</vt:lpstr>
      <vt:lpstr>Coagulant Information</vt:lpstr>
      <vt:lpstr>Alkalinity (mg/L as CaCO3) Consumed based on Coagulant and Dose</vt:lpstr>
      <vt:lpstr>City of Benicia WTP; Source NBA;  Summary of Plant Coagulant/Dose Jar vs. Best Jars</vt:lpstr>
      <vt:lpstr>City of Benicia WTP; Source NBA; Jar Test 1 - 8 Results Flash Mix 200 RPM (30 sec); Floc Mix 30 RPM (5 min)</vt:lpstr>
      <vt:lpstr>City of Benicia WTP; Source NBA; Jar Test 9 - 16 Results Flash Mix 200 RPM (30 sec); Floc Mix 30 RPM (5 min)</vt:lpstr>
      <vt:lpstr>City of Benicia WTP; Source NBA; Jar Test 17 - 24 Results Flash Mix 200 RPM (30 sec); Floc Mix 30 RPM (5 min)</vt:lpstr>
      <vt:lpstr>City of Benicia WTP; Source NBA; Jar Test 25 - 32 Results Flash Mix 200 RPM (30 sec); Floc Mix 30 RPM (5 min)</vt:lpstr>
      <vt:lpstr>City of Benicia WTP; Source NBA; Jar Test 33 - 36 Results Flash Mix 200 RPM (30 sec); Floc Mix 30 RPM (5 min)</vt:lpstr>
      <vt:lpstr>City of Benicia WTP; Source NBA; Jar Test 37 - 40 Results Flash Mix 200 RPM (30 sec); Floc Mix 30 RPM (5 min)</vt:lpstr>
      <vt:lpstr>City of Benicia WTP; Source NBA; Jar Test 41 - 44 Results Flash Mix 200 RPM (30 sec); Floc Mix 30 RPM (5 min)</vt:lpstr>
      <vt:lpstr>City of Benicia WTP; Source NBA; Jar Test 45 - 52 Results Flash Mix 200 RPM (30 sec); Floc Mix 30 RPM (15 min)</vt:lpstr>
      <vt:lpstr>Jars 1-4 Test Flash Mix 30 Sec (200 RPM) Floc Mix 5 min (30 RPM)   Applied Coagulant  5% Acid Alum  </vt:lpstr>
      <vt:lpstr>Jars 1-4:  End of 5-minute flocculation (30 RPM) duration.</vt:lpstr>
      <vt:lpstr>Jars 1-4: After 5 min of settling, 25 mL is syringed for filterability and %UVT/UVA.</vt:lpstr>
      <vt:lpstr>Jars 1-4: After 25-minutes of settling, settled water turbidity is taken.</vt:lpstr>
      <vt:lpstr>Jars 5-8 Test Flash Mix 30 Sec (200 RPM) Floc Mix 5 min (30 RPM)   Applied Coagulant  5% Acid Alum  </vt:lpstr>
      <vt:lpstr>Jars 5-8:  End of 5-minute flocculation (30 RPM) duration.</vt:lpstr>
      <vt:lpstr>Jars 5-8: After 5 min of settling, 25 mL is syringed for filterability and %UVT/UVA.</vt:lpstr>
      <vt:lpstr>Jars 5-8: After 25-minutes of settling, settled water turbidity is taken.</vt:lpstr>
      <vt:lpstr>Jars 9-12 Test Flash Mix 30 Sec (200 RPM) Floc Mix 5 min (30 RPM)   Applied Coagulant  9810  </vt:lpstr>
      <vt:lpstr>Jars 9-12:  End of 5-minute flocculation (30 RPM) duration.</vt:lpstr>
      <vt:lpstr>Jars 9-12: After 5 min of settling, 25 mL is syringed for filterability and %UVT/UVA.</vt:lpstr>
      <vt:lpstr>Jars 9-12: After 25-minutes of settling, settled water turbidity is taken.</vt:lpstr>
      <vt:lpstr>Jars 13-16 Test Flash Mix 30 Sec (200 RPM) Floc Mix 5 min (30 RPM)   Applied Coagulant  9810  </vt:lpstr>
      <vt:lpstr>Jars 13-16:  End of 5-minute flocculation (30 RPM) duration.</vt:lpstr>
      <vt:lpstr>Jars 13-16: After 5 min of settling, 25 mL is syringed for filterability and %UVT/UVA.</vt:lpstr>
      <vt:lpstr>Jars 13-16: After 25-minutes of settling, settled water turbidity is taken.</vt:lpstr>
      <vt:lpstr>Jars 17-20 Test Flash Mix 30 Sec (200 RPM) Floc Mix 5 min (30 RPM)   Applied Coagulant  AdvFloc CTC-00011  </vt:lpstr>
      <vt:lpstr>Jars 17-20:  End of 5-minute flocculation (30 RPM) duration.</vt:lpstr>
      <vt:lpstr>Jars 17-20: After 5 min of settling, 25 mL is syringed for filterability and %UVT/UVA.</vt:lpstr>
      <vt:lpstr>Jars 17-20: After 25-minutes of settling, settled water turbidity is taken.</vt:lpstr>
      <vt:lpstr>Jars 21-24 Test Flash Mix 30 Sec (200 RPM) Floc Mix 5 min (30 RPM)   Applied Coagulant  AdvFloc CTC-00011  </vt:lpstr>
      <vt:lpstr>Jars 21-24:  End of 5-minute flocculation (30 RPM) duration.</vt:lpstr>
      <vt:lpstr>Jars 21-24: After 5 min of settling, 25 mL is syringed for filterability and %UVT/UVA.</vt:lpstr>
      <vt:lpstr>Jars 21-24: After 25-minutes of settling, settled water turbidity is taken.</vt:lpstr>
      <vt:lpstr>Jars 25-28 Test Flash Mix 30 Sec (200 RPM) Floc Mix 5 min (30 RPM)   Applied Coagulants  5% Acid Alum/CatFloc C-378  </vt:lpstr>
      <vt:lpstr>Jars 25-28:  End of 5-minute flocculation (30 RPM) duration.</vt:lpstr>
      <vt:lpstr>Jars 25-28: After 5 min of settling, 25 mL is syringed for filterability and %UVT/UVA.</vt:lpstr>
      <vt:lpstr>Jars 25-28: After 25-minutes of settling, settled water turbidity is taken.</vt:lpstr>
      <vt:lpstr>Jars 29-32 Test Flash Mix 30 Sec (200 RPM) Floc Mix 5 min (30 RPM)   Applied Coagulants  5% Acid Alum/CatFloc C-378  </vt:lpstr>
      <vt:lpstr>Jars 29-32:  End of 5-minute flocculation (30 RPM) duration.</vt:lpstr>
      <vt:lpstr>Jars 29-32: After 5 min of settling, 25 mL is syringed for filterability and %UVT/UVA.</vt:lpstr>
      <vt:lpstr>Jars 29-32: After 25-minutes of settling, settled water turbidity is taken.</vt:lpstr>
      <vt:lpstr>Jars 33-36 Test Flash Mix 30 Sec (200 RPM) Floc Mix 5 min (30 RPM)   Applied Coagulants  5% Acid Alum/CatFloc C-378  </vt:lpstr>
      <vt:lpstr>Jars 33-36:  End of 5-minute flocculation (30 RPM) duration.</vt:lpstr>
      <vt:lpstr>Jars 33-36: After 5 min of settling, 25 mL is syringed for filterability and %UVT/UVA.</vt:lpstr>
      <vt:lpstr>Jars 33-36: After 25-minutes of settling, settled water turbidity is taken.</vt:lpstr>
      <vt:lpstr>Jars 37-40 Test Flash Mix 30 Sec (200 RPM) Floc Mix 5 min (30 RPM)   Applied Coagulants  AdvFloc CTC-00011 /CatFloc C-378  </vt:lpstr>
      <vt:lpstr>Jars 37-40:  End of 5-minute flocculation (30 RPM) duration.</vt:lpstr>
      <vt:lpstr>Jars 37-40: After 5 min of settling, 25 mL is syringed for filterability and %UVT/UVA.</vt:lpstr>
      <vt:lpstr>Jars 37-40: After 25-minutes of settling, settled water turbidity is taken.</vt:lpstr>
      <vt:lpstr>Jars 41-44 Test Flash Mix 30 Sec (200 RPM) Floc Mix 5 min (30 RPM)   Applied Coagulants  5% Acid Alum/ AdvFloc CTC-00011 /CatFloc C-378  </vt:lpstr>
      <vt:lpstr>Jars 41-44:  End of 5-minute flocculation (30 RPM) duration.</vt:lpstr>
      <vt:lpstr>Jars 41-44: After 5 min of settling, 25 mL is syringed for filterability and %UVT/UVA.</vt:lpstr>
      <vt:lpstr>Jars 41-44: After 25-minutes of settling, settled water turbidity is taken.</vt:lpstr>
      <vt:lpstr>Jars 45-48 Test Flash Mix 30 Sec (200 RPM) Floc Mix 5 min (30 RPM)   Applied Coagulants  5% Acid Alum/CatFloc C-378 + Powder Activated Carbon (PAC) </vt:lpstr>
      <vt:lpstr>Jars 45-48:  End of 5-minute flocculation (30 RPM) duration.</vt:lpstr>
      <vt:lpstr>Jars 45-48: After 5 min of settling, 25 mL is syringed for filterability and %UVT/UVA.</vt:lpstr>
      <vt:lpstr>Jars 45-48: After 25-minutes of settling, settled water turbidity is taken.</vt:lpstr>
      <vt:lpstr>Jars 49-52 Test Flash Mix 30 Sec (200 RPM) Floc Mix 5 min (30 RPM)   Applied Coagulants  5% Acid Alum/CatFloc C-378 + Powder Activated Carbon (PAC) </vt:lpstr>
      <vt:lpstr>Jars 49-52:  End of 5-minute flocculation (30 RPM) duration.</vt:lpstr>
      <vt:lpstr>Jars 49-52: After 5 min of settling, 25 mL is syringed for filterability and %UVT/UVA.</vt:lpstr>
      <vt:lpstr>Jars 49-52: After 25-minutes of settling, settled water turbidity is taken.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Benicia, City of CA4810001 Solano County Jar Test</dc:title>
  <dc:creator>Schott, Guy@Waterboards</dc:creator>
  <cp:lastModifiedBy>Schott, Guy@Waterboards</cp:lastModifiedBy>
  <cp:revision>2</cp:revision>
  <dcterms:created xsi:type="dcterms:W3CDTF">2021-02-24T21:12:43Z</dcterms:created>
  <dcterms:modified xsi:type="dcterms:W3CDTF">2021-03-04T17:01:45Z</dcterms:modified>
</cp:coreProperties>
</file>