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24" r:id="rId3"/>
    <p:sldId id="313" r:id="rId4"/>
    <p:sldId id="314" r:id="rId5"/>
    <p:sldId id="327" r:id="rId6"/>
    <p:sldId id="321" r:id="rId7"/>
    <p:sldId id="328" r:id="rId8"/>
    <p:sldId id="315" r:id="rId9"/>
    <p:sldId id="326" r:id="rId10"/>
    <p:sldId id="276" r:id="rId11"/>
    <p:sldId id="277" r:id="rId12"/>
    <p:sldId id="281" r:id="rId13"/>
    <p:sldId id="279" r:id="rId14"/>
    <p:sldId id="290" r:id="rId15"/>
    <p:sldId id="275"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712" autoAdjust="0"/>
  </p:normalViewPr>
  <p:slideViewPr>
    <p:cSldViewPr snapToGrid="0">
      <p:cViewPr varScale="1">
        <p:scale>
          <a:sx n="108" d="100"/>
          <a:sy n="108" d="100"/>
        </p:scale>
        <p:origin x="426" y="102"/>
      </p:cViewPr>
      <p:guideLst/>
    </p:cSldViewPr>
  </p:slideViewPr>
  <p:outlineViewPr>
    <p:cViewPr>
      <p:scale>
        <a:sx n="33" d="100"/>
        <a:sy n="33" d="100"/>
      </p:scale>
      <p:origin x="0" y="-279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8DD4E-77BB-4AA1-8455-D6B40B94BB4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A37B14D-DFAF-4B16-8C20-01E6BBAB2651}">
      <dgm:prSet/>
      <dgm:spPr/>
      <dgm:t>
        <a:bodyPr/>
        <a:lstStyle/>
        <a:p>
          <a:r>
            <a:rPr lang="en-US" dirty="0"/>
            <a:t>“</a:t>
          </a:r>
          <a:r>
            <a:rPr lang="en-US" b="1" dirty="0"/>
            <a:t>C</a:t>
          </a:r>
          <a:r>
            <a:rPr lang="en-US" dirty="0"/>
            <a:t>” is the disinfectant residual (mg/L) at the point of inactivation compliance.</a:t>
          </a:r>
        </a:p>
      </dgm:t>
    </dgm:pt>
    <dgm:pt modelId="{6DF80733-0A22-4ABA-8FFA-A3E5166C589C}" type="parTrans" cxnId="{80234BD2-4FF1-4D51-9851-CA58DE7FD96E}">
      <dgm:prSet/>
      <dgm:spPr/>
      <dgm:t>
        <a:bodyPr/>
        <a:lstStyle/>
        <a:p>
          <a:endParaRPr lang="en-US"/>
        </a:p>
      </dgm:t>
    </dgm:pt>
    <dgm:pt modelId="{AD676932-A6CC-439D-9765-04FC08D057A4}" type="sibTrans" cxnId="{80234BD2-4FF1-4D51-9851-CA58DE7FD96E}">
      <dgm:prSet/>
      <dgm:spPr/>
      <dgm:t>
        <a:bodyPr/>
        <a:lstStyle/>
        <a:p>
          <a:endParaRPr lang="en-US"/>
        </a:p>
      </dgm:t>
    </dgm:pt>
    <dgm:pt modelId="{231C3F6D-1976-422D-88C4-AA39EE419DDC}">
      <dgm:prSet/>
      <dgm:spPr/>
      <dgm:t>
        <a:bodyPr/>
        <a:lstStyle/>
        <a:p>
          <a:r>
            <a:rPr lang="en-US" dirty="0"/>
            <a:t>The disinfection exposure time of water used for Ct</a:t>
          </a:r>
          <a:r>
            <a:rPr lang="en-US" baseline="-25000" dirty="0"/>
            <a:t>10</a:t>
          </a:r>
          <a:r>
            <a:rPr lang="en-US" dirty="0"/>
            <a:t> calculation is the time (t</a:t>
          </a:r>
          <a:r>
            <a:rPr lang="en-US" baseline="-25000" dirty="0"/>
            <a:t>10</a:t>
          </a:r>
          <a:r>
            <a:rPr lang="en-US" dirty="0"/>
            <a:t>) it takes for 10 percent of the water entering the reactor to exit the reactor.</a:t>
          </a:r>
        </a:p>
      </dgm:t>
    </dgm:pt>
    <dgm:pt modelId="{9DC5EA18-2514-486B-A96D-5A5650CDF949}" type="parTrans" cxnId="{F62DC8AE-D4D9-47F7-9F0B-D5676F655432}">
      <dgm:prSet/>
      <dgm:spPr/>
      <dgm:t>
        <a:bodyPr/>
        <a:lstStyle/>
        <a:p>
          <a:endParaRPr lang="en-US"/>
        </a:p>
      </dgm:t>
    </dgm:pt>
    <dgm:pt modelId="{6F9CDEB2-E4F0-43E6-A454-5E08590B4F86}" type="sibTrans" cxnId="{F62DC8AE-D4D9-47F7-9F0B-D5676F655432}">
      <dgm:prSet/>
      <dgm:spPr/>
      <dgm:t>
        <a:bodyPr/>
        <a:lstStyle/>
        <a:p>
          <a:endParaRPr lang="en-US"/>
        </a:p>
      </dgm:t>
    </dgm:pt>
    <dgm:pt modelId="{14704500-C605-4CD9-AE83-BE4D784B09CD}">
      <dgm:prSet/>
      <dgm:spPr/>
      <dgm:t>
        <a:bodyPr/>
        <a:lstStyle/>
        <a:p>
          <a:r>
            <a:rPr lang="en-US" dirty="0"/>
            <a:t>To determine this, a marker (nonreactive tracer) is introduced into the water and is monitored leaving the reactor.  </a:t>
          </a:r>
        </a:p>
      </dgm:t>
    </dgm:pt>
    <dgm:pt modelId="{B8A340AB-3C15-40E6-9D61-EFC2F6C5DC13}" type="parTrans" cxnId="{EC4A33A7-3B5E-4483-A56A-298B1D410F61}">
      <dgm:prSet/>
      <dgm:spPr/>
      <dgm:t>
        <a:bodyPr/>
        <a:lstStyle/>
        <a:p>
          <a:endParaRPr lang="en-US"/>
        </a:p>
      </dgm:t>
    </dgm:pt>
    <dgm:pt modelId="{69767E7B-730C-474A-A478-7071D1069534}" type="sibTrans" cxnId="{EC4A33A7-3B5E-4483-A56A-298B1D410F61}">
      <dgm:prSet/>
      <dgm:spPr/>
      <dgm:t>
        <a:bodyPr/>
        <a:lstStyle/>
        <a:p>
          <a:endParaRPr lang="en-US"/>
        </a:p>
      </dgm:t>
    </dgm:pt>
    <dgm:pt modelId="{8AC5A718-6679-4E3E-A780-BAA2EBB9EB10}">
      <dgm:prSet/>
      <dgm:spPr/>
      <dgm:t>
        <a:bodyPr/>
        <a:lstStyle/>
        <a:p>
          <a:r>
            <a:rPr lang="en-US" dirty="0"/>
            <a:t>Example: 1,000 grams of tracer is slug-dose; t</a:t>
          </a:r>
          <a:r>
            <a:rPr lang="en-US" baseline="-25000" dirty="0"/>
            <a:t>10</a:t>
          </a:r>
          <a:r>
            <a:rPr lang="en-US" dirty="0"/>
            <a:t> is that time when 100 grams of tracer material (10%) has exit the reactor.  </a:t>
          </a:r>
        </a:p>
      </dgm:t>
    </dgm:pt>
    <dgm:pt modelId="{13C90148-B5B9-4C0B-BC62-64C5E7769839}" type="parTrans" cxnId="{AEEE5185-98C3-4844-99B4-43BE675C48C5}">
      <dgm:prSet/>
      <dgm:spPr/>
      <dgm:t>
        <a:bodyPr/>
        <a:lstStyle/>
        <a:p>
          <a:endParaRPr lang="en-US"/>
        </a:p>
      </dgm:t>
    </dgm:pt>
    <dgm:pt modelId="{CA4D3E52-078E-420E-87EA-87C6C019F3E4}" type="sibTrans" cxnId="{AEEE5185-98C3-4844-99B4-43BE675C48C5}">
      <dgm:prSet/>
      <dgm:spPr/>
      <dgm:t>
        <a:bodyPr/>
        <a:lstStyle/>
        <a:p>
          <a:endParaRPr lang="en-US"/>
        </a:p>
      </dgm:t>
    </dgm:pt>
    <dgm:pt modelId="{AB35A0A5-1379-42B2-8D4E-56B28AE1E3B0}" type="pres">
      <dgm:prSet presAssocID="{22D8DD4E-77BB-4AA1-8455-D6B40B94BB4E}" presName="vert0" presStyleCnt="0">
        <dgm:presLayoutVars>
          <dgm:dir/>
          <dgm:animOne val="branch"/>
          <dgm:animLvl val="lvl"/>
        </dgm:presLayoutVars>
      </dgm:prSet>
      <dgm:spPr/>
    </dgm:pt>
    <dgm:pt modelId="{71A33742-75D9-45D3-83CD-D1ABBE4621F7}" type="pres">
      <dgm:prSet presAssocID="{FA37B14D-DFAF-4B16-8C20-01E6BBAB2651}" presName="thickLine" presStyleLbl="alignNode1" presStyleIdx="0" presStyleCnt="4"/>
      <dgm:spPr/>
    </dgm:pt>
    <dgm:pt modelId="{F9029A12-8122-4165-878D-9A16E2ADFCBD}" type="pres">
      <dgm:prSet presAssocID="{FA37B14D-DFAF-4B16-8C20-01E6BBAB2651}" presName="horz1" presStyleCnt="0"/>
      <dgm:spPr/>
    </dgm:pt>
    <dgm:pt modelId="{045E2E27-A275-4EFD-AB07-40A13556FACA}" type="pres">
      <dgm:prSet presAssocID="{FA37B14D-DFAF-4B16-8C20-01E6BBAB2651}" presName="tx1" presStyleLbl="revTx" presStyleIdx="0" presStyleCnt="4"/>
      <dgm:spPr/>
    </dgm:pt>
    <dgm:pt modelId="{C7308465-EAE5-4D48-8E5A-1BEE7222BCFD}" type="pres">
      <dgm:prSet presAssocID="{FA37B14D-DFAF-4B16-8C20-01E6BBAB2651}" presName="vert1" presStyleCnt="0"/>
      <dgm:spPr/>
    </dgm:pt>
    <dgm:pt modelId="{78E583E8-D933-4D73-9BB5-DE306869CB31}" type="pres">
      <dgm:prSet presAssocID="{231C3F6D-1976-422D-88C4-AA39EE419DDC}" presName="thickLine" presStyleLbl="alignNode1" presStyleIdx="1" presStyleCnt="4"/>
      <dgm:spPr/>
    </dgm:pt>
    <dgm:pt modelId="{7C62E125-1B2F-454E-9827-8F04E0D2A498}" type="pres">
      <dgm:prSet presAssocID="{231C3F6D-1976-422D-88C4-AA39EE419DDC}" presName="horz1" presStyleCnt="0"/>
      <dgm:spPr/>
    </dgm:pt>
    <dgm:pt modelId="{4F316F5B-50D7-48DF-A6C2-E16E9C0D9711}" type="pres">
      <dgm:prSet presAssocID="{231C3F6D-1976-422D-88C4-AA39EE419DDC}" presName="tx1" presStyleLbl="revTx" presStyleIdx="1" presStyleCnt="4"/>
      <dgm:spPr/>
    </dgm:pt>
    <dgm:pt modelId="{BF88F94C-ADC4-4300-A260-59755B2A52E3}" type="pres">
      <dgm:prSet presAssocID="{231C3F6D-1976-422D-88C4-AA39EE419DDC}" presName="vert1" presStyleCnt="0"/>
      <dgm:spPr/>
    </dgm:pt>
    <dgm:pt modelId="{D60EE24A-563B-4E71-9FD6-492776E2DA7F}" type="pres">
      <dgm:prSet presAssocID="{14704500-C605-4CD9-AE83-BE4D784B09CD}" presName="thickLine" presStyleLbl="alignNode1" presStyleIdx="2" presStyleCnt="4"/>
      <dgm:spPr/>
    </dgm:pt>
    <dgm:pt modelId="{5A67927D-CDF2-4C72-A769-7A9C1D3606A9}" type="pres">
      <dgm:prSet presAssocID="{14704500-C605-4CD9-AE83-BE4D784B09CD}" presName="horz1" presStyleCnt="0"/>
      <dgm:spPr/>
    </dgm:pt>
    <dgm:pt modelId="{88642D78-32EE-47BD-BA43-5D8CBFCA4591}" type="pres">
      <dgm:prSet presAssocID="{14704500-C605-4CD9-AE83-BE4D784B09CD}" presName="tx1" presStyleLbl="revTx" presStyleIdx="2" presStyleCnt="4"/>
      <dgm:spPr/>
    </dgm:pt>
    <dgm:pt modelId="{E6E6D517-563B-4395-A276-E6379C6EA566}" type="pres">
      <dgm:prSet presAssocID="{14704500-C605-4CD9-AE83-BE4D784B09CD}" presName="vert1" presStyleCnt="0"/>
      <dgm:spPr/>
    </dgm:pt>
    <dgm:pt modelId="{408B5637-73B3-4FFA-AEED-05B6113FC80D}" type="pres">
      <dgm:prSet presAssocID="{8AC5A718-6679-4E3E-A780-BAA2EBB9EB10}" presName="thickLine" presStyleLbl="alignNode1" presStyleIdx="3" presStyleCnt="4"/>
      <dgm:spPr/>
    </dgm:pt>
    <dgm:pt modelId="{FA3AB0E5-83F1-4C42-81EC-64E371F29E23}" type="pres">
      <dgm:prSet presAssocID="{8AC5A718-6679-4E3E-A780-BAA2EBB9EB10}" presName="horz1" presStyleCnt="0"/>
      <dgm:spPr/>
    </dgm:pt>
    <dgm:pt modelId="{FF09CE69-F7BF-4B54-B2F5-A8DB5F785ED2}" type="pres">
      <dgm:prSet presAssocID="{8AC5A718-6679-4E3E-A780-BAA2EBB9EB10}" presName="tx1" presStyleLbl="revTx" presStyleIdx="3" presStyleCnt="4"/>
      <dgm:spPr/>
    </dgm:pt>
    <dgm:pt modelId="{310B77B2-1102-46DF-8DF8-C235B919E6C8}" type="pres">
      <dgm:prSet presAssocID="{8AC5A718-6679-4E3E-A780-BAA2EBB9EB10}" presName="vert1" presStyleCnt="0"/>
      <dgm:spPr/>
    </dgm:pt>
  </dgm:ptLst>
  <dgm:cxnLst>
    <dgm:cxn modelId="{589F370E-A6F0-43CE-A45E-93CBBD018A7B}" type="presOf" srcId="{22D8DD4E-77BB-4AA1-8455-D6B40B94BB4E}" destId="{AB35A0A5-1379-42B2-8D4E-56B28AE1E3B0}" srcOrd="0" destOrd="0" presId="urn:microsoft.com/office/officeart/2008/layout/LinedList"/>
    <dgm:cxn modelId="{CECEE232-C194-47E8-9827-9C45096538DB}" type="presOf" srcId="{231C3F6D-1976-422D-88C4-AA39EE419DDC}" destId="{4F316F5B-50D7-48DF-A6C2-E16E9C0D9711}" srcOrd="0" destOrd="0" presId="urn:microsoft.com/office/officeart/2008/layout/LinedList"/>
    <dgm:cxn modelId="{6AEBA750-4899-4F41-84D0-00C6D9AE9165}" type="presOf" srcId="{14704500-C605-4CD9-AE83-BE4D784B09CD}" destId="{88642D78-32EE-47BD-BA43-5D8CBFCA4591}" srcOrd="0" destOrd="0" presId="urn:microsoft.com/office/officeart/2008/layout/LinedList"/>
    <dgm:cxn modelId="{AEEE5185-98C3-4844-99B4-43BE675C48C5}" srcId="{22D8DD4E-77BB-4AA1-8455-D6B40B94BB4E}" destId="{8AC5A718-6679-4E3E-A780-BAA2EBB9EB10}" srcOrd="3" destOrd="0" parTransId="{13C90148-B5B9-4C0B-BC62-64C5E7769839}" sibTransId="{CA4D3E52-078E-420E-87EA-87C6C019F3E4}"/>
    <dgm:cxn modelId="{EC4A33A7-3B5E-4483-A56A-298B1D410F61}" srcId="{22D8DD4E-77BB-4AA1-8455-D6B40B94BB4E}" destId="{14704500-C605-4CD9-AE83-BE4D784B09CD}" srcOrd="2" destOrd="0" parTransId="{B8A340AB-3C15-40E6-9D61-EFC2F6C5DC13}" sibTransId="{69767E7B-730C-474A-A478-7071D1069534}"/>
    <dgm:cxn modelId="{DB4A7BAC-4D25-4DF3-A1E6-F90BC56EE9AF}" type="presOf" srcId="{8AC5A718-6679-4E3E-A780-BAA2EBB9EB10}" destId="{FF09CE69-F7BF-4B54-B2F5-A8DB5F785ED2}" srcOrd="0" destOrd="0" presId="urn:microsoft.com/office/officeart/2008/layout/LinedList"/>
    <dgm:cxn modelId="{F62DC8AE-D4D9-47F7-9F0B-D5676F655432}" srcId="{22D8DD4E-77BB-4AA1-8455-D6B40B94BB4E}" destId="{231C3F6D-1976-422D-88C4-AA39EE419DDC}" srcOrd="1" destOrd="0" parTransId="{9DC5EA18-2514-486B-A96D-5A5650CDF949}" sibTransId="{6F9CDEB2-E4F0-43E6-A454-5E08590B4F86}"/>
    <dgm:cxn modelId="{80234BD2-4FF1-4D51-9851-CA58DE7FD96E}" srcId="{22D8DD4E-77BB-4AA1-8455-D6B40B94BB4E}" destId="{FA37B14D-DFAF-4B16-8C20-01E6BBAB2651}" srcOrd="0" destOrd="0" parTransId="{6DF80733-0A22-4ABA-8FFA-A3E5166C589C}" sibTransId="{AD676932-A6CC-439D-9765-04FC08D057A4}"/>
    <dgm:cxn modelId="{0E8E19EB-C6C3-482D-8607-D9BC3122B8B5}" type="presOf" srcId="{FA37B14D-DFAF-4B16-8C20-01E6BBAB2651}" destId="{045E2E27-A275-4EFD-AB07-40A13556FACA}" srcOrd="0" destOrd="0" presId="urn:microsoft.com/office/officeart/2008/layout/LinedList"/>
    <dgm:cxn modelId="{B55EF0A7-2EAB-42C0-AD6D-599DA4164A8B}" type="presParOf" srcId="{AB35A0A5-1379-42B2-8D4E-56B28AE1E3B0}" destId="{71A33742-75D9-45D3-83CD-D1ABBE4621F7}" srcOrd="0" destOrd="0" presId="urn:microsoft.com/office/officeart/2008/layout/LinedList"/>
    <dgm:cxn modelId="{8A601BC4-304D-41C3-9A0B-000DA8CA6A6C}" type="presParOf" srcId="{AB35A0A5-1379-42B2-8D4E-56B28AE1E3B0}" destId="{F9029A12-8122-4165-878D-9A16E2ADFCBD}" srcOrd="1" destOrd="0" presId="urn:microsoft.com/office/officeart/2008/layout/LinedList"/>
    <dgm:cxn modelId="{6490573C-C859-4483-9A9D-7994990DE62D}" type="presParOf" srcId="{F9029A12-8122-4165-878D-9A16E2ADFCBD}" destId="{045E2E27-A275-4EFD-AB07-40A13556FACA}" srcOrd="0" destOrd="0" presId="urn:microsoft.com/office/officeart/2008/layout/LinedList"/>
    <dgm:cxn modelId="{0910045A-263B-4C6D-BA5A-28D1AB2E9E47}" type="presParOf" srcId="{F9029A12-8122-4165-878D-9A16E2ADFCBD}" destId="{C7308465-EAE5-4D48-8E5A-1BEE7222BCFD}" srcOrd="1" destOrd="0" presId="urn:microsoft.com/office/officeart/2008/layout/LinedList"/>
    <dgm:cxn modelId="{60B44A6C-E2D7-4514-8F92-82EE9CD40035}" type="presParOf" srcId="{AB35A0A5-1379-42B2-8D4E-56B28AE1E3B0}" destId="{78E583E8-D933-4D73-9BB5-DE306869CB31}" srcOrd="2" destOrd="0" presId="urn:microsoft.com/office/officeart/2008/layout/LinedList"/>
    <dgm:cxn modelId="{14FF59D5-3287-461F-AAB3-DCDC1DD61E79}" type="presParOf" srcId="{AB35A0A5-1379-42B2-8D4E-56B28AE1E3B0}" destId="{7C62E125-1B2F-454E-9827-8F04E0D2A498}" srcOrd="3" destOrd="0" presId="urn:microsoft.com/office/officeart/2008/layout/LinedList"/>
    <dgm:cxn modelId="{DE44DCA3-86B0-40E6-B66F-A7E2AEED4855}" type="presParOf" srcId="{7C62E125-1B2F-454E-9827-8F04E0D2A498}" destId="{4F316F5B-50D7-48DF-A6C2-E16E9C0D9711}" srcOrd="0" destOrd="0" presId="urn:microsoft.com/office/officeart/2008/layout/LinedList"/>
    <dgm:cxn modelId="{D83782D2-393C-4F94-A16B-4506028B8F11}" type="presParOf" srcId="{7C62E125-1B2F-454E-9827-8F04E0D2A498}" destId="{BF88F94C-ADC4-4300-A260-59755B2A52E3}" srcOrd="1" destOrd="0" presId="urn:microsoft.com/office/officeart/2008/layout/LinedList"/>
    <dgm:cxn modelId="{99482524-1EC3-4E97-AEB4-C1CFEFB96B5C}" type="presParOf" srcId="{AB35A0A5-1379-42B2-8D4E-56B28AE1E3B0}" destId="{D60EE24A-563B-4E71-9FD6-492776E2DA7F}" srcOrd="4" destOrd="0" presId="urn:microsoft.com/office/officeart/2008/layout/LinedList"/>
    <dgm:cxn modelId="{6A3F6D99-D24D-40C8-9904-6ED4843F2EDA}" type="presParOf" srcId="{AB35A0A5-1379-42B2-8D4E-56B28AE1E3B0}" destId="{5A67927D-CDF2-4C72-A769-7A9C1D3606A9}" srcOrd="5" destOrd="0" presId="urn:microsoft.com/office/officeart/2008/layout/LinedList"/>
    <dgm:cxn modelId="{EEB92D63-C56A-4459-90BC-E3CA24EBAEF5}" type="presParOf" srcId="{5A67927D-CDF2-4C72-A769-7A9C1D3606A9}" destId="{88642D78-32EE-47BD-BA43-5D8CBFCA4591}" srcOrd="0" destOrd="0" presId="urn:microsoft.com/office/officeart/2008/layout/LinedList"/>
    <dgm:cxn modelId="{081B42CD-8975-4680-806B-A4E1074853AB}" type="presParOf" srcId="{5A67927D-CDF2-4C72-A769-7A9C1D3606A9}" destId="{E6E6D517-563B-4395-A276-E6379C6EA566}" srcOrd="1" destOrd="0" presId="urn:microsoft.com/office/officeart/2008/layout/LinedList"/>
    <dgm:cxn modelId="{A7040603-D6DD-4FDE-AAE6-A8BA518EA50A}" type="presParOf" srcId="{AB35A0A5-1379-42B2-8D4E-56B28AE1E3B0}" destId="{408B5637-73B3-4FFA-AEED-05B6113FC80D}" srcOrd="6" destOrd="0" presId="urn:microsoft.com/office/officeart/2008/layout/LinedList"/>
    <dgm:cxn modelId="{A804BD8F-1E51-4B91-8C2E-4273FB6AF964}" type="presParOf" srcId="{AB35A0A5-1379-42B2-8D4E-56B28AE1E3B0}" destId="{FA3AB0E5-83F1-4C42-81EC-64E371F29E23}" srcOrd="7" destOrd="0" presId="urn:microsoft.com/office/officeart/2008/layout/LinedList"/>
    <dgm:cxn modelId="{19413E61-F5C4-40B9-B9CB-F409CE10EE4A}" type="presParOf" srcId="{FA3AB0E5-83F1-4C42-81EC-64E371F29E23}" destId="{FF09CE69-F7BF-4B54-B2F5-A8DB5F785ED2}" srcOrd="0" destOrd="0" presId="urn:microsoft.com/office/officeart/2008/layout/LinedList"/>
    <dgm:cxn modelId="{778A1800-A497-439C-929A-280B3E689C0A}" type="presParOf" srcId="{FA3AB0E5-83F1-4C42-81EC-64E371F29E23}" destId="{310B77B2-1102-46DF-8DF8-C235B919E6C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33742-75D9-45D3-83CD-D1ABBE4621F7}">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5E2E27-A275-4EFD-AB07-40A13556FACA}">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t>
          </a:r>
          <a:r>
            <a:rPr lang="en-US" sz="2300" b="1" kern="1200" dirty="0"/>
            <a:t>C</a:t>
          </a:r>
          <a:r>
            <a:rPr lang="en-US" sz="2300" kern="1200" dirty="0"/>
            <a:t>” is the disinfectant residual (mg/L) at the point of inactivation compliance.</a:t>
          </a:r>
        </a:p>
      </dsp:txBody>
      <dsp:txXfrm>
        <a:off x="0" y="0"/>
        <a:ext cx="6492875" cy="1276350"/>
      </dsp:txXfrm>
    </dsp:sp>
    <dsp:sp modelId="{78E583E8-D933-4D73-9BB5-DE306869CB31}">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16F5B-50D7-48DF-A6C2-E16E9C0D9711}">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The disinfection exposure time of water used for Ct</a:t>
          </a:r>
          <a:r>
            <a:rPr lang="en-US" sz="2300" kern="1200" baseline="-25000" dirty="0"/>
            <a:t>10</a:t>
          </a:r>
          <a:r>
            <a:rPr lang="en-US" sz="2300" kern="1200" dirty="0"/>
            <a:t> calculation is the time (t</a:t>
          </a:r>
          <a:r>
            <a:rPr lang="en-US" sz="2300" kern="1200" baseline="-25000" dirty="0"/>
            <a:t>10</a:t>
          </a:r>
          <a:r>
            <a:rPr lang="en-US" sz="2300" kern="1200" dirty="0"/>
            <a:t>) it takes for 10 percent of the water entering the reactor to exit the reactor.</a:t>
          </a:r>
        </a:p>
      </dsp:txBody>
      <dsp:txXfrm>
        <a:off x="0" y="1276350"/>
        <a:ext cx="6492875" cy="1276350"/>
      </dsp:txXfrm>
    </dsp:sp>
    <dsp:sp modelId="{D60EE24A-563B-4E71-9FD6-492776E2DA7F}">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642D78-32EE-47BD-BA43-5D8CBFCA4591}">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To determine this, a marker (nonreactive tracer) is introduced into the water and is monitored leaving the reactor.  </a:t>
          </a:r>
        </a:p>
      </dsp:txBody>
      <dsp:txXfrm>
        <a:off x="0" y="2552700"/>
        <a:ext cx="6492875" cy="1276350"/>
      </dsp:txXfrm>
    </dsp:sp>
    <dsp:sp modelId="{408B5637-73B3-4FFA-AEED-05B6113FC80D}">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9CE69-F7BF-4B54-B2F5-A8DB5F785ED2}">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Example: 1,000 grams of tracer is slug-dose; t</a:t>
          </a:r>
          <a:r>
            <a:rPr lang="en-US" sz="2300" kern="1200" baseline="-25000" dirty="0"/>
            <a:t>10</a:t>
          </a:r>
          <a:r>
            <a:rPr lang="en-US" sz="2300" kern="1200" dirty="0"/>
            <a:t> is that time when 100 grams of tracer material (10%) has exit the reactor.  </a:t>
          </a:r>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96364-797E-4B63-9948-5C81BC457F44}" type="datetimeFigureOut">
              <a:rPr lang="en-US" smtClean="0"/>
              <a:t>10/18/2021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6B47B-4852-4930-B61E-2FB6AC8CBD48}" type="slidenum">
              <a:rPr lang="en-US" smtClean="0"/>
              <a:t>‹#›</a:t>
            </a:fld>
            <a:endParaRPr lang="en-US" dirty="0"/>
          </a:p>
        </p:txBody>
      </p:sp>
    </p:spTree>
    <p:extLst>
      <p:ext uri="{BB962C8B-B14F-4D97-AF65-F5344CB8AC3E}">
        <p14:creationId xmlns:p14="http://schemas.microsoft.com/office/powerpoint/2010/main" val="286319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101380" name="Slide Number Placeholder 3"/>
          <p:cNvSpPr>
            <a:spLocks noGrp="1"/>
          </p:cNvSpPr>
          <p:nvPr>
            <p:ph type="sldNum" sz="quarter" idx="5"/>
          </p:nvPr>
        </p:nvSpPr>
        <p:spPr>
          <a:noFill/>
        </p:spPr>
        <p:txBody>
          <a:bodyPr/>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D4B5DE-B8F9-47F2-80BB-4CE3E7879080}" type="slidenum">
              <a:rPr lang="en-US" altLang="en-US"/>
              <a:pPr>
                <a:spcBef>
                  <a:spcPct val="0"/>
                </a:spcBef>
              </a:pPr>
              <a:t>11</a:t>
            </a:fld>
            <a:endParaRPr lang="en-US" altLang="en-US" dirty="0"/>
          </a:p>
        </p:txBody>
      </p:sp>
    </p:spTree>
    <p:extLst>
      <p:ext uri="{BB962C8B-B14F-4D97-AF65-F5344CB8AC3E}">
        <p14:creationId xmlns:p14="http://schemas.microsoft.com/office/powerpoint/2010/main" val="281368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103428" name="Slide Number Placeholder 3"/>
          <p:cNvSpPr>
            <a:spLocks noGrp="1"/>
          </p:cNvSpPr>
          <p:nvPr>
            <p:ph type="sldNum" sz="quarter" idx="5"/>
          </p:nvPr>
        </p:nvSpPr>
        <p:spPr>
          <a:noFill/>
        </p:spPr>
        <p:txBody>
          <a:bodyPr/>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80B9FD-1B51-40A6-BB35-4FDC095C8E78}" type="slidenum">
              <a:rPr lang="en-US" altLang="en-US"/>
              <a:pPr>
                <a:spcBef>
                  <a:spcPct val="0"/>
                </a:spcBef>
              </a:pPr>
              <a:t>13</a:t>
            </a:fld>
            <a:endParaRPr lang="en-US" altLang="en-US" dirty="0"/>
          </a:p>
        </p:txBody>
      </p:sp>
    </p:spTree>
    <p:extLst>
      <p:ext uri="{BB962C8B-B14F-4D97-AF65-F5344CB8AC3E}">
        <p14:creationId xmlns:p14="http://schemas.microsoft.com/office/powerpoint/2010/main" val="145556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0270-65DC-442D-A5B5-F7EB16F841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339902-682C-42DA-A1CE-4E050E74BC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49EC45-838F-40E3-8A4A-DD3659B3501D}"/>
              </a:ext>
            </a:extLst>
          </p:cNvPr>
          <p:cNvSpPr>
            <a:spLocks noGrp="1"/>
          </p:cNvSpPr>
          <p:nvPr>
            <p:ph type="dt" sz="half" idx="10"/>
          </p:nvPr>
        </p:nvSpPr>
        <p:spPr/>
        <p:txBody>
          <a:bodyPr/>
          <a:lstStyle/>
          <a:p>
            <a:fld id="{ECFCDDFC-3044-449F-B439-8CDD4AC4BA04}" type="datetimeFigureOut">
              <a:rPr lang="en-US" smtClean="0"/>
              <a:t>10/18/2021</a:t>
            </a:fld>
            <a:endParaRPr lang="en-US" dirty="0"/>
          </a:p>
        </p:txBody>
      </p:sp>
      <p:sp>
        <p:nvSpPr>
          <p:cNvPr id="5" name="Footer Placeholder 4">
            <a:extLst>
              <a:ext uri="{FF2B5EF4-FFF2-40B4-BE49-F238E27FC236}">
                <a16:creationId xmlns:a16="http://schemas.microsoft.com/office/drawing/2014/main" id="{502B02E3-161A-4A5A-A2B5-31E770067A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331F23-8704-4B5D-A379-38C90C7FF1B5}"/>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4126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086E-32B1-4CBC-A8D3-3A256BFEAB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02D5E7-2B28-4328-9F25-5DE58555AF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5E348-BCEC-4AC6-B6F8-9EF21C2157B2}"/>
              </a:ext>
            </a:extLst>
          </p:cNvPr>
          <p:cNvSpPr>
            <a:spLocks noGrp="1"/>
          </p:cNvSpPr>
          <p:nvPr>
            <p:ph type="dt" sz="half" idx="10"/>
          </p:nvPr>
        </p:nvSpPr>
        <p:spPr/>
        <p:txBody>
          <a:bodyPr/>
          <a:lstStyle/>
          <a:p>
            <a:fld id="{ECFCDDFC-3044-449F-B439-8CDD4AC4BA04}" type="datetimeFigureOut">
              <a:rPr lang="en-US" smtClean="0"/>
              <a:t>10/18/2021</a:t>
            </a:fld>
            <a:endParaRPr lang="en-US" dirty="0"/>
          </a:p>
        </p:txBody>
      </p:sp>
      <p:sp>
        <p:nvSpPr>
          <p:cNvPr id="5" name="Footer Placeholder 4">
            <a:extLst>
              <a:ext uri="{FF2B5EF4-FFF2-40B4-BE49-F238E27FC236}">
                <a16:creationId xmlns:a16="http://schemas.microsoft.com/office/drawing/2014/main" id="{70B15145-6331-4CC8-BEF1-D8E6B22BDE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F86ACE-BD41-4385-8385-F11006924442}"/>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46503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19B450-C159-443F-B8CE-1B6C67E083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0C83D2-E3F4-4887-937F-984CA5A02D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920E1-4D70-49AE-9D3F-5C4ABFE22A4B}"/>
              </a:ext>
            </a:extLst>
          </p:cNvPr>
          <p:cNvSpPr>
            <a:spLocks noGrp="1"/>
          </p:cNvSpPr>
          <p:nvPr>
            <p:ph type="dt" sz="half" idx="10"/>
          </p:nvPr>
        </p:nvSpPr>
        <p:spPr/>
        <p:txBody>
          <a:bodyPr/>
          <a:lstStyle/>
          <a:p>
            <a:fld id="{ECFCDDFC-3044-449F-B439-8CDD4AC4BA04}" type="datetimeFigureOut">
              <a:rPr lang="en-US" smtClean="0"/>
              <a:t>10/18/2021</a:t>
            </a:fld>
            <a:endParaRPr lang="en-US" dirty="0"/>
          </a:p>
        </p:txBody>
      </p:sp>
      <p:sp>
        <p:nvSpPr>
          <p:cNvPr id="5" name="Footer Placeholder 4">
            <a:extLst>
              <a:ext uri="{FF2B5EF4-FFF2-40B4-BE49-F238E27FC236}">
                <a16:creationId xmlns:a16="http://schemas.microsoft.com/office/drawing/2014/main" id="{C2F85F6E-3803-4929-9FBE-63148A9DE1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55BAFB-9199-4A22-B591-9B9B3847EA43}"/>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53712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C0FF-9FFA-4E4E-AA0C-A6B31DB8C1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A877C-6D9F-47C3-AD97-15530CF523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B327F-000B-4718-B2D3-30F9C5BE5060}"/>
              </a:ext>
            </a:extLst>
          </p:cNvPr>
          <p:cNvSpPr>
            <a:spLocks noGrp="1"/>
          </p:cNvSpPr>
          <p:nvPr>
            <p:ph type="dt" sz="half" idx="10"/>
          </p:nvPr>
        </p:nvSpPr>
        <p:spPr/>
        <p:txBody>
          <a:bodyPr/>
          <a:lstStyle/>
          <a:p>
            <a:fld id="{ECFCDDFC-3044-449F-B439-8CDD4AC4BA04}" type="datetimeFigureOut">
              <a:rPr lang="en-US" smtClean="0"/>
              <a:t>10/18/2021</a:t>
            </a:fld>
            <a:endParaRPr lang="en-US" dirty="0"/>
          </a:p>
        </p:txBody>
      </p:sp>
      <p:sp>
        <p:nvSpPr>
          <p:cNvPr id="5" name="Footer Placeholder 4">
            <a:extLst>
              <a:ext uri="{FF2B5EF4-FFF2-40B4-BE49-F238E27FC236}">
                <a16:creationId xmlns:a16="http://schemas.microsoft.com/office/drawing/2014/main" id="{9D0607D7-836E-4DA1-A5CC-F48445E86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73854-1958-4F4D-A0D1-A3A3A90867E2}"/>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47826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21D5-A344-47E5-8613-E9F799FED4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C4B74-E580-476F-BB37-FE60BAE0C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E333C-9EC1-4FFC-BEEA-EA38067B3760}"/>
              </a:ext>
            </a:extLst>
          </p:cNvPr>
          <p:cNvSpPr>
            <a:spLocks noGrp="1"/>
          </p:cNvSpPr>
          <p:nvPr>
            <p:ph type="dt" sz="half" idx="10"/>
          </p:nvPr>
        </p:nvSpPr>
        <p:spPr/>
        <p:txBody>
          <a:bodyPr/>
          <a:lstStyle/>
          <a:p>
            <a:fld id="{ECFCDDFC-3044-449F-B439-8CDD4AC4BA04}" type="datetimeFigureOut">
              <a:rPr lang="en-US" smtClean="0"/>
              <a:t>10/18/2021</a:t>
            </a:fld>
            <a:endParaRPr lang="en-US" dirty="0"/>
          </a:p>
        </p:txBody>
      </p:sp>
      <p:sp>
        <p:nvSpPr>
          <p:cNvPr id="5" name="Footer Placeholder 4">
            <a:extLst>
              <a:ext uri="{FF2B5EF4-FFF2-40B4-BE49-F238E27FC236}">
                <a16:creationId xmlns:a16="http://schemas.microsoft.com/office/drawing/2014/main" id="{5E05E66C-B6B6-40F2-A3E9-51F2C1F4DF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B4F3F0-6D96-469E-813C-7ACAE2C9C98A}"/>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303908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5DFEC-F79F-4824-BB8F-E03E31293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2F16A4-CF3C-466C-A4FD-C6AB96F575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1F99E0-1964-42E5-A1E3-ADEC0EFEC8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5D72C6-6E7A-4699-B9EB-AD4499199EB1}"/>
              </a:ext>
            </a:extLst>
          </p:cNvPr>
          <p:cNvSpPr>
            <a:spLocks noGrp="1"/>
          </p:cNvSpPr>
          <p:nvPr>
            <p:ph type="dt" sz="half" idx="10"/>
          </p:nvPr>
        </p:nvSpPr>
        <p:spPr/>
        <p:txBody>
          <a:bodyPr/>
          <a:lstStyle/>
          <a:p>
            <a:fld id="{ECFCDDFC-3044-449F-B439-8CDD4AC4BA04}" type="datetimeFigureOut">
              <a:rPr lang="en-US" smtClean="0"/>
              <a:t>10/18/2021</a:t>
            </a:fld>
            <a:endParaRPr lang="en-US" dirty="0"/>
          </a:p>
        </p:txBody>
      </p:sp>
      <p:sp>
        <p:nvSpPr>
          <p:cNvPr id="6" name="Footer Placeholder 5">
            <a:extLst>
              <a:ext uri="{FF2B5EF4-FFF2-40B4-BE49-F238E27FC236}">
                <a16:creationId xmlns:a16="http://schemas.microsoft.com/office/drawing/2014/main" id="{11BAF83F-CCAA-4DB0-8399-13F903875B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B9ACEC-AD4A-43CB-8B1A-179CDC61444D}"/>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53772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8D23-0D38-4FDE-AF93-AC4068FAB7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5D853C-9882-4E88-9C30-6C4BDC769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70412C-72A1-4EB4-A875-CE7A897289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AB866B-937F-451D-947C-9AF298276F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2785C3-368C-4184-BAF8-86D6CEFD88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04A5C7-EA25-4620-B6E7-AD8B056B5F86}"/>
              </a:ext>
            </a:extLst>
          </p:cNvPr>
          <p:cNvSpPr>
            <a:spLocks noGrp="1"/>
          </p:cNvSpPr>
          <p:nvPr>
            <p:ph type="dt" sz="half" idx="10"/>
          </p:nvPr>
        </p:nvSpPr>
        <p:spPr/>
        <p:txBody>
          <a:bodyPr/>
          <a:lstStyle/>
          <a:p>
            <a:fld id="{ECFCDDFC-3044-449F-B439-8CDD4AC4BA04}" type="datetimeFigureOut">
              <a:rPr lang="en-US" smtClean="0"/>
              <a:t>10/18/2021</a:t>
            </a:fld>
            <a:endParaRPr lang="en-US" dirty="0"/>
          </a:p>
        </p:txBody>
      </p:sp>
      <p:sp>
        <p:nvSpPr>
          <p:cNvPr id="8" name="Footer Placeholder 7">
            <a:extLst>
              <a:ext uri="{FF2B5EF4-FFF2-40B4-BE49-F238E27FC236}">
                <a16:creationId xmlns:a16="http://schemas.microsoft.com/office/drawing/2014/main" id="{D372DF47-9AF2-472C-9EB6-5ED1210D11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1CB8FB-C57E-4660-8BBB-77DA01DE939D}"/>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11942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5D93-4133-4BEA-94E9-E4FE6425B0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EFCC43-3770-4F0A-BFF8-1F6289523A19}"/>
              </a:ext>
            </a:extLst>
          </p:cNvPr>
          <p:cNvSpPr>
            <a:spLocks noGrp="1"/>
          </p:cNvSpPr>
          <p:nvPr>
            <p:ph type="dt" sz="half" idx="10"/>
          </p:nvPr>
        </p:nvSpPr>
        <p:spPr/>
        <p:txBody>
          <a:bodyPr/>
          <a:lstStyle/>
          <a:p>
            <a:fld id="{ECFCDDFC-3044-449F-B439-8CDD4AC4BA04}" type="datetimeFigureOut">
              <a:rPr lang="en-US" smtClean="0"/>
              <a:t>10/18/2021</a:t>
            </a:fld>
            <a:endParaRPr lang="en-US" dirty="0"/>
          </a:p>
        </p:txBody>
      </p:sp>
      <p:sp>
        <p:nvSpPr>
          <p:cNvPr id="4" name="Footer Placeholder 3">
            <a:extLst>
              <a:ext uri="{FF2B5EF4-FFF2-40B4-BE49-F238E27FC236}">
                <a16:creationId xmlns:a16="http://schemas.microsoft.com/office/drawing/2014/main" id="{534506BD-A04A-47A0-AA97-5CCB1F7714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A7CBFF7-8E7E-481F-8D5E-7E3D82973696}"/>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16535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590DBB-DE68-4134-9B71-8419EFFC8303}"/>
              </a:ext>
            </a:extLst>
          </p:cNvPr>
          <p:cNvSpPr>
            <a:spLocks noGrp="1"/>
          </p:cNvSpPr>
          <p:nvPr>
            <p:ph type="dt" sz="half" idx="10"/>
          </p:nvPr>
        </p:nvSpPr>
        <p:spPr/>
        <p:txBody>
          <a:bodyPr/>
          <a:lstStyle/>
          <a:p>
            <a:fld id="{ECFCDDFC-3044-449F-B439-8CDD4AC4BA04}" type="datetimeFigureOut">
              <a:rPr lang="en-US" smtClean="0"/>
              <a:t>10/18/2021</a:t>
            </a:fld>
            <a:endParaRPr lang="en-US" dirty="0"/>
          </a:p>
        </p:txBody>
      </p:sp>
      <p:sp>
        <p:nvSpPr>
          <p:cNvPr id="3" name="Footer Placeholder 2">
            <a:extLst>
              <a:ext uri="{FF2B5EF4-FFF2-40B4-BE49-F238E27FC236}">
                <a16:creationId xmlns:a16="http://schemas.microsoft.com/office/drawing/2014/main" id="{52226249-AA9F-45C3-80E7-36D8AFCD37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178589F-CDE8-45A9-94C4-6AD9A9B80D00}"/>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47980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1EE8-C30A-415C-A452-77FB780FB7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033891-6254-4304-882F-BC6B73E619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06D39F-67B2-44C2-BEAB-EC97C0474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300864-AFE2-443A-A268-E333E7AA68E5}"/>
              </a:ext>
            </a:extLst>
          </p:cNvPr>
          <p:cNvSpPr>
            <a:spLocks noGrp="1"/>
          </p:cNvSpPr>
          <p:nvPr>
            <p:ph type="dt" sz="half" idx="10"/>
          </p:nvPr>
        </p:nvSpPr>
        <p:spPr/>
        <p:txBody>
          <a:bodyPr/>
          <a:lstStyle/>
          <a:p>
            <a:fld id="{ECFCDDFC-3044-449F-B439-8CDD4AC4BA04}" type="datetimeFigureOut">
              <a:rPr lang="en-US" smtClean="0"/>
              <a:t>10/18/2021</a:t>
            </a:fld>
            <a:endParaRPr lang="en-US" dirty="0"/>
          </a:p>
        </p:txBody>
      </p:sp>
      <p:sp>
        <p:nvSpPr>
          <p:cNvPr id="6" name="Footer Placeholder 5">
            <a:extLst>
              <a:ext uri="{FF2B5EF4-FFF2-40B4-BE49-F238E27FC236}">
                <a16:creationId xmlns:a16="http://schemas.microsoft.com/office/drawing/2014/main" id="{FE1CC596-AFA8-4A5F-944E-93D35ACFA8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92FE97-6171-444D-A38E-DC7C5F70D52F}"/>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6493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0924-838C-4E81-BF58-BC60E1651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0E2AF6-85FD-48FF-91B3-5B9D2B829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C654D7-01E9-4F1C-9A70-C630622E0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86C54C-6F16-4A69-9F68-4C13D994D958}"/>
              </a:ext>
            </a:extLst>
          </p:cNvPr>
          <p:cNvSpPr>
            <a:spLocks noGrp="1"/>
          </p:cNvSpPr>
          <p:nvPr>
            <p:ph type="dt" sz="half" idx="10"/>
          </p:nvPr>
        </p:nvSpPr>
        <p:spPr/>
        <p:txBody>
          <a:bodyPr/>
          <a:lstStyle/>
          <a:p>
            <a:fld id="{ECFCDDFC-3044-449F-B439-8CDD4AC4BA04}" type="datetimeFigureOut">
              <a:rPr lang="en-US" smtClean="0"/>
              <a:t>10/18/2021</a:t>
            </a:fld>
            <a:endParaRPr lang="en-US" dirty="0"/>
          </a:p>
        </p:txBody>
      </p:sp>
      <p:sp>
        <p:nvSpPr>
          <p:cNvPr id="6" name="Footer Placeholder 5">
            <a:extLst>
              <a:ext uri="{FF2B5EF4-FFF2-40B4-BE49-F238E27FC236}">
                <a16:creationId xmlns:a16="http://schemas.microsoft.com/office/drawing/2014/main" id="{D45BAB26-1C53-4C2B-93DB-8952884577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056FEC-523E-48FC-BFED-12AD2C5F989D}"/>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424145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CC494-E589-4A5E-B103-1BBFEBBD5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48F632-6859-4630-9C5E-3C6DF9729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C0CB-907A-492A-8483-679B390D98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CDDFC-3044-449F-B439-8CDD4AC4BA04}" type="datetimeFigureOut">
              <a:rPr lang="en-US" smtClean="0"/>
              <a:t>10/18/2021</a:t>
            </a:fld>
            <a:endParaRPr lang="en-US" dirty="0"/>
          </a:p>
        </p:txBody>
      </p:sp>
      <p:sp>
        <p:nvSpPr>
          <p:cNvPr id="5" name="Footer Placeholder 4">
            <a:extLst>
              <a:ext uri="{FF2B5EF4-FFF2-40B4-BE49-F238E27FC236}">
                <a16:creationId xmlns:a16="http://schemas.microsoft.com/office/drawing/2014/main" id="{68E25976-C096-42AD-A337-0BD0F7729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C98D7F-F91C-48CC-AB8A-D2DFC919D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E7F3A-430B-430F-9B0F-5391AD848A08}" type="slidenum">
              <a:rPr lang="en-US" smtClean="0"/>
              <a:t>‹#›</a:t>
            </a:fld>
            <a:endParaRPr lang="en-US" dirty="0"/>
          </a:p>
        </p:txBody>
      </p:sp>
    </p:spTree>
    <p:extLst>
      <p:ext uri="{BB962C8B-B14F-4D97-AF65-F5344CB8AC3E}">
        <p14:creationId xmlns:p14="http://schemas.microsoft.com/office/powerpoint/2010/main" val="276560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Guy.Schott@waterboards.ca.gov" TargetMode="Externa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79ADB5-5E11-4823-8D4B-2290649EF1C6}"/>
              </a:ext>
            </a:extLst>
          </p:cNvPr>
          <p:cNvSpPr>
            <a:spLocks noGrp="1"/>
          </p:cNvSpPr>
          <p:nvPr>
            <p:ph type="title"/>
          </p:nvPr>
        </p:nvSpPr>
        <p:spPr>
          <a:xfrm>
            <a:off x="389106" y="408562"/>
            <a:ext cx="4188435" cy="1531877"/>
          </a:xfrm>
        </p:spPr>
        <p:txBody>
          <a:bodyPr vert="horz" lIns="91440" tIns="45720" rIns="91440" bIns="45720" rtlCol="0" anchor="ctr">
            <a:normAutofit/>
          </a:bodyPr>
          <a:lstStyle/>
          <a:p>
            <a:r>
              <a:rPr lang="en-US" sz="1600" kern="1200">
                <a:solidFill>
                  <a:schemeClr val="tx1"/>
                </a:solidFill>
                <a:latin typeface="Arial" panose="020B0604020202020204" pitchFamily="34" charset="0"/>
                <a:cs typeface="Arial" panose="020B0604020202020204" pitchFamily="34" charset="0"/>
              </a:rPr>
              <a:t>City of Fairfield</a:t>
            </a:r>
            <a:br>
              <a:rPr lang="en-US" sz="1600" kern="1200">
                <a:solidFill>
                  <a:schemeClr val="tx1"/>
                </a:solidFill>
                <a:latin typeface="Arial" panose="020B0604020202020204" pitchFamily="34" charset="0"/>
                <a:cs typeface="Arial" panose="020B0604020202020204" pitchFamily="34" charset="0"/>
              </a:rPr>
            </a:br>
            <a:r>
              <a:rPr lang="en-US" sz="1600" kern="1200">
                <a:solidFill>
                  <a:schemeClr val="tx1"/>
                </a:solidFill>
                <a:latin typeface="Arial" panose="020B0604020202020204" pitchFamily="34" charset="0"/>
                <a:cs typeface="Arial" panose="020B0604020202020204" pitchFamily="34" charset="0"/>
              </a:rPr>
              <a:t>Public Works Waterman WTP</a:t>
            </a:r>
            <a:br>
              <a:rPr lang="en-US" sz="1600" kern="1200">
                <a:solidFill>
                  <a:schemeClr val="tx1"/>
                </a:solidFill>
                <a:latin typeface="Arial" panose="020B0604020202020204" pitchFamily="34" charset="0"/>
                <a:cs typeface="Arial" panose="020B0604020202020204" pitchFamily="34" charset="0"/>
              </a:rPr>
            </a:br>
            <a:r>
              <a:rPr lang="en-US" sz="1600" kern="1200">
                <a:solidFill>
                  <a:schemeClr val="tx1"/>
                </a:solidFill>
                <a:latin typeface="Arial" panose="020B0604020202020204" pitchFamily="34" charset="0"/>
                <a:cs typeface="Arial" panose="020B0604020202020204" pitchFamily="34" charset="0"/>
              </a:rPr>
              <a:t>CA4810003</a:t>
            </a:r>
            <a:br>
              <a:rPr lang="en-US" sz="1600" kern="1200">
                <a:solidFill>
                  <a:schemeClr val="tx1"/>
                </a:solidFill>
                <a:latin typeface="Arial" panose="020B0604020202020204" pitchFamily="34" charset="0"/>
                <a:cs typeface="Arial" panose="020B0604020202020204" pitchFamily="34" charset="0"/>
              </a:rPr>
            </a:br>
            <a:r>
              <a:rPr lang="en-US" sz="1600" kern="1200">
                <a:solidFill>
                  <a:schemeClr val="tx1"/>
                </a:solidFill>
                <a:latin typeface="Arial" panose="020B0604020202020204" pitchFamily="34" charset="0"/>
                <a:cs typeface="Arial" panose="020B0604020202020204" pitchFamily="34" charset="0"/>
              </a:rPr>
              <a:t>Tracer Study – </a:t>
            </a:r>
            <a:br>
              <a:rPr lang="en-US" sz="1600" kern="1200">
                <a:solidFill>
                  <a:schemeClr val="tx1"/>
                </a:solidFill>
                <a:latin typeface="Arial" panose="020B0604020202020204" pitchFamily="34" charset="0"/>
                <a:cs typeface="Arial" panose="020B0604020202020204" pitchFamily="34" charset="0"/>
              </a:rPr>
            </a:br>
            <a:r>
              <a:rPr lang="en-US" sz="1600" kern="1200">
                <a:solidFill>
                  <a:schemeClr val="tx1"/>
                </a:solidFill>
                <a:latin typeface="Arial" panose="020B0604020202020204" pitchFamily="34" charset="0"/>
                <a:cs typeface="Arial" panose="020B0604020202020204" pitchFamily="34" charset="0"/>
              </a:rPr>
              <a:t>Ozone Contactor Basin 3</a:t>
            </a:r>
            <a:br>
              <a:rPr lang="en-US" sz="1600" kern="1200">
                <a:solidFill>
                  <a:schemeClr val="tx1"/>
                </a:solidFill>
                <a:latin typeface="Arial" panose="020B0604020202020204" pitchFamily="34" charset="0"/>
                <a:cs typeface="Arial" panose="020B0604020202020204" pitchFamily="34" charset="0"/>
              </a:rPr>
            </a:br>
            <a:r>
              <a:rPr lang="en-US" sz="1600" kern="1200">
                <a:solidFill>
                  <a:schemeClr val="tx1"/>
                </a:solidFill>
                <a:latin typeface="Arial" panose="020B0604020202020204" pitchFamily="34" charset="0"/>
                <a:cs typeface="Arial" panose="020B0604020202020204" pitchFamily="34" charset="0"/>
              </a:rPr>
              <a:t>July 23, 2021</a:t>
            </a:r>
            <a:endParaRPr lang="en-US" sz="1600" kern="1200" dirty="0">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6DE4D54-183F-443D-8534-7F84595B82B0}"/>
              </a:ext>
            </a:extLst>
          </p:cNvPr>
          <p:cNvSpPr>
            <a:spLocks noGrp="1"/>
          </p:cNvSpPr>
          <p:nvPr>
            <p:ph type="body" sz="half" idx="2"/>
          </p:nvPr>
        </p:nvSpPr>
        <p:spPr>
          <a:xfrm>
            <a:off x="272374" y="2043100"/>
            <a:ext cx="4426086" cy="4450974"/>
          </a:xfrm>
        </p:spPr>
        <p:txBody>
          <a:bodyPr vert="horz" lIns="91440" tIns="45720" rIns="91440" bIns="45720" rtlCol="0">
            <a:normAutofit lnSpcReduction="10000"/>
          </a:bodyPr>
          <a:lstStyle/>
          <a:p>
            <a:pPr indent="-228600">
              <a:buFont typeface="Arial" panose="020B0604020202020204" pitchFamily="34" charset="0"/>
              <a:buChar char="•"/>
            </a:pPr>
            <a:r>
              <a:rPr lang="en-US" sz="1400" u="sng" dirty="0">
                <a:latin typeface="Arial" panose="020B0604020202020204" pitchFamily="34" charset="0"/>
                <a:cs typeface="Arial" panose="020B0604020202020204" pitchFamily="34" charset="0"/>
              </a:rPr>
              <a:t>Tracer Study – Drinking Water</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Treatment Plant Type:  </a:t>
            </a:r>
            <a:r>
              <a:rPr lang="en-US" sz="1400" dirty="0" err="1">
                <a:latin typeface="Arial" panose="020B0604020202020204" pitchFamily="34" charset="0"/>
                <a:cs typeface="Arial" panose="020B0604020202020204" pitchFamily="34" charset="0"/>
              </a:rPr>
              <a:t>Actifloc</a:t>
            </a:r>
            <a:r>
              <a:rPr lang="en-US" sz="1400" dirty="0">
                <a:latin typeface="Arial" panose="020B0604020202020204" pitchFamily="34" charset="0"/>
                <a:cs typeface="Arial" panose="020B0604020202020204" pitchFamily="34" charset="0"/>
              </a:rPr>
              <a:t> </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Reactor:  Ozone Contactor Basin</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Basin Volume: 36,420 gallons</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Sample Pt. Volume: 27,500 gallons</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Tracer Method: Slug-Dose</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Tracer: Fluoride (liquid)</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Mass Added: 232 grams</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Mass Recovered: 214 grams</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Percent Mass Recovered: 92%</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Test Flow: 6 MGD</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Baffling Factor at Sample Pt: </a:t>
            </a:r>
            <a:r>
              <a:rPr lang="en-US" sz="1400" b="1" dirty="0">
                <a:solidFill>
                  <a:srgbClr val="0033CC"/>
                </a:solidFill>
                <a:latin typeface="Arial" panose="020B0604020202020204" pitchFamily="34" charset="0"/>
                <a:cs typeface="Arial" panose="020B0604020202020204" pitchFamily="34" charset="0"/>
              </a:rPr>
              <a:t>0.74</a:t>
            </a:r>
          </a:p>
          <a:p>
            <a:pPr indent="-2286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indent="-228600">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Performed by:</a:t>
            </a:r>
          </a:p>
          <a:p>
            <a:pPr indent="-228600">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Guy Schott</a:t>
            </a:r>
          </a:p>
          <a:p>
            <a:pPr indent="-228600">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Stuart Hamilton and Staff</a:t>
            </a:r>
          </a:p>
          <a:p>
            <a:pPr>
              <a:spcBef>
                <a:spcPts val="0"/>
              </a:spcBef>
            </a:pPr>
            <a:endParaRPr lang="en-US" sz="1400" dirty="0">
              <a:latin typeface="Arial" panose="020B0604020202020204" pitchFamily="34" charset="0"/>
              <a:cs typeface="Arial" panose="020B0604020202020204" pitchFamily="34" charset="0"/>
            </a:endParaRPr>
          </a:p>
          <a:p>
            <a:pPr indent="-228600">
              <a:spcBef>
                <a:spcPts val="0"/>
              </a:spcBef>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7" name="Picture 6" descr="Image of ozone schematic">
            <a:extLst>
              <a:ext uri="{FF2B5EF4-FFF2-40B4-BE49-F238E27FC236}">
                <a16:creationId xmlns:a16="http://schemas.microsoft.com/office/drawing/2014/main" id="{E642872B-C297-4FD2-B008-EC01FC395D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876" t="9508" r="35400" b="17742"/>
          <a:stretch/>
        </p:blipFill>
        <p:spPr>
          <a:xfrm>
            <a:off x="5653439" y="145916"/>
            <a:ext cx="5820452" cy="6499160"/>
          </a:xfrm>
          <a:prstGeom prst="rect">
            <a:avLst/>
          </a:prstGeom>
        </p:spPr>
      </p:pic>
    </p:spTree>
    <p:extLst>
      <p:ext uri="{BB962C8B-B14F-4D97-AF65-F5344CB8AC3E}">
        <p14:creationId xmlns:p14="http://schemas.microsoft.com/office/powerpoint/2010/main" val="41188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200399"/>
            <a:chOff x="697883" y="1816768"/>
            <a:chExt cx="3674476" cy="3200399"/>
          </a:xfrm>
          <a:solidFill>
            <a:schemeClr val="accent1"/>
          </a:solidFill>
        </p:grpSpPr>
        <p:sp>
          <p:nvSpPr>
            <p:cNvPr id="142" name="Rectangle 141">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defRPr/>
            </a:pPr>
            <a:r>
              <a:rPr lang="en-US" sz="4000" dirty="0">
                <a:solidFill>
                  <a:srgbClr val="FFFFFF"/>
                </a:solidFill>
              </a:rPr>
              <a:t>Purpose of a Tracer Study</a:t>
            </a:r>
          </a:p>
        </p:txBody>
      </p:sp>
      <p:sp>
        <p:nvSpPr>
          <p:cNvPr id="8195" name="Content Placeholder 2"/>
          <p:cNvSpPr>
            <a:spLocks noGrp="1"/>
          </p:cNvSpPr>
          <p:nvPr>
            <p:ph idx="1"/>
          </p:nvPr>
        </p:nvSpPr>
        <p:spPr>
          <a:xfrm>
            <a:off x="5120640" y="804672"/>
            <a:ext cx="6281928" cy="5248656"/>
          </a:xfrm>
        </p:spPr>
        <p:txBody>
          <a:bodyPr anchor="ctr">
            <a:normAutofit/>
          </a:bodyPr>
          <a:lstStyle/>
          <a:p>
            <a:pPr eaLnBrk="1" hangingPunct="1"/>
            <a:r>
              <a:rPr lang="en-US" altLang="en-US" sz="2000" dirty="0"/>
              <a:t>To determine the hydraulic efficiency or disinfectant exposure time of water through one or more reactors.</a:t>
            </a:r>
          </a:p>
          <a:p>
            <a:pPr eaLnBrk="1" hangingPunct="1"/>
            <a:r>
              <a:rPr lang="en-US" altLang="en-US" sz="2000" dirty="0"/>
              <a:t>The addition of known quantities of a nonreactive chemical (tracer) is added in the form of a pulse (slug) or step-input. </a:t>
            </a:r>
          </a:p>
          <a:p>
            <a:pPr eaLnBrk="1" hangingPunct="1"/>
            <a:r>
              <a:rPr lang="en-US" altLang="en-US" sz="2000" dirty="0"/>
              <a:t>The time of travel or disinfectant exposure time through the reactor is related to:</a:t>
            </a:r>
          </a:p>
          <a:p>
            <a:pPr lvl="1" eaLnBrk="1" hangingPunct="1"/>
            <a:r>
              <a:rPr lang="en-US" altLang="en-US" sz="2000" dirty="0"/>
              <a:t>Flow rate</a:t>
            </a:r>
          </a:p>
          <a:p>
            <a:pPr lvl="1" eaLnBrk="1" hangingPunct="1"/>
            <a:r>
              <a:rPr lang="en-US" altLang="en-US" sz="2000" dirty="0"/>
              <a:t>Reactor water volume</a:t>
            </a:r>
          </a:p>
          <a:p>
            <a:pPr lvl="1" eaLnBrk="1" hangingPunct="1"/>
            <a:r>
              <a:rPr lang="en-US" altLang="en-US" sz="2000" dirty="0"/>
              <a:t>Water Depth</a:t>
            </a:r>
          </a:p>
          <a:p>
            <a:pPr lvl="1" eaLnBrk="1" hangingPunct="1"/>
            <a:r>
              <a:rPr lang="en-US" altLang="en-US" sz="2000" dirty="0"/>
              <a:t>Reactor configuration</a:t>
            </a:r>
          </a:p>
          <a:p>
            <a:pPr eaLnBrk="1" hangingPunct="1"/>
            <a:endParaRPr lang="en-US" altLang="en-US" sz="2000" dirty="0"/>
          </a:p>
          <a:p>
            <a:pPr eaLnBrk="1" hangingPunct="1"/>
            <a:endParaRPr lang="en-US" altLang="en-US" sz="2000" dirty="0"/>
          </a:p>
          <a:p>
            <a:pPr lvl="1" eaLnBrk="1" hangingPunct="1"/>
            <a:endParaRPr lang="en-US" altLang="en-US" sz="2000" dirty="0"/>
          </a:p>
        </p:txBody>
      </p:sp>
    </p:spTree>
    <p:extLst>
      <p:ext uri="{BB962C8B-B14F-4D97-AF65-F5344CB8AC3E}">
        <p14:creationId xmlns:p14="http://schemas.microsoft.com/office/powerpoint/2010/main" val="25361708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8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pPr>
              <a:defRPr/>
            </a:pPr>
            <a:r>
              <a:rPr lang="en-US" sz="4000" dirty="0">
                <a:solidFill>
                  <a:srgbClr val="FFFFFF"/>
                </a:solidFill>
              </a:rPr>
              <a:t>Disinfection Exposure Time of Fluid in Vessel for Determining Ct</a:t>
            </a:r>
            <a:r>
              <a:rPr lang="en-US" sz="4000" baseline="-25000" dirty="0">
                <a:solidFill>
                  <a:srgbClr val="FFFFFF"/>
                </a:solidFill>
              </a:rPr>
              <a:t>10</a:t>
            </a:r>
          </a:p>
        </p:txBody>
      </p:sp>
      <p:graphicFrame>
        <p:nvGraphicFramePr>
          <p:cNvPr id="15373" name="Content Placeholder 2" descr="Image of table of CT">
            <a:extLst>
              <a:ext uri="{FF2B5EF4-FFF2-40B4-BE49-F238E27FC236}">
                <a16:creationId xmlns:a16="http://schemas.microsoft.com/office/drawing/2014/main" id="{1E5D0E27-B8FF-4511-9CB7-771E28F32ABE}"/>
              </a:ext>
            </a:extLst>
          </p:cNvPr>
          <p:cNvGraphicFramePr>
            <a:graphicFrameLocks noGrp="1"/>
          </p:cNvGraphicFramePr>
          <p:nvPr>
            <p:ph idx="1"/>
            <p:extLst>
              <p:ext uri="{D42A27DB-BD31-4B8C-83A1-F6EECF244321}">
                <p14:modId xmlns:p14="http://schemas.microsoft.com/office/powerpoint/2010/main" val="265109556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775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defRPr/>
            </a:pPr>
            <a:r>
              <a:rPr lang="en-US" sz="3200" b="1">
                <a:solidFill>
                  <a:srgbClr val="262626"/>
                </a:solidFill>
              </a:rPr>
              <a:t>Ct</a:t>
            </a:r>
            <a:r>
              <a:rPr lang="en-US" sz="3200" b="1" baseline="-25000">
                <a:solidFill>
                  <a:srgbClr val="262626"/>
                </a:solidFill>
              </a:rPr>
              <a:t>10</a:t>
            </a:r>
            <a:r>
              <a:rPr lang="en-US" sz="3200" b="1">
                <a:solidFill>
                  <a:srgbClr val="262626"/>
                </a:solidFill>
              </a:rPr>
              <a:t> Value</a:t>
            </a:r>
            <a:br>
              <a:rPr lang="en-US" sz="3200">
                <a:solidFill>
                  <a:srgbClr val="262626"/>
                </a:solidFill>
              </a:rPr>
            </a:br>
            <a:endParaRPr lang="en-US" sz="3200">
              <a:solidFill>
                <a:srgbClr val="262626"/>
              </a:solidFill>
            </a:endParaRPr>
          </a:p>
        </p:txBody>
      </p:sp>
      <p:sp>
        <p:nvSpPr>
          <p:cNvPr id="3" name="Content Placeholder 2"/>
          <p:cNvSpPr>
            <a:spLocks noGrp="1"/>
          </p:cNvSpPr>
          <p:nvPr>
            <p:ph idx="1"/>
          </p:nvPr>
        </p:nvSpPr>
        <p:spPr>
          <a:xfrm>
            <a:off x="6049182" y="802638"/>
            <a:ext cx="5408696" cy="5252722"/>
          </a:xfrm>
        </p:spPr>
        <p:txBody>
          <a:bodyPr rtlCol="0" anchor="ctr">
            <a:normAutofit/>
          </a:bodyPr>
          <a:lstStyle/>
          <a:p>
            <a:pPr marL="0" indent="0">
              <a:spcAft>
                <a:spcPts val="0"/>
              </a:spcAft>
              <a:buNone/>
              <a:defRPr/>
            </a:pPr>
            <a:r>
              <a:rPr lang="en-US" sz="2200"/>
              <a:t>- Log inactivation is based on the </a:t>
            </a:r>
            <a:r>
              <a:rPr lang="en-US" sz="2200" b="1" u="sng"/>
              <a:t>Delivered Dose</a:t>
            </a:r>
            <a:r>
              <a:rPr lang="en-US" sz="2200"/>
              <a:t>, “</a:t>
            </a:r>
            <a:r>
              <a:rPr lang="en-US" sz="2200" b="1" i="1"/>
              <a:t>Ct</a:t>
            </a:r>
            <a:r>
              <a:rPr lang="en-US" sz="2200" b="1" i="1" baseline="-25000"/>
              <a:t>10</a:t>
            </a:r>
            <a:r>
              <a:rPr lang="en-US" sz="2200"/>
              <a:t>”</a:t>
            </a:r>
          </a:p>
          <a:p>
            <a:pPr marL="0" indent="0">
              <a:spcAft>
                <a:spcPts val="0"/>
              </a:spcAft>
              <a:buNone/>
              <a:defRPr/>
            </a:pPr>
            <a:endParaRPr lang="en-US" sz="2200" i="1" baseline="30000"/>
          </a:p>
          <a:p>
            <a:pPr marL="274637" lvl="1" indent="0">
              <a:spcAft>
                <a:spcPts val="0"/>
              </a:spcAft>
              <a:buNone/>
              <a:defRPr/>
            </a:pPr>
            <a:r>
              <a:rPr lang="en-US" sz="2200"/>
              <a:t>“</a:t>
            </a:r>
            <a:r>
              <a:rPr lang="en-US" sz="2200" b="1"/>
              <a:t>C</a:t>
            </a:r>
            <a:r>
              <a:rPr lang="en-US" sz="2200"/>
              <a:t>” is the disinfectant residual (mg/L)</a:t>
            </a:r>
          </a:p>
          <a:p>
            <a:pPr marL="274637" lvl="1" indent="0">
              <a:spcAft>
                <a:spcPts val="0"/>
              </a:spcAft>
              <a:buNone/>
              <a:defRPr/>
            </a:pPr>
            <a:r>
              <a:rPr lang="en-US" sz="2200"/>
              <a:t>“</a:t>
            </a:r>
            <a:r>
              <a:rPr lang="en-US" sz="2200" b="1"/>
              <a:t>t</a:t>
            </a:r>
            <a:r>
              <a:rPr lang="en-US" sz="2200" b="1" baseline="-25000"/>
              <a:t>10</a:t>
            </a:r>
            <a:r>
              <a:rPr lang="en-US" sz="2200"/>
              <a:t>” is the exposure or contact time (minutes)</a:t>
            </a:r>
          </a:p>
          <a:p>
            <a:pPr marL="274637" lvl="1" indent="0">
              <a:spcAft>
                <a:spcPts val="0"/>
              </a:spcAft>
              <a:buNone/>
              <a:defRPr/>
            </a:pPr>
            <a:r>
              <a:rPr lang="en-US" sz="2200"/>
              <a:t>	</a:t>
            </a:r>
            <a:r>
              <a:rPr lang="en-US" sz="2200" u="sng"/>
              <a:t>Multiply them:</a:t>
            </a:r>
          </a:p>
          <a:p>
            <a:pPr marL="287338" indent="0">
              <a:spcAft>
                <a:spcPts val="0"/>
              </a:spcAft>
              <a:buClr>
                <a:schemeClr val="accent2"/>
              </a:buClr>
              <a:buNone/>
              <a:defRPr/>
            </a:pPr>
            <a:r>
              <a:rPr lang="en-US" sz="2200" b="1" i="1"/>
              <a:t>C</a:t>
            </a:r>
            <a:r>
              <a:rPr lang="en-US" sz="2200" b="1"/>
              <a:t> </a:t>
            </a:r>
            <a:r>
              <a:rPr lang="en-US" sz="2200" b="1">
                <a:latin typeface="Calibri" panose="020F0502020204030204" pitchFamily="34" charset="0"/>
                <a:cs typeface="Calibri" panose="020F0502020204030204" pitchFamily="34" charset="0"/>
              </a:rPr>
              <a:t>•</a:t>
            </a:r>
            <a:r>
              <a:rPr lang="en-US" sz="2200" b="1"/>
              <a:t> </a:t>
            </a:r>
            <a:r>
              <a:rPr lang="en-US" sz="2200" b="1" i="1"/>
              <a:t>t</a:t>
            </a:r>
            <a:r>
              <a:rPr lang="en-US" sz="2200" b="1" i="1" baseline="-25000"/>
              <a:t>10</a:t>
            </a:r>
            <a:r>
              <a:rPr lang="en-US" sz="2200" b="1"/>
              <a:t> </a:t>
            </a:r>
            <a:r>
              <a:rPr lang="en-US" sz="2200"/>
              <a:t>= mg/L </a:t>
            </a:r>
            <a:r>
              <a:rPr lang="en-US" sz="2200">
                <a:latin typeface="Calibri" panose="020F0502020204030204" pitchFamily="34" charset="0"/>
                <a:cs typeface="Calibri" panose="020F0502020204030204" pitchFamily="34" charset="0"/>
              </a:rPr>
              <a:t>•</a:t>
            </a:r>
            <a:r>
              <a:rPr lang="en-US" sz="2200"/>
              <a:t> min </a:t>
            </a:r>
            <a:r>
              <a:rPr lang="en-US" sz="2200" b="1"/>
              <a:t>(delivered dose)</a:t>
            </a:r>
          </a:p>
          <a:p>
            <a:pPr marL="287338" indent="0">
              <a:spcAft>
                <a:spcPts val="0"/>
              </a:spcAft>
              <a:buClr>
                <a:schemeClr val="accent2"/>
              </a:buClr>
              <a:buNone/>
              <a:defRPr/>
            </a:pPr>
            <a:endParaRPr lang="en-US" sz="2200"/>
          </a:p>
          <a:p>
            <a:pPr marL="0" indent="0">
              <a:spcAft>
                <a:spcPts val="0"/>
              </a:spcAft>
              <a:buClr>
                <a:schemeClr val="accent2"/>
              </a:buClr>
              <a:buNone/>
              <a:defRPr/>
            </a:pPr>
            <a:r>
              <a:rPr lang="en-US" sz="2200"/>
              <a:t>The calculated </a:t>
            </a:r>
            <a:r>
              <a:rPr lang="en-US" sz="2200" i="1"/>
              <a:t>Ct</a:t>
            </a:r>
            <a:r>
              <a:rPr lang="en-US" sz="2200" i="1" baseline="-25000"/>
              <a:t>10</a:t>
            </a:r>
            <a:r>
              <a:rPr lang="en-US" sz="2200"/>
              <a:t> value is looked up in </a:t>
            </a:r>
            <a:r>
              <a:rPr lang="en-US" sz="2200" b="1"/>
              <a:t>EPA </a:t>
            </a:r>
            <a:r>
              <a:rPr lang="en-US" sz="2200" b="1" i="1"/>
              <a:t>Ct</a:t>
            </a:r>
            <a:r>
              <a:rPr lang="en-US" sz="2200" b="1"/>
              <a:t> </a:t>
            </a:r>
            <a:r>
              <a:rPr lang="en-US" sz="2200"/>
              <a:t>tables to determine the log inactivation based on specific monitoring parameters (pH, disinfectant residual and/or temperature).</a:t>
            </a:r>
          </a:p>
        </p:txBody>
      </p:sp>
    </p:spTree>
    <p:extLst>
      <p:ext uri="{BB962C8B-B14F-4D97-AF65-F5344CB8AC3E}">
        <p14:creationId xmlns:p14="http://schemas.microsoft.com/office/powerpoint/2010/main" val="316124191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defRPr/>
            </a:pPr>
            <a:r>
              <a:rPr lang="en-US" sz="3200">
                <a:solidFill>
                  <a:srgbClr val="262626"/>
                </a:solidFill>
              </a:rPr>
              <a:t>Baffling Factor (BF)</a:t>
            </a:r>
          </a:p>
        </p:txBody>
      </p:sp>
      <p:sp>
        <p:nvSpPr>
          <p:cNvPr id="14339" name="Content Placeholder 2"/>
          <p:cNvSpPr>
            <a:spLocks noGrp="1"/>
          </p:cNvSpPr>
          <p:nvPr>
            <p:ph idx="1"/>
          </p:nvPr>
        </p:nvSpPr>
        <p:spPr>
          <a:xfrm>
            <a:off x="6049182" y="802638"/>
            <a:ext cx="5408696" cy="5252722"/>
          </a:xfrm>
        </p:spPr>
        <p:txBody>
          <a:bodyPr anchor="ctr">
            <a:normAutofit/>
          </a:bodyPr>
          <a:lstStyle/>
          <a:p>
            <a:pPr eaLnBrk="1" hangingPunct="1">
              <a:buFont typeface="Arial" charset="0"/>
              <a:buChar char="•"/>
              <a:defRPr/>
            </a:pPr>
            <a:r>
              <a:rPr lang="en-US" sz="1700" dirty="0"/>
              <a:t>Baffling factor or short-circuiting factor:</a:t>
            </a:r>
          </a:p>
          <a:p>
            <a:pPr lvl="1" eaLnBrk="1" hangingPunct="1">
              <a:buFont typeface="Arial" charset="0"/>
              <a:buChar char="•"/>
              <a:defRPr/>
            </a:pPr>
            <a:r>
              <a:rPr lang="en-US" sz="1700" dirty="0"/>
              <a:t>Determined from tracer study or estimated</a:t>
            </a:r>
          </a:p>
          <a:p>
            <a:pPr lvl="1" eaLnBrk="1" hangingPunct="1">
              <a:buFont typeface="Arial" charset="0"/>
              <a:buChar char="•"/>
              <a:defRPr/>
            </a:pPr>
            <a:r>
              <a:rPr lang="en-US" sz="1700" b="1" dirty="0"/>
              <a:t>BF</a:t>
            </a:r>
            <a:r>
              <a:rPr lang="en-US" sz="1700" dirty="0"/>
              <a:t> = t</a:t>
            </a:r>
            <a:r>
              <a:rPr lang="en-US" sz="1700" baseline="-25000" dirty="0"/>
              <a:t>10</a:t>
            </a:r>
            <a:r>
              <a:rPr lang="en-US" sz="1700" dirty="0"/>
              <a:t>/</a:t>
            </a:r>
            <a:r>
              <a:rPr lang="en-US" sz="1700" b="1" dirty="0">
                <a:latin typeface="Calibri"/>
                <a:cs typeface="Arial"/>
                <a:sym typeface="Symbol"/>
              </a:rPr>
              <a:t> HRT </a:t>
            </a:r>
            <a:r>
              <a:rPr lang="en-US" sz="1700" dirty="0">
                <a:latin typeface="Calibri"/>
                <a:cs typeface="Arial"/>
                <a:sym typeface="Symbol"/>
              </a:rPr>
              <a:t>from tracer study</a:t>
            </a:r>
          </a:p>
          <a:p>
            <a:pPr lvl="1" eaLnBrk="1" hangingPunct="1">
              <a:buFont typeface="Arial" charset="0"/>
              <a:buChar char="•"/>
              <a:defRPr/>
            </a:pPr>
            <a:r>
              <a:rPr lang="en-US" sz="1700" dirty="0">
                <a:latin typeface="Calibri"/>
                <a:cs typeface="Arial"/>
                <a:sym typeface="Symbol"/>
              </a:rPr>
              <a:t>HRT (hydraulic residence time) = reactor volume divided by reactor flow</a:t>
            </a:r>
            <a:endParaRPr lang="en-US" sz="1700" dirty="0"/>
          </a:p>
          <a:p>
            <a:pPr eaLnBrk="1" hangingPunct="1">
              <a:buFont typeface="Arial" charset="0"/>
              <a:buChar char="•"/>
              <a:defRPr/>
            </a:pPr>
            <a:r>
              <a:rPr lang="en-US" sz="1700" dirty="0"/>
              <a:t>Once the BF is determined, then it is applied to the operations of the reactor for determining the disinfectant exposure time.</a:t>
            </a:r>
          </a:p>
          <a:p>
            <a:pPr marL="0" indent="0">
              <a:buNone/>
              <a:defRPr/>
            </a:pPr>
            <a:r>
              <a:rPr lang="en-US" sz="1700" dirty="0"/>
              <a:t>Example:  </a:t>
            </a:r>
          </a:p>
          <a:p>
            <a:pPr lvl="1" eaLnBrk="1" hangingPunct="1">
              <a:buFont typeface="Arial" charset="0"/>
              <a:buChar char="•"/>
              <a:defRPr/>
            </a:pPr>
            <a:r>
              <a:rPr lang="en-US" sz="1700" dirty="0"/>
              <a:t>Ozone reactor operating volume: 27,500 gallons</a:t>
            </a:r>
          </a:p>
          <a:p>
            <a:pPr lvl="1" eaLnBrk="1" hangingPunct="1">
              <a:buFont typeface="Arial" charset="0"/>
              <a:buChar char="•"/>
              <a:defRPr/>
            </a:pPr>
            <a:r>
              <a:rPr lang="en-US" sz="1700" dirty="0"/>
              <a:t>Exit flow:  5,000 gpm (7.2 MGD)</a:t>
            </a:r>
          </a:p>
          <a:p>
            <a:pPr lvl="1" eaLnBrk="1" hangingPunct="1">
              <a:buFont typeface="Arial" charset="0"/>
              <a:buChar char="•"/>
              <a:defRPr/>
            </a:pPr>
            <a:r>
              <a:rPr lang="en-US" sz="1700" b="1" dirty="0"/>
              <a:t>BF</a:t>
            </a:r>
            <a:r>
              <a:rPr lang="en-US" sz="1700" dirty="0"/>
              <a:t>: 0.74, from tracer study</a:t>
            </a:r>
          </a:p>
          <a:p>
            <a:pPr lvl="1" eaLnBrk="1" hangingPunct="1">
              <a:buFont typeface="Arial" charset="0"/>
              <a:buChar char="•"/>
              <a:defRPr/>
            </a:pPr>
            <a:r>
              <a:rPr lang="en-US" sz="1700" dirty="0"/>
              <a:t>Calculated contact or disinfection exposure time: </a:t>
            </a:r>
          </a:p>
          <a:p>
            <a:pPr lvl="2">
              <a:buFont typeface="Arial" charset="0"/>
              <a:buChar char="•"/>
              <a:defRPr/>
            </a:pPr>
            <a:r>
              <a:rPr lang="en-US" sz="1700" dirty="0"/>
              <a:t>27,500 gal ÷ 5,000 gpm × 0.74 </a:t>
            </a:r>
          </a:p>
          <a:p>
            <a:pPr marL="914400" lvl="2" indent="0">
              <a:buNone/>
              <a:defRPr/>
            </a:pPr>
            <a:r>
              <a:rPr lang="en-US" sz="1700" dirty="0"/>
              <a:t>= 5.5</a:t>
            </a:r>
            <a:r>
              <a:rPr lang="en-US" sz="1700" b="1" u="sng" dirty="0"/>
              <a:t> minutes</a:t>
            </a:r>
            <a:r>
              <a:rPr lang="en-US" sz="1700" dirty="0"/>
              <a:t> = </a:t>
            </a:r>
            <a:r>
              <a:rPr lang="en-US" sz="1700" b="1" dirty="0"/>
              <a:t>t</a:t>
            </a:r>
            <a:r>
              <a:rPr lang="en-US" sz="1700" b="1" baseline="-25000" dirty="0"/>
              <a:t>10</a:t>
            </a:r>
            <a:endParaRPr lang="en-US" sz="1700" b="1" u="sng" baseline="-25000" dirty="0"/>
          </a:p>
          <a:p>
            <a:pPr marL="0" indent="0">
              <a:buNone/>
              <a:defRPr/>
            </a:pPr>
            <a:r>
              <a:rPr lang="en-US" sz="1700" dirty="0"/>
              <a:t>	</a:t>
            </a:r>
          </a:p>
          <a:p>
            <a:pPr lvl="1" eaLnBrk="1" hangingPunct="1">
              <a:buFont typeface="Arial" charset="0"/>
              <a:buChar char="•"/>
              <a:defRPr/>
            </a:pPr>
            <a:endParaRPr lang="en-US" sz="1700" dirty="0"/>
          </a:p>
          <a:p>
            <a:pPr lvl="1" eaLnBrk="1" hangingPunct="1">
              <a:buFont typeface="Arial" charset="0"/>
              <a:buChar char="•"/>
              <a:defRPr/>
            </a:pPr>
            <a:endParaRPr lang="en-US" sz="1700" dirty="0"/>
          </a:p>
        </p:txBody>
      </p:sp>
    </p:spTree>
    <p:extLst>
      <p:ext uri="{BB962C8B-B14F-4D97-AF65-F5344CB8AC3E}">
        <p14:creationId xmlns:p14="http://schemas.microsoft.com/office/powerpoint/2010/main" val="1487720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88A5E-38CC-4F67-AB97-0C095544366E}"/>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a:solidFill>
                  <a:srgbClr val="262626"/>
                </a:solidFill>
              </a:rPr>
              <a:t>Test Method</a:t>
            </a:r>
          </a:p>
        </p:txBody>
      </p:sp>
      <p:sp>
        <p:nvSpPr>
          <p:cNvPr id="3" name="Content Placeholder 2">
            <a:extLst>
              <a:ext uri="{FF2B5EF4-FFF2-40B4-BE49-F238E27FC236}">
                <a16:creationId xmlns:a16="http://schemas.microsoft.com/office/drawing/2014/main" id="{34A80D20-468F-4216-ACC5-F4B4D6637A96}"/>
              </a:ext>
            </a:extLst>
          </p:cNvPr>
          <p:cNvSpPr>
            <a:spLocks noGrp="1"/>
          </p:cNvSpPr>
          <p:nvPr>
            <p:ph idx="1"/>
          </p:nvPr>
        </p:nvSpPr>
        <p:spPr>
          <a:xfrm>
            <a:off x="6049182" y="802638"/>
            <a:ext cx="5408696" cy="5252722"/>
          </a:xfrm>
        </p:spPr>
        <p:txBody>
          <a:bodyPr anchor="ctr">
            <a:normAutofit/>
          </a:bodyPr>
          <a:lstStyle/>
          <a:p>
            <a:pPr marL="0" indent="0">
              <a:buNone/>
            </a:pPr>
            <a:r>
              <a:rPr lang="en-US" sz="2400" b="1" dirty="0"/>
              <a:t>Slug-Dose or Pulse-Input Method</a:t>
            </a:r>
          </a:p>
          <a:p>
            <a:r>
              <a:rPr lang="en-US" altLang="en-US" sz="2400" dirty="0"/>
              <a:t>Adding the entire amount of tracer at the beginning of test</a:t>
            </a:r>
            <a:r>
              <a:rPr lang="en-US" sz="2400" dirty="0"/>
              <a:t>.  The reactor outlet tracer concentration is monitored up to 3 HRT to determine mass recovery and the time (t</a:t>
            </a:r>
            <a:r>
              <a:rPr lang="en-US" sz="2400" baseline="-25000" dirty="0"/>
              <a:t>10</a:t>
            </a:r>
            <a:r>
              <a:rPr lang="en-US" sz="2400" dirty="0"/>
              <a:t>) it takes for 10% of the tracer mass to exit the reactor.  </a:t>
            </a:r>
          </a:p>
          <a:p>
            <a:endParaRPr lang="en-US" sz="2400" dirty="0"/>
          </a:p>
        </p:txBody>
      </p:sp>
    </p:spTree>
    <p:extLst>
      <p:ext uri="{BB962C8B-B14F-4D97-AF65-F5344CB8AC3E}">
        <p14:creationId xmlns:p14="http://schemas.microsoft.com/office/powerpoint/2010/main" val="182424294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23578"/>
            <a:ext cx="4595071" cy="1645501"/>
          </a:xfrm>
        </p:spPr>
        <p:txBody>
          <a:bodyPr vert="horz" lIns="91440" tIns="45720" rIns="91440" bIns="45720" rtlCol="0" anchor="ctr">
            <a:normAutofit/>
          </a:bodyPr>
          <a:lstStyle/>
          <a:p>
            <a:r>
              <a:rPr lang="en-US" dirty="0"/>
              <a:t>Method of Analysis and Equipment</a:t>
            </a:r>
          </a:p>
        </p:txBody>
      </p:sp>
      <p:sp>
        <p:nvSpPr>
          <p:cNvPr id="3" name="Content Placeholder 2"/>
          <p:cNvSpPr>
            <a:spLocks noGrp="1"/>
          </p:cNvSpPr>
          <p:nvPr>
            <p:ph sz="half" idx="1"/>
          </p:nvPr>
        </p:nvSpPr>
        <p:spPr>
          <a:xfrm>
            <a:off x="838200" y="2548467"/>
            <a:ext cx="4595071" cy="3628495"/>
          </a:xfrm>
        </p:spPr>
        <p:txBody>
          <a:bodyPr vert="horz" lIns="91440" tIns="45720" rIns="91440" bIns="45720" rtlCol="0">
            <a:normAutofit/>
          </a:bodyPr>
          <a:lstStyle/>
          <a:p>
            <a:r>
              <a:rPr lang="en-US" sz="1600" dirty="0"/>
              <a:t>Intellical™ ISEF121 Fluoride (F</a:t>
            </a:r>
            <a:r>
              <a:rPr lang="en-US" sz="1600" baseline="30000" dirty="0"/>
              <a:t>-</a:t>
            </a:r>
            <a:r>
              <a:rPr lang="en-US" sz="1600" dirty="0"/>
              <a:t>) Ion Selective Electrode (ISE)</a:t>
            </a:r>
          </a:p>
          <a:p>
            <a:r>
              <a:rPr lang="en-US" sz="1600" dirty="0"/>
              <a:t>HQ40d Portable ISE Multi-Parameter Meter</a:t>
            </a:r>
          </a:p>
          <a:p>
            <a:r>
              <a:rPr lang="en-US" sz="1600" dirty="0"/>
              <a:t>Fluoride Ionic Strength Adjustor (ISA)</a:t>
            </a:r>
          </a:p>
          <a:p>
            <a:r>
              <a:rPr lang="en-US" sz="1600" dirty="0"/>
              <a:t>Fluoride Standards (0.2/2.0 &amp; 0.5/ 5.0 mg/L)</a:t>
            </a:r>
          </a:p>
          <a:p>
            <a:r>
              <a:rPr lang="en-US" sz="1600" dirty="0"/>
              <a:t>25 mL graduated cylinder</a:t>
            </a:r>
          </a:p>
          <a:p>
            <a:r>
              <a:rPr lang="en-US" sz="1600" dirty="0"/>
              <a:t>Finnpipette F2 variable volume pipette, capacity 0.5 - 5 mL</a:t>
            </a:r>
          </a:p>
          <a:p>
            <a:r>
              <a:rPr lang="en-US" sz="1600" dirty="0"/>
              <a:t>Electrode stirrer stand</a:t>
            </a:r>
          </a:p>
          <a:p>
            <a:r>
              <a:rPr lang="en-US" sz="1600" dirty="0"/>
              <a:t>50 mL beakers</a:t>
            </a:r>
          </a:p>
          <a:p>
            <a:r>
              <a:rPr lang="en-US" sz="1600" dirty="0"/>
              <a:t>Stir Bar, Magnetic, Polygon</a:t>
            </a:r>
          </a:p>
          <a:p>
            <a:endParaRPr lang="en-US" sz="1600" dirty="0"/>
          </a:p>
          <a:p>
            <a:endParaRPr lang="en-US" sz="1600" dirty="0"/>
          </a:p>
        </p:txBody>
      </p:sp>
      <p:sp>
        <p:nvSpPr>
          <p:cNvPr id="1034" name="Rectangle 76">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5" name="Rectangle 78">
            <a:extLst>
              <a:ext uri="{FF2B5EF4-FFF2-40B4-BE49-F238E27FC236}">
                <a16:creationId xmlns:a16="http://schemas.microsoft.com/office/drawing/2014/main" id="{1CAB92A9-A23E-4C58-BF68-EDCB6F12A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6" name="Rectangle 80">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Rectangle 82">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2" descr="Thermo Scientific FinnpipetteÂ® F2 Adjustable-Volume Pipetters, Single Channel, 0.5-5m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7205793" y="321734"/>
            <a:ext cx="794546" cy="2739814"/>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84">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2" name="Picture 8" descr="Electrode stirrer stand, 115 Va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6273" y="321734"/>
            <a:ext cx="1897321" cy="27398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vanced digitalÂ handheld portable meter Hach HQD for water testing pH, Conductivity, TDS, Salinity, Dissolved Oxygen (DO), ORP and IS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66307" y="3796452"/>
            <a:ext cx="2073518" cy="25598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tellicalâ¢ ISEF121 Fluoride (F-) Ion Selective Electrode (ISE), 1 m cable"/>
          <p:cNvPicPr>
            <a:picLocks noGrp="1" noChangeAspect="1" noChangeArrowheads="1"/>
          </p:cNvPicPr>
          <p:nvPr>
            <p:ph sz="half" idx="2"/>
          </p:nvPr>
        </p:nvPicPr>
        <p:blipFill>
          <a:blip r:embed="rId5" cstate="screen">
            <a:extLst>
              <a:ext uri="{28A0092B-C50C-407E-A947-70E740481C1C}">
                <a14:useLocalDpi xmlns:a14="http://schemas.microsoft.com/office/drawing/2010/main"/>
              </a:ext>
            </a:extLst>
          </a:blip>
          <a:srcRect/>
          <a:stretch>
            <a:fillRect/>
          </a:stretch>
        </p:blipFill>
        <p:spPr bwMode="auto">
          <a:xfrm>
            <a:off x="9514533" y="4198648"/>
            <a:ext cx="2364317" cy="175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79156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94C-25DF-4A9E-B027-4B4354AACFF2}"/>
              </a:ext>
            </a:extLst>
          </p:cNvPr>
          <p:cNvSpPr>
            <a:spLocks noGrp="1"/>
          </p:cNvSpPr>
          <p:nvPr>
            <p:ph type="title"/>
          </p:nvPr>
        </p:nvSpPr>
        <p:spPr>
          <a:xfrm>
            <a:off x="801099" y="1396289"/>
            <a:ext cx="4906281" cy="1325563"/>
          </a:xfrm>
        </p:spPr>
        <p:txBody>
          <a:bodyPr>
            <a:normAutofit/>
          </a:bodyPr>
          <a:lstStyle/>
          <a:p>
            <a:r>
              <a:rPr lang="en-US" dirty="0"/>
              <a:t>Contact</a:t>
            </a:r>
          </a:p>
        </p:txBody>
      </p:sp>
      <p:sp>
        <p:nvSpPr>
          <p:cNvPr id="3" name="Content Placeholder 2">
            <a:extLst>
              <a:ext uri="{FF2B5EF4-FFF2-40B4-BE49-F238E27FC236}">
                <a16:creationId xmlns:a16="http://schemas.microsoft.com/office/drawing/2014/main" id="{70EF070F-3363-4A14-8E35-B98F92951775}"/>
              </a:ext>
            </a:extLst>
          </p:cNvPr>
          <p:cNvSpPr>
            <a:spLocks noGrp="1"/>
          </p:cNvSpPr>
          <p:nvPr>
            <p:ph idx="1"/>
          </p:nvPr>
        </p:nvSpPr>
        <p:spPr>
          <a:xfrm>
            <a:off x="805543" y="2871982"/>
            <a:ext cx="5006336" cy="3181684"/>
          </a:xfrm>
        </p:spPr>
        <p:txBody>
          <a:bodyPr anchor="t">
            <a:normAutofit/>
          </a:bodyPr>
          <a:lstStyle/>
          <a:p>
            <a:r>
              <a:rPr lang="en-US" sz="1800"/>
              <a:t>Guy Schott, P.E.</a:t>
            </a:r>
          </a:p>
          <a:p>
            <a:r>
              <a:rPr lang="en-US" sz="1800"/>
              <a:t>State Water Resources Control Board</a:t>
            </a:r>
          </a:p>
          <a:p>
            <a:r>
              <a:rPr lang="en-US" sz="1800"/>
              <a:t>Division of Drinking Water</a:t>
            </a:r>
          </a:p>
          <a:p>
            <a:r>
              <a:rPr lang="en-US" sz="1800"/>
              <a:t>Santa Rosa, CA</a:t>
            </a:r>
          </a:p>
          <a:p>
            <a:r>
              <a:rPr lang="en-US" sz="1800">
                <a:hlinkClick r:id="rId2"/>
              </a:rPr>
              <a:t>Guy.Schott@waterboards.ca.gov</a:t>
            </a:r>
            <a:endParaRPr lang="en-US" sz="1800"/>
          </a:p>
          <a:p>
            <a:r>
              <a:rPr lang="en-US" sz="1800"/>
              <a:t>707-576-2732</a:t>
            </a:r>
          </a:p>
        </p:txBody>
      </p:sp>
      <p:sp>
        <p:nvSpPr>
          <p:cNvPr id="40" name="Freeform: Shape 35">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37">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arker">
            <a:extLst>
              <a:ext uri="{FF2B5EF4-FFF2-40B4-BE49-F238E27FC236}">
                <a16:creationId xmlns:a16="http://schemas.microsoft.com/office/drawing/2014/main" id="{D88BE429-89F0-4210-8207-96F887594E3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00975" y="643466"/>
            <a:ext cx="4105275" cy="4105275"/>
          </a:xfrm>
          <a:prstGeom prst="rect">
            <a:avLst/>
          </a:prstGeom>
        </p:spPr>
      </p:pic>
    </p:spTree>
    <p:extLst>
      <p:ext uri="{BB962C8B-B14F-4D97-AF65-F5344CB8AC3E}">
        <p14:creationId xmlns:p14="http://schemas.microsoft.com/office/powerpoint/2010/main" val="375238072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D623B9-D2FA-485B-BA46-610B4BB3CE6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7102" t="10776" r="35611" b="20921"/>
          <a:stretch/>
        </p:blipFill>
        <p:spPr>
          <a:xfrm>
            <a:off x="2937754" y="79074"/>
            <a:ext cx="6040876" cy="6659094"/>
          </a:xfrm>
          <a:prstGeom prst="rect">
            <a:avLst/>
          </a:prstGeom>
          <a:solidFill>
            <a:srgbClr val="FFFFFF"/>
          </a:solidFill>
          <a:ln>
            <a:solidFill>
              <a:srgbClr val="FFFFFF"/>
            </a:solidFill>
          </a:ln>
        </p:spPr>
      </p:pic>
      <p:sp>
        <p:nvSpPr>
          <p:cNvPr id="2" name="Title 1">
            <a:extLst>
              <a:ext uri="{FF2B5EF4-FFF2-40B4-BE49-F238E27FC236}">
                <a16:creationId xmlns:a16="http://schemas.microsoft.com/office/drawing/2014/main" id="{DF83EF07-E136-4825-951D-C23F80DD93FD}"/>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Ozone Basin1</a:t>
            </a:r>
          </a:p>
        </p:txBody>
      </p:sp>
    </p:spTree>
    <p:extLst>
      <p:ext uri="{BB962C8B-B14F-4D97-AF65-F5344CB8AC3E}">
        <p14:creationId xmlns:p14="http://schemas.microsoft.com/office/powerpoint/2010/main" val="305919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1"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9B3276-8A0A-4314-BEC1-D5F1826BC44B}"/>
              </a:ext>
            </a:extLst>
          </p:cNvPr>
          <p:cNvSpPr>
            <a:spLocks noGrp="1"/>
          </p:cNvSpPr>
          <p:nvPr>
            <p:ph type="title"/>
          </p:nvPr>
        </p:nvSpPr>
        <p:spPr>
          <a:xfrm>
            <a:off x="6421700" y="713232"/>
            <a:ext cx="5154168" cy="1197864"/>
          </a:xfrm>
        </p:spPr>
        <p:txBody>
          <a:bodyPr vert="horz" lIns="91440" tIns="45720" rIns="91440" bIns="45720" rtlCol="0" anchor="ctr">
            <a:normAutofit/>
          </a:bodyPr>
          <a:lstStyle/>
          <a:p>
            <a:r>
              <a:rPr lang="en-US" sz="3700"/>
              <a:t>Tracer Injection – </a:t>
            </a:r>
            <a:br>
              <a:rPr lang="en-US" sz="3700"/>
            </a:br>
            <a:r>
              <a:rPr lang="en-US" sz="3700"/>
              <a:t>Slug Dose</a:t>
            </a:r>
          </a:p>
        </p:txBody>
      </p:sp>
      <p:pic>
        <p:nvPicPr>
          <p:cNvPr id="6" name="Picture 5" descr="Image of fluoride injection">
            <a:extLst>
              <a:ext uri="{FF2B5EF4-FFF2-40B4-BE49-F238E27FC236}">
                <a16:creationId xmlns:a16="http://schemas.microsoft.com/office/drawing/2014/main" id="{AB2D017B-9C70-48D3-B89B-8F70702785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681445" y="681445"/>
            <a:ext cx="6858000" cy="5495109"/>
          </a:xfrm>
          <a:prstGeom prst="rect">
            <a:avLst/>
          </a:prstGeom>
        </p:spPr>
      </p:pic>
      <p:sp>
        <p:nvSpPr>
          <p:cNvPr id="43"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9">
            <a:extLst>
              <a:ext uri="{FF2B5EF4-FFF2-40B4-BE49-F238E27FC236}">
                <a16:creationId xmlns:a16="http://schemas.microsoft.com/office/drawing/2014/main" id="{CB6F88A1-33AB-48B2-A8C6-D3544D191509}"/>
              </a:ext>
            </a:extLst>
          </p:cNvPr>
          <p:cNvSpPr>
            <a:spLocks noGrp="1"/>
          </p:cNvSpPr>
          <p:nvPr>
            <p:ph sz="half" idx="2"/>
          </p:nvPr>
        </p:nvSpPr>
        <p:spPr>
          <a:xfrm>
            <a:off x="6421700" y="2048256"/>
            <a:ext cx="5154168" cy="4123944"/>
          </a:xfrm>
        </p:spPr>
        <p:txBody>
          <a:bodyPr vert="horz" lIns="91440" tIns="45720" rIns="91440" bIns="45720" rtlCol="0" anchor="t">
            <a:normAutofit/>
          </a:bodyPr>
          <a:lstStyle/>
          <a:p>
            <a:r>
              <a:rPr lang="en-US" sz="2200" dirty="0"/>
              <a:t>Before start of tracer test, 1,000 mL of Hydrofluosilicic acid (~232 grams F) was added to a closed valve calibrated cylinder as shown in the photo.  At the start of the test, the outlet valve is manually opened that allow the fluoride to flow down the injection line into the ozone feed water.  High pressure water hose is then opened to complete flushing of line.</a:t>
            </a:r>
          </a:p>
        </p:txBody>
      </p:sp>
    </p:spTree>
    <p:extLst>
      <p:ext uri="{BB962C8B-B14F-4D97-AF65-F5344CB8AC3E}">
        <p14:creationId xmlns:p14="http://schemas.microsoft.com/office/powerpoint/2010/main" val="42318831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4"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144EA7-C384-4119-B4E5-01F72388D123}"/>
              </a:ext>
            </a:extLst>
          </p:cNvPr>
          <p:cNvSpPr>
            <a:spLocks noGrp="1"/>
          </p:cNvSpPr>
          <p:nvPr>
            <p:ph type="title"/>
          </p:nvPr>
        </p:nvSpPr>
        <p:spPr>
          <a:xfrm>
            <a:off x="6421700" y="713232"/>
            <a:ext cx="5154168" cy="1197864"/>
          </a:xfrm>
        </p:spPr>
        <p:txBody>
          <a:bodyPr vert="horz" lIns="91440" tIns="45720" rIns="91440" bIns="45720" rtlCol="0">
            <a:normAutofit/>
          </a:bodyPr>
          <a:lstStyle/>
          <a:p>
            <a:r>
              <a:rPr lang="en-US" sz="3700" kern="1200" dirty="0">
                <a:latin typeface="+mj-lt"/>
                <a:ea typeface="+mj-ea"/>
                <a:cs typeface="+mj-cs"/>
              </a:rPr>
              <a:t>Sample Station</a:t>
            </a:r>
            <a:br>
              <a:rPr lang="en-US" sz="3700" kern="1200" dirty="0">
                <a:latin typeface="+mj-lt"/>
                <a:ea typeface="+mj-ea"/>
                <a:cs typeface="+mj-cs"/>
              </a:rPr>
            </a:br>
            <a:r>
              <a:rPr lang="en-US" sz="3700" kern="1200" dirty="0">
                <a:latin typeface="+mj-lt"/>
                <a:ea typeface="+mj-ea"/>
                <a:cs typeface="+mj-cs"/>
              </a:rPr>
              <a:t>Bottom of Cell 4</a:t>
            </a:r>
          </a:p>
        </p:txBody>
      </p:sp>
      <p:pic>
        <p:nvPicPr>
          <p:cNvPr id="5" name="Picture 4" descr="Image of tracer sampling.">
            <a:extLst>
              <a:ext uri="{FF2B5EF4-FFF2-40B4-BE49-F238E27FC236}">
                <a16:creationId xmlns:a16="http://schemas.microsoft.com/office/drawing/2014/main" id="{D1FFC9DD-3F04-4186-AB84-CC9CE7DAF0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681445" y="681445"/>
            <a:ext cx="6858000" cy="5495109"/>
          </a:xfrm>
          <a:prstGeom prst="rect">
            <a:avLst/>
          </a:prstGeom>
        </p:spPr>
      </p:pic>
      <p:sp>
        <p:nvSpPr>
          <p:cNvPr id="58"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5">
            <a:extLst>
              <a:ext uri="{FF2B5EF4-FFF2-40B4-BE49-F238E27FC236}">
                <a16:creationId xmlns:a16="http://schemas.microsoft.com/office/drawing/2014/main" id="{3860A565-49FD-4667-BDEB-DED187C598AC}"/>
              </a:ext>
            </a:extLst>
          </p:cNvPr>
          <p:cNvSpPr>
            <a:spLocks noGrp="1"/>
          </p:cNvSpPr>
          <p:nvPr>
            <p:ph idx="1"/>
          </p:nvPr>
        </p:nvSpPr>
        <p:spPr>
          <a:xfrm>
            <a:off x="6421700" y="2048256"/>
            <a:ext cx="5154168" cy="4123944"/>
          </a:xfrm>
        </p:spPr>
        <p:txBody>
          <a:bodyPr vert="horz" lIns="91440" tIns="45720" rIns="91440" bIns="45720" rtlCol="0" anchor="t">
            <a:normAutofit/>
          </a:bodyPr>
          <a:lstStyle/>
          <a:p>
            <a:pPr marL="0" indent="0">
              <a:spcBef>
                <a:spcPts val="0"/>
              </a:spcBef>
              <a:spcAft>
                <a:spcPts val="600"/>
              </a:spcAft>
              <a:buNone/>
            </a:pPr>
            <a:endParaRPr lang="en-US" sz="2200" kern="1200" dirty="0">
              <a:latin typeface="+mn-lt"/>
              <a:ea typeface="+mn-ea"/>
              <a:cs typeface="+mn-cs"/>
            </a:endParaRPr>
          </a:p>
          <a:p>
            <a:pPr marL="0" indent="0">
              <a:spcBef>
                <a:spcPts val="0"/>
              </a:spcBef>
              <a:spcAft>
                <a:spcPts val="600"/>
              </a:spcAft>
              <a:buNone/>
            </a:pPr>
            <a:r>
              <a:rPr lang="en-US" sz="2200" kern="1200" dirty="0">
                <a:latin typeface="+mn-lt"/>
                <a:ea typeface="+mn-ea"/>
                <a:cs typeface="+mn-cs"/>
              </a:rPr>
              <a:t>Sample frequency ranged from 15 to 40 second intervals:</a:t>
            </a:r>
          </a:p>
          <a:p>
            <a:pPr marL="0" indent="0">
              <a:spcBef>
                <a:spcPts val="0"/>
              </a:spcBef>
              <a:spcAft>
                <a:spcPts val="600"/>
              </a:spcAft>
              <a:buNone/>
            </a:pPr>
            <a:r>
              <a:rPr lang="en-US" sz="2200" dirty="0"/>
              <a:t>Samples 1 – 6: 20 seconds</a:t>
            </a:r>
          </a:p>
          <a:p>
            <a:pPr marL="0" indent="0">
              <a:spcBef>
                <a:spcPts val="0"/>
              </a:spcBef>
              <a:spcAft>
                <a:spcPts val="600"/>
              </a:spcAft>
              <a:buNone/>
            </a:pPr>
            <a:r>
              <a:rPr lang="en-US" sz="2200" kern="1200" dirty="0">
                <a:latin typeface="+mn-lt"/>
                <a:ea typeface="+mn-ea"/>
                <a:cs typeface="+mn-cs"/>
              </a:rPr>
              <a:t>Samples 6 – 36: 15 seconds</a:t>
            </a:r>
          </a:p>
          <a:p>
            <a:pPr marL="0" indent="0">
              <a:spcBef>
                <a:spcPts val="0"/>
              </a:spcBef>
              <a:spcAft>
                <a:spcPts val="600"/>
              </a:spcAft>
              <a:buNone/>
            </a:pPr>
            <a:r>
              <a:rPr lang="en-US" sz="2200" dirty="0"/>
              <a:t>Samples 36 – 41: 20 seconds</a:t>
            </a:r>
          </a:p>
          <a:p>
            <a:pPr marL="0" indent="0">
              <a:spcBef>
                <a:spcPts val="0"/>
              </a:spcBef>
              <a:spcAft>
                <a:spcPts val="600"/>
              </a:spcAft>
              <a:buNone/>
            </a:pPr>
            <a:r>
              <a:rPr lang="en-US" sz="2200" kern="1200" dirty="0">
                <a:latin typeface="+mn-lt"/>
                <a:ea typeface="+mn-ea"/>
                <a:cs typeface="+mn-cs"/>
              </a:rPr>
              <a:t>Samples 41 – 46: 30 seconds</a:t>
            </a:r>
          </a:p>
          <a:p>
            <a:pPr marL="0" indent="0">
              <a:spcBef>
                <a:spcPts val="0"/>
              </a:spcBef>
              <a:spcAft>
                <a:spcPts val="600"/>
              </a:spcAft>
              <a:buNone/>
            </a:pPr>
            <a:r>
              <a:rPr lang="en-US" sz="2200" dirty="0"/>
              <a:t>Samples 46 – 50: 40 seconds</a:t>
            </a:r>
            <a:endParaRPr lang="en-US" sz="2200" kern="1200" dirty="0">
              <a:latin typeface="+mn-lt"/>
              <a:ea typeface="+mn-ea"/>
              <a:cs typeface="+mn-cs"/>
            </a:endParaRPr>
          </a:p>
        </p:txBody>
      </p:sp>
    </p:spTree>
    <p:extLst>
      <p:ext uri="{BB962C8B-B14F-4D97-AF65-F5344CB8AC3E}">
        <p14:creationId xmlns:p14="http://schemas.microsoft.com/office/powerpoint/2010/main" val="209581048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D19AC2C-897C-4A61-A301-E4C91063471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itle 1">
            <a:extLst>
              <a:ext uri="{FF2B5EF4-FFF2-40B4-BE49-F238E27FC236}">
                <a16:creationId xmlns:a16="http://schemas.microsoft.com/office/drawing/2014/main" id="{E11C4C55-9425-4B49-B438-DF34AA6C1420}"/>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Laboratory</a:t>
            </a:r>
          </a:p>
        </p:txBody>
      </p:sp>
    </p:spTree>
    <p:extLst>
      <p:ext uri="{BB962C8B-B14F-4D97-AF65-F5344CB8AC3E}">
        <p14:creationId xmlns:p14="http://schemas.microsoft.com/office/powerpoint/2010/main" val="246266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022A00D-46F9-44A7-851F-DDF9B21F19D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6921" y="643467"/>
            <a:ext cx="6998157" cy="5571066"/>
          </a:xfrm>
          <a:prstGeom prst="rect">
            <a:avLst/>
          </a:prstGeom>
        </p:spPr>
      </p:pic>
      <p:sp>
        <p:nvSpPr>
          <p:cNvPr id="3" name="Title 2">
            <a:extLst>
              <a:ext uri="{FF2B5EF4-FFF2-40B4-BE49-F238E27FC236}">
                <a16:creationId xmlns:a16="http://schemas.microsoft.com/office/drawing/2014/main" id="{53EC1CDE-0BAC-4948-A09A-D4AF78EB23AA}"/>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Table 1</a:t>
            </a:r>
          </a:p>
        </p:txBody>
      </p:sp>
    </p:spTree>
    <p:extLst>
      <p:ext uri="{BB962C8B-B14F-4D97-AF65-F5344CB8AC3E}">
        <p14:creationId xmlns:p14="http://schemas.microsoft.com/office/powerpoint/2010/main" val="365167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5002B9-87FA-43FD-8E9F-864E9E11D8A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49893" y="0"/>
            <a:ext cx="6692213" cy="6858000"/>
          </a:xfrm>
          <a:prstGeom prst="rect">
            <a:avLst/>
          </a:prstGeom>
        </p:spPr>
      </p:pic>
      <p:sp>
        <p:nvSpPr>
          <p:cNvPr id="3" name="Title 2">
            <a:extLst>
              <a:ext uri="{FF2B5EF4-FFF2-40B4-BE49-F238E27FC236}">
                <a16:creationId xmlns:a16="http://schemas.microsoft.com/office/drawing/2014/main" id="{A6A0AC7C-C839-42F8-97E7-66205DE81480}"/>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Table 2</a:t>
            </a:r>
          </a:p>
        </p:txBody>
      </p:sp>
    </p:spTree>
    <p:extLst>
      <p:ext uri="{BB962C8B-B14F-4D97-AF65-F5344CB8AC3E}">
        <p14:creationId xmlns:p14="http://schemas.microsoft.com/office/powerpoint/2010/main" val="297728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892FC579-B39F-43FD-938C-325E40A8A54B}"/>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3" name="Title 2">
            <a:extLst>
              <a:ext uri="{FF2B5EF4-FFF2-40B4-BE49-F238E27FC236}">
                <a16:creationId xmlns:a16="http://schemas.microsoft.com/office/drawing/2014/main" id="{CF1097F3-9816-405C-A772-256ECC13041C}"/>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Slug Curve</a:t>
            </a:r>
          </a:p>
        </p:txBody>
      </p:sp>
    </p:spTree>
    <p:extLst>
      <p:ext uri="{BB962C8B-B14F-4D97-AF65-F5344CB8AC3E}">
        <p14:creationId xmlns:p14="http://schemas.microsoft.com/office/powerpoint/2010/main" val="361448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587C230-93AE-4E2B-9F12-C05113F017FB}"/>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cxnSp>
        <p:nvCxnSpPr>
          <p:cNvPr id="5" name="Straight Arrow Connector 4">
            <a:extLst>
              <a:ext uri="{FF2B5EF4-FFF2-40B4-BE49-F238E27FC236}">
                <a16:creationId xmlns:a16="http://schemas.microsoft.com/office/drawing/2014/main" id="{0EE3830A-AEC3-41CF-B547-65F6B7BB6276}"/>
              </a:ext>
              <a:ext uri="{C183D7F6-B498-43B3-948B-1728B52AA6E4}">
                <adec:decorative xmlns:adec="http://schemas.microsoft.com/office/drawing/2017/decorative" val="1"/>
              </a:ext>
            </a:extLst>
          </p:cNvPr>
          <p:cNvCxnSpPr>
            <a:cxnSpLocks/>
          </p:cNvCxnSpPr>
          <p:nvPr/>
        </p:nvCxnSpPr>
        <p:spPr>
          <a:xfrm>
            <a:off x="981054" y="5428430"/>
            <a:ext cx="338328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a:extLst>
              <a:ext uri="{FF2B5EF4-FFF2-40B4-BE49-F238E27FC236}">
                <a16:creationId xmlns:a16="http://schemas.microsoft.com/office/drawing/2014/main" id="{22FCBD28-C406-4A51-8843-096D471D3482}"/>
              </a:ext>
              <a:ext uri="{C183D7F6-B498-43B3-948B-1728B52AA6E4}">
                <adec:decorative xmlns:adec="http://schemas.microsoft.com/office/drawing/2017/decorative" val="1"/>
              </a:ext>
            </a:extLst>
          </p:cNvPr>
          <p:cNvCxnSpPr>
            <a:cxnSpLocks/>
          </p:cNvCxnSpPr>
          <p:nvPr/>
        </p:nvCxnSpPr>
        <p:spPr>
          <a:xfrm>
            <a:off x="4357425" y="5470057"/>
            <a:ext cx="0" cy="457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6D57D57A-7051-4CCD-9296-33B8B126B5F7}"/>
              </a:ext>
              <a:ext uri="{C183D7F6-B498-43B3-948B-1728B52AA6E4}">
                <adec:decorative xmlns:adec="http://schemas.microsoft.com/office/drawing/2017/decorative" val="1"/>
              </a:ext>
            </a:extLst>
          </p:cNvPr>
          <p:cNvSpPr txBox="1"/>
          <p:nvPr/>
        </p:nvSpPr>
        <p:spPr>
          <a:xfrm>
            <a:off x="2942201" y="4633610"/>
            <a:ext cx="1464825" cy="369332"/>
          </a:xfrm>
          <a:prstGeom prst="rect">
            <a:avLst/>
          </a:prstGeom>
          <a:noFill/>
        </p:spPr>
        <p:txBody>
          <a:bodyPr wrap="none" rtlCol="0">
            <a:spAutoFit/>
          </a:bodyPr>
          <a:lstStyle/>
          <a:p>
            <a:r>
              <a:rPr lang="en-US" dirty="0">
                <a:solidFill>
                  <a:schemeClr val="bg1"/>
                </a:solidFill>
              </a:rPr>
              <a:t>t</a:t>
            </a:r>
            <a:r>
              <a:rPr lang="en-US" baseline="-25000" dirty="0">
                <a:solidFill>
                  <a:schemeClr val="bg1"/>
                </a:solidFill>
              </a:rPr>
              <a:t>10</a:t>
            </a:r>
            <a:r>
              <a:rPr lang="en-US" dirty="0">
                <a:solidFill>
                  <a:schemeClr val="bg1"/>
                </a:solidFill>
              </a:rPr>
              <a:t>/HRT= 0.74</a:t>
            </a:r>
          </a:p>
        </p:txBody>
      </p:sp>
      <p:sp>
        <p:nvSpPr>
          <p:cNvPr id="2" name="Title 1">
            <a:extLst>
              <a:ext uri="{FF2B5EF4-FFF2-40B4-BE49-F238E27FC236}">
                <a16:creationId xmlns:a16="http://schemas.microsoft.com/office/drawing/2014/main" id="{5E217F51-4D08-45C2-9B1E-430DEDF07DC0}"/>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Slug Normalized</a:t>
            </a:r>
          </a:p>
        </p:txBody>
      </p:sp>
    </p:spTree>
    <p:extLst>
      <p:ext uri="{BB962C8B-B14F-4D97-AF65-F5344CB8AC3E}">
        <p14:creationId xmlns:p14="http://schemas.microsoft.com/office/powerpoint/2010/main" val="3070729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775</Words>
  <Application>Microsoft Office PowerPoint</Application>
  <PresentationFormat>Widescreen</PresentationFormat>
  <Paragraphs>93</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City of Fairfield Public Works Waterman WTP CA4810003 Tracer Study –  Ozone Contactor Basin 3 July 23, 2021</vt:lpstr>
      <vt:lpstr>Ozone Basin1</vt:lpstr>
      <vt:lpstr>Tracer Injection –  Slug Dose</vt:lpstr>
      <vt:lpstr>Sample Station Bottom of Cell 4</vt:lpstr>
      <vt:lpstr>Laboratory</vt:lpstr>
      <vt:lpstr>Table 1</vt:lpstr>
      <vt:lpstr>Table 2</vt:lpstr>
      <vt:lpstr>Slug Curve</vt:lpstr>
      <vt:lpstr>Slug Normalized</vt:lpstr>
      <vt:lpstr>Purpose of a Tracer Study</vt:lpstr>
      <vt:lpstr>Disinfection Exposure Time of Fluid in Vessel for Determining Ct10</vt:lpstr>
      <vt:lpstr>Ct10 Value </vt:lpstr>
      <vt:lpstr>Baffling Factor (BF)</vt:lpstr>
      <vt:lpstr>Test Method</vt:lpstr>
      <vt:lpstr>Method of Analysis and Equipment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Fairfield Public Works Waterman WTP CA4810003 Tracer Study –  Ozone Contactor Basin 1 July 23, 2021</dc:title>
  <dc:creator>Schott, Guy@Waterboards</dc:creator>
  <cp:lastModifiedBy>Schott, Guy@Waterboards</cp:lastModifiedBy>
  <cp:revision>6</cp:revision>
  <dcterms:created xsi:type="dcterms:W3CDTF">2021-10-15T23:55:44Z</dcterms:created>
  <dcterms:modified xsi:type="dcterms:W3CDTF">2021-10-18T18:36:00Z</dcterms:modified>
</cp:coreProperties>
</file>