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sldIdLst>
    <p:sldId id="1168" r:id="rId2"/>
    <p:sldId id="312" r:id="rId3"/>
    <p:sldId id="1193" r:id="rId4"/>
    <p:sldId id="1194" r:id="rId5"/>
    <p:sldId id="1186" r:id="rId6"/>
    <p:sldId id="315" r:id="rId7"/>
    <p:sldId id="1187" r:id="rId8"/>
    <p:sldId id="1182" r:id="rId9"/>
    <p:sldId id="1183" r:id="rId10"/>
    <p:sldId id="1184" r:id="rId11"/>
    <p:sldId id="1179" r:id="rId12"/>
    <p:sldId id="1180" r:id="rId13"/>
    <p:sldId id="1172" r:id="rId14"/>
    <p:sldId id="1181" r:id="rId15"/>
    <p:sldId id="1195" r:id="rId16"/>
    <p:sldId id="1197" r:id="rId17"/>
    <p:sldId id="1196" r:id="rId18"/>
    <p:sldId id="1188" r:id="rId19"/>
    <p:sldId id="1189" r:id="rId20"/>
    <p:sldId id="1190" r:id="rId21"/>
    <p:sldId id="1191" r:id="rId22"/>
    <p:sldId id="1192" r:id="rId23"/>
    <p:sldId id="323" r:id="rId24"/>
    <p:sldId id="1165" r:id="rId25"/>
    <p:sldId id="1158" r:id="rId26"/>
    <p:sldId id="1159" r:id="rId27"/>
    <p:sldId id="1160" r:id="rId28"/>
    <p:sldId id="1157" r:id="rId29"/>
    <p:sldId id="1156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79" autoAdjust="0"/>
    <p:restoredTop sz="94717" autoAdjust="0"/>
  </p:normalViewPr>
  <p:slideViewPr>
    <p:cSldViewPr snapToGrid="0">
      <p:cViewPr varScale="1">
        <p:scale>
          <a:sx n="108" d="100"/>
          <a:sy n="108" d="100"/>
        </p:scale>
        <p:origin x="468" y="102"/>
      </p:cViewPr>
      <p:guideLst/>
    </p:cSldViewPr>
  </p:slideViewPr>
  <p:outlineViewPr>
    <p:cViewPr>
      <p:scale>
        <a:sx n="33" d="100"/>
        <a:sy n="33" d="100"/>
      </p:scale>
      <p:origin x="0" y="-6106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TracerPrograms\TracerPrograms\TracerProgram2014\Tracer!Pro1_4M_Cement%20Hill_2020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TracerPrograms\TracerPrograms\TracerProgram2014\Tracer!Pro1_4M_Cement%20Hill_2020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TracerPrograms\TracerPrograms\TracerProgram2014\Tracer!Pro1_4M_Cement%20Hill_2020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TracerPrograms\TracerPrograms\TracerProgram2014\Tracer!Pro1_4M_Cement%20Hill_2020.xlsm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TracerPrograms\TracerPrograms\TracerProgram2014\Tracer!Pro1_4M_Cement%20Hill_2020.xlsm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Step-Dose Curve</a:t>
            </a:r>
            <a:r>
              <a:rPr lang="en-US" sz="1800" baseline="0">
                <a:latin typeface="Arial" panose="020B0604020202020204" pitchFamily="34" charset="0"/>
                <a:cs typeface="Arial" panose="020B0604020202020204" pitchFamily="34" charset="0"/>
              </a:rPr>
              <a:t> (Pipeline)</a:t>
            </a:r>
            <a:endParaRPr lang="en-US" sz="180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CementHill!$C$129:$C$176</c:f>
              <c:numCache>
                <c:formatCode>0.00</c:formatCode>
                <c:ptCount val="4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10.5</c:v>
                </c:pt>
                <c:pt idx="12">
                  <c:v>11</c:v>
                </c:pt>
                <c:pt idx="13">
                  <c:v>11.5</c:v>
                </c:pt>
                <c:pt idx="14">
                  <c:v>12</c:v>
                </c:pt>
                <c:pt idx="15">
                  <c:v>12.5</c:v>
                </c:pt>
                <c:pt idx="16">
                  <c:v>13</c:v>
                </c:pt>
                <c:pt idx="17">
                  <c:v>13.5</c:v>
                </c:pt>
                <c:pt idx="18">
                  <c:v>14</c:v>
                </c:pt>
                <c:pt idx="19">
                  <c:v>15</c:v>
                </c:pt>
                <c:pt idx="20">
                  <c:v>16</c:v>
                </c:pt>
                <c:pt idx="21">
                  <c:v>17</c:v>
                </c:pt>
                <c:pt idx="22">
                  <c:v>18</c:v>
                </c:pt>
                <c:pt idx="23">
                  <c:v>19</c:v>
                </c:pt>
                <c:pt idx="24">
                  <c:v>20</c:v>
                </c:pt>
                <c:pt idx="25" formatCode="#,##0.00">
                  <c:v>21</c:v>
                </c:pt>
                <c:pt idx="26" formatCode="#,##0.00">
                  <c:v>25</c:v>
                </c:pt>
                <c:pt idx="27" formatCode="#,##0.00">
                  <c:v>30</c:v>
                </c:pt>
                <c:pt idx="28" formatCode="#,##0.00">
                  <c:v>35</c:v>
                </c:pt>
                <c:pt idx="29" formatCode="#,##0.00">
                  <c:v>40</c:v>
                </c:pt>
                <c:pt idx="30" formatCode="#,##0.00">
                  <c:v>45</c:v>
                </c:pt>
                <c:pt idx="31" formatCode="#,##0.00">
                  <c:v>50</c:v>
                </c:pt>
                <c:pt idx="32" formatCode="#,##0.00">
                  <c:v>55</c:v>
                </c:pt>
                <c:pt idx="33" formatCode="#,##0.00">
                  <c:v>60</c:v>
                </c:pt>
                <c:pt idx="34" formatCode="#,##0.00">
                  <c:v>70</c:v>
                </c:pt>
                <c:pt idx="35" formatCode="#,##0.00">
                  <c:v>80</c:v>
                </c:pt>
                <c:pt idx="36" formatCode="#,##0.00">
                  <c:v>90</c:v>
                </c:pt>
                <c:pt idx="37" formatCode="#,##0.00">
                  <c:v>100</c:v>
                </c:pt>
                <c:pt idx="38" formatCode="#,##0.00">
                  <c:v>110</c:v>
                </c:pt>
                <c:pt idx="39" formatCode="#,##0.00">
                  <c:v>120</c:v>
                </c:pt>
                <c:pt idx="40" formatCode="#,##0.00">
                  <c:v>130</c:v>
                </c:pt>
                <c:pt idx="41" formatCode="#,##0.00">
                  <c:v>140</c:v>
                </c:pt>
                <c:pt idx="42" formatCode="#,##0.00">
                  <c:v>150</c:v>
                </c:pt>
                <c:pt idx="43" formatCode="#,##0.00">
                  <c:v>160</c:v>
                </c:pt>
                <c:pt idx="44" formatCode="#,##0.00">
                  <c:v>170</c:v>
                </c:pt>
                <c:pt idx="45" formatCode="#,##0.00">
                  <c:v>180</c:v>
                </c:pt>
                <c:pt idx="46" formatCode="#,##0.00">
                  <c:v>190</c:v>
                </c:pt>
                <c:pt idx="47" formatCode="#,##0.00">
                  <c:v>200</c:v>
                </c:pt>
              </c:numCache>
            </c:numRef>
          </c:xVal>
          <c:yVal>
            <c:numRef>
              <c:f>CementHill!$D$129:$D$176</c:f>
              <c:numCache>
                <c:formatCode>General</c:formatCode>
                <c:ptCount val="4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 formatCode="0.00">
                  <c:v>1.2104166666666652E-2</c:v>
                </c:pt>
                <c:pt idx="25" formatCode="0.00">
                  <c:v>1.1793041666666666</c:v>
                </c:pt>
                <c:pt idx="26" formatCode="0.00">
                  <c:v>1.8993041666666666</c:v>
                </c:pt>
                <c:pt idx="27" formatCode="0.00">
                  <c:v>2.0093041666666664</c:v>
                </c:pt>
                <c:pt idx="28" formatCode="0.00">
                  <c:v>2.0493041666666665</c:v>
                </c:pt>
                <c:pt idx="29" formatCode="0.00">
                  <c:v>2.0493041666666665</c:v>
                </c:pt>
                <c:pt idx="30" formatCode="0.00">
                  <c:v>2.0893041666666665</c:v>
                </c:pt>
                <c:pt idx="31" formatCode="0.00">
                  <c:v>2.0893041666666665</c:v>
                </c:pt>
                <c:pt idx="32" formatCode="0.00">
                  <c:v>2.1093041666666665</c:v>
                </c:pt>
                <c:pt idx="33" formatCode="0.00">
                  <c:v>2.1093041666666665</c:v>
                </c:pt>
                <c:pt idx="34" formatCode="0.00">
                  <c:v>2.1193041666666668</c:v>
                </c:pt>
                <c:pt idx="35" formatCode="0.00">
                  <c:v>2.0993041666666667</c:v>
                </c:pt>
                <c:pt idx="36" formatCode="0.00">
                  <c:v>2.0793041666666667</c:v>
                </c:pt>
                <c:pt idx="37" formatCode="0.00">
                  <c:v>2.0893041666666665</c:v>
                </c:pt>
                <c:pt idx="38" formatCode="0.00">
                  <c:v>2.0793041666666667</c:v>
                </c:pt>
                <c:pt idx="39" formatCode="0.00">
                  <c:v>2.0993041666666667</c:v>
                </c:pt>
                <c:pt idx="40" formatCode="0.00">
                  <c:v>2.1093041666666665</c:v>
                </c:pt>
                <c:pt idx="41" formatCode="0.00">
                  <c:v>2.1093041666666665</c:v>
                </c:pt>
                <c:pt idx="42" formatCode="0.00">
                  <c:v>2.0993041666666667</c:v>
                </c:pt>
                <c:pt idx="43" formatCode="0.00">
                  <c:v>2.0693041666666665</c:v>
                </c:pt>
                <c:pt idx="44" formatCode="0.00">
                  <c:v>2.0793041666666667</c:v>
                </c:pt>
                <c:pt idx="45" formatCode="0.00">
                  <c:v>2.0893041666666665</c:v>
                </c:pt>
                <c:pt idx="46" formatCode="0.00">
                  <c:v>2.1193041666666668</c:v>
                </c:pt>
                <c:pt idx="47" formatCode="0.00">
                  <c:v>2.1093041666666665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20D-4083-A979-8BB5F1C8C9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26295023"/>
        <c:axId val="1319765823"/>
      </c:scatterChart>
      <c:valAx>
        <c:axId val="1326295023"/>
        <c:scaling>
          <c:orientation val="minMax"/>
          <c:max val="200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cap="none" baseline="0">
                    <a:solidFill>
                      <a:schemeClr val="lt1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cap="none" baseline="0">
                    <a:latin typeface="Arial" panose="020B0604020202020204" pitchFamily="34" charset="0"/>
                    <a:cs typeface="Arial" panose="020B0604020202020204" pitchFamily="34" charset="0"/>
                  </a:rPr>
                  <a:t>Time (minutes)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cap="none" baseline="0">
                  <a:solidFill>
                    <a:schemeClr val="lt1">
                      <a:lumMod val="7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19765823"/>
        <c:crosses val="autoZero"/>
        <c:crossBetween val="midCat"/>
        <c:majorUnit val="20"/>
      </c:valAx>
      <c:valAx>
        <c:axId val="1319765823"/>
        <c:scaling>
          <c:orientation val="minMax"/>
          <c:max val="2.2000000000000002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cap="none" baseline="0">
                    <a:solidFill>
                      <a:schemeClr val="lt1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cap="none" baseline="0">
                    <a:latin typeface="Arial" panose="020B0604020202020204" pitchFamily="34" charset="0"/>
                    <a:cs typeface="Arial" panose="020B0604020202020204" pitchFamily="34" charset="0"/>
                  </a:rPr>
                  <a:t>Tracer Concentration (mg/L)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cap="none" baseline="0">
                  <a:solidFill>
                    <a:schemeClr val="lt1">
                      <a:lumMod val="7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26295023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Step-Dose Curve (Pipeline</a:t>
            </a:r>
            <a:r>
              <a:rPr lang="en-US" sz="1800" baseline="0" dirty="0">
                <a:latin typeface="Arial" panose="020B0604020202020204" pitchFamily="34" charset="0"/>
                <a:cs typeface="Arial" panose="020B0604020202020204" pitchFamily="34" charset="0"/>
              </a:rPr>
              <a:t> + Steel Tank)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317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StepDoseMethod1!$C$12:$C$26</c:f>
              <c:numCache>
                <c:formatCode>#,##0.0</c:formatCode>
                <c:ptCount val="15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12</c:v>
                </c:pt>
                <c:pt idx="5">
                  <c:v>15</c:v>
                </c:pt>
                <c:pt idx="6">
                  <c:v>18</c:v>
                </c:pt>
                <c:pt idx="7">
                  <c:v>21</c:v>
                </c:pt>
                <c:pt idx="8">
                  <c:v>24</c:v>
                </c:pt>
                <c:pt idx="9">
                  <c:v>27</c:v>
                </c:pt>
                <c:pt idx="10">
                  <c:v>30</c:v>
                </c:pt>
                <c:pt idx="11">
                  <c:v>33</c:v>
                </c:pt>
                <c:pt idx="12">
                  <c:v>36</c:v>
                </c:pt>
                <c:pt idx="13">
                  <c:v>39</c:v>
                </c:pt>
                <c:pt idx="14">
                  <c:v>42</c:v>
                </c:pt>
              </c:numCache>
            </c:numRef>
          </c:xVal>
          <c:yVal>
            <c:numRef>
              <c:f>StepDoseMethod1!$K$12:$K$26</c:f>
              <c:numCache>
                <c:formatCode>0.00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3.9999999999999758E-4</c:v>
                </c:pt>
                <c:pt idx="4">
                  <c:v>2.0000000000000573E-4</c:v>
                </c:pt>
                <c:pt idx="5">
                  <c:v>-2.9999999999999472E-4</c:v>
                </c:pt>
                <c:pt idx="6">
                  <c:v>-1.5000000000000013E-3</c:v>
                </c:pt>
                <c:pt idx="7">
                  <c:v>-1.0999999999999899E-3</c:v>
                </c:pt>
                <c:pt idx="8" formatCode="0.0000">
                  <c:v>7.4000000000000038E-3</c:v>
                </c:pt>
                <c:pt idx="9" formatCode="0.0000">
                  <c:v>0.1343</c:v>
                </c:pt>
                <c:pt idx="10" formatCode="0.0000">
                  <c:v>0.17830000000000001</c:v>
                </c:pt>
                <c:pt idx="11" formatCode="0.0000">
                  <c:v>0.18330000000000002</c:v>
                </c:pt>
                <c:pt idx="12" formatCode="0.0000">
                  <c:v>0.16830000000000001</c:v>
                </c:pt>
                <c:pt idx="13" formatCode="0.0000">
                  <c:v>0.25009999999999999</c:v>
                </c:pt>
                <c:pt idx="14" formatCode="0.0000">
                  <c:v>0.23130000000000001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710-4B3F-8C8E-AC4130EA9C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042192"/>
        <c:axId val="364042584"/>
      </c:scatterChart>
      <c:valAx>
        <c:axId val="364042192"/>
        <c:scaling>
          <c:orientation val="minMax"/>
          <c:max val="44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cap="none" baseline="0">
                    <a:solidFill>
                      <a:schemeClr val="lt1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cap="none" baseline="0">
                    <a:latin typeface="Arial" panose="020B0604020202020204" pitchFamily="34" charset="0"/>
                    <a:cs typeface="Arial" panose="020B0604020202020204" pitchFamily="34" charset="0"/>
                  </a:rPr>
                  <a:t>Time (minutes)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cap="none" baseline="0">
                  <a:solidFill>
                    <a:schemeClr val="lt1">
                      <a:lumMod val="7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4042584"/>
        <c:crosses val="autoZero"/>
        <c:crossBetween val="midCat"/>
        <c:majorUnit val="2"/>
      </c:valAx>
      <c:valAx>
        <c:axId val="3640425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cap="none" baseline="0">
                    <a:solidFill>
                      <a:schemeClr val="lt1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cap="none" baseline="0">
                    <a:latin typeface="Arial" panose="020B0604020202020204" pitchFamily="34" charset="0"/>
                    <a:cs typeface="Arial" panose="020B0604020202020204" pitchFamily="34" charset="0"/>
                  </a:rPr>
                  <a:t>Tracer Concentration (mg/L)</a:t>
                </a:r>
              </a:p>
            </c:rich>
          </c:tx>
          <c:layout>
            <c:manualLayout>
              <c:xMode val="edge"/>
              <c:yMode val="edge"/>
              <c:x val="8.4464555052790342E-3"/>
              <c:y val="0.190339155450576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cap="none" baseline="0">
                  <a:solidFill>
                    <a:schemeClr val="lt1">
                      <a:lumMod val="7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4042192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Normalized F-Curve (Pipeline + Steel</a:t>
            </a:r>
            <a:r>
              <a:rPr lang="en-US" sz="1800" baseline="0" dirty="0">
                <a:latin typeface="Arial" panose="020B0604020202020204" pitchFamily="34" charset="0"/>
                <a:cs typeface="Arial" panose="020B0604020202020204" pitchFamily="34" charset="0"/>
              </a:rPr>
              <a:t> Tank)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317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StepDoseMethod1!$I$12:$I$26</c:f>
              <c:numCache>
                <c:formatCode>0.000</c:formatCode>
                <c:ptCount val="15"/>
                <c:pt idx="0">
                  <c:v>0</c:v>
                </c:pt>
                <c:pt idx="1">
                  <c:v>5.5178998355773926E-3</c:v>
                </c:pt>
                <c:pt idx="2">
                  <c:v>1.1028046057983553E-2</c:v>
                </c:pt>
                <c:pt idx="3">
                  <c:v>1.653045499851576E-2</c:v>
                </c:pt>
                <c:pt idx="4">
                  <c:v>2.2025142942639023E-2</c:v>
                </c:pt>
                <c:pt idx="5">
                  <c:v>2.7512126130146797E-2</c:v>
                </c:pt>
                <c:pt idx="6">
                  <c:v>3.2991420755320931E-2</c:v>
                </c:pt>
                <c:pt idx="7">
                  <c:v>3.8463042967091007E-2</c:v>
                </c:pt>
                <c:pt idx="8">
                  <c:v>4.3927008869192985E-2</c:v>
                </c:pt>
                <c:pt idx="9">
                  <c:v>4.9383334520327192E-2</c:v>
                </c:pt>
                <c:pt idx="10">
                  <c:v>5.4832035934315661E-2</c:v>
                </c:pt>
                <c:pt idx="11">
                  <c:v>6.0273129080258732E-2</c:v>
                </c:pt>
                <c:pt idx="12">
                  <c:v>6.5706629882691159E-2</c:v>
                </c:pt>
                <c:pt idx="13">
                  <c:v>7.1132554221737393E-2</c:v>
                </c:pt>
                <c:pt idx="14">
                  <c:v>7.6550917933266308E-2</c:v>
                </c:pt>
              </c:numCache>
            </c:numRef>
          </c:xVal>
          <c:yVal>
            <c:numRef>
              <c:f>StepDoseMethod1!$L$12:$L$26</c:f>
              <c:numCache>
                <c:formatCode>0.00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-5.2380952380951895E-4</c:v>
                </c:pt>
                <c:pt idx="8">
                  <c:v>3.5238095238095254E-3</c:v>
                </c:pt>
                <c:pt idx="9">
                  <c:v>6.3952380952380955E-2</c:v>
                </c:pt>
                <c:pt idx="10">
                  <c:v>8.4904761904761913E-2</c:v>
                </c:pt>
                <c:pt idx="11">
                  <c:v>8.7285714285714286E-2</c:v>
                </c:pt>
                <c:pt idx="12" formatCode="0.000">
                  <c:v>8.0142857142857141E-2</c:v>
                </c:pt>
                <c:pt idx="13" formatCode="0.000">
                  <c:v>0.11909523809523809</c:v>
                </c:pt>
                <c:pt idx="14">
                  <c:v>0.11014285714285714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0EE-4B55-938F-1F18A3D8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045720"/>
        <c:axId val="364046112"/>
      </c:scatterChart>
      <c:valAx>
        <c:axId val="364045720"/>
        <c:scaling>
          <c:orientation val="minMax"/>
          <c:max val="8.0000000000000016E-2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cap="non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/HRT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4046112"/>
        <c:crosses val="autoZero"/>
        <c:crossBetween val="midCat"/>
      </c:valAx>
      <c:valAx>
        <c:axId val="36404611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cap="none" baseline="0">
                    <a:solidFill>
                      <a:schemeClr val="lt1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cap="none" baseline="0">
                    <a:latin typeface="Arial" panose="020B0604020202020204" pitchFamily="34" charset="0"/>
                    <a:cs typeface="Arial" panose="020B0604020202020204" pitchFamily="34" charset="0"/>
                  </a:rPr>
                  <a:t> Tracer </a:t>
                </a:r>
                <a:r>
                  <a:rPr lang="en-US" sz="1600" b="1" i="0" u="none" strike="noStrike" cap="none" baseline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Normalized</a:t>
                </a:r>
                <a:endParaRPr lang="en-US" sz="1600" cap="none" baseline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1.3273001508295626E-2"/>
              <c:y val="0.2737040882597490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cap="none" baseline="0">
                  <a:solidFill>
                    <a:schemeClr val="lt1">
                      <a:lumMod val="7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4045720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Step-Dose Curve (Pipeline</a:t>
            </a:r>
            <a:r>
              <a:rPr lang="en-US" sz="1800" baseline="0" dirty="0">
                <a:latin typeface="Arial" panose="020B0604020202020204" pitchFamily="34" charset="0"/>
                <a:cs typeface="Arial" panose="020B0604020202020204" pitchFamily="34" charset="0"/>
              </a:rPr>
              <a:t> + Steel Tank + Concrete Tank)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317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StepDoseMethod2!$C$12:$C$52</c:f>
              <c:numCache>
                <c:formatCode>#,##0.0</c:formatCode>
                <c:ptCount val="41"/>
                <c:pt idx="0">
                  <c:v>0</c:v>
                </c:pt>
                <c:pt idx="1">
                  <c:v>10</c:v>
                </c:pt>
                <c:pt idx="2">
                  <c:v>30</c:v>
                </c:pt>
                <c:pt idx="3">
                  <c:v>50</c:v>
                </c:pt>
                <c:pt idx="4">
                  <c:v>70</c:v>
                </c:pt>
                <c:pt idx="5">
                  <c:v>80</c:v>
                </c:pt>
                <c:pt idx="6">
                  <c:v>90</c:v>
                </c:pt>
                <c:pt idx="7">
                  <c:v>100</c:v>
                </c:pt>
                <c:pt idx="8">
                  <c:v>110</c:v>
                </c:pt>
                <c:pt idx="9">
                  <c:v>120</c:v>
                </c:pt>
                <c:pt idx="10">
                  <c:v>126</c:v>
                </c:pt>
                <c:pt idx="11">
                  <c:v>132</c:v>
                </c:pt>
                <c:pt idx="12">
                  <c:v>138</c:v>
                </c:pt>
                <c:pt idx="13">
                  <c:v>144</c:v>
                </c:pt>
                <c:pt idx="14">
                  <c:v>150</c:v>
                </c:pt>
                <c:pt idx="15">
                  <c:v>156</c:v>
                </c:pt>
                <c:pt idx="16">
                  <c:v>162</c:v>
                </c:pt>
                <c:pt idx="17">
                  <c:v>168</c:v>
                </c:pt>
                <c:pt idx="18">
                  <c:v>174</c:v>
                </c:pt>
                <c:pt idx="19">
                  <c:v>180</c:v>
                </c:pt>
                <c:pt idx="20">
                  <c:v>186</c:v>
                </c:pt>
                <c:pt idx="21">
                  <c:v>192</c:v>
                </c:pt>
                <c:pt idx="22">
                  <c:v>198</c:v>
                </c:pt>
                <c:pt idx="23">
                  <c:v>204</c:v>
                </c:pt>
                <c:pt idx="24">
                  <c:v>210</c:v>
                </c:pt>
                <c:pt idx="25">
                  <c:v>216</c:v>
                </c:pt>
                <c:pt idx="26">
                  <c:v>222</c:v>
                </c:pt>
                <c:pt idx="27">
                  <c:v>228</c:v>
                </c:pt>
                <c:pt idx="28">
                  <c:v>234</c:v>
                </c:pt>
                <c:pt idx="29">
                  <c:v>240</c:v>
                </c:pt>
                <c:pt idx="30">
                  <c:v>246</c:v>
                </c:pt>
                <c:pt idx="31">
                  <c:v>252</c:v>
                </c:pt>
                <c:pt idx="32">
                  <c:v>258</c:v>
                </c:pt>
                <c:pt idx="33">
                  <c:v>264</c:v>
                </c:pt>
                <c:pt idx="34">
                  <c:v>270</c:v>
                </c:pt>
                <c:pt idx="35">
                  <c:v>276</c:v>
                </c:pt>
                <c:pt idx="36">
                  <c:v>282</c:v>
                </c:pt>
                <c:pt idx="37">
                  <c:v>288</c:v>
                </c:pt>
                <c:pt idx="38">
                  <c:v>294</c:v>
                </c:pt>
                <c:pt idx="39">
                  <c:v>300</c:v>
                </c:pt>
                <c:pt idx="40">
                  <c:v>306</c:v>
                </c:pt>
              </c:numCache>
            </c:numRef>
          </c:xVal>
          <c:yVal>
            <c:numRef>
              <c:f>StepDoseMethod2!$K$12:$K$52</c:f>
              <c:numCache>
                <c:formatCode>0.00</c:formatCode>
                <c:ptCount val="41"/>
                <c:pt idx="0">
                  <c:v>2.2999999999999965E-3</c:v>
                </c:pt>
                <c:pt idx="1">
                  <c:v>5.9999999999999915E-3</c:v>
                </c:pt>
                <c:pt idx="2">
                  <c:v>5.9999999999999915E-3</c:v>
                </c:pt>
                <c:pt idx="3">
                  <c:v>7.9000000000000042E-3</c:v>
                </c:pt>
                <c:pt idx="4">
                  <c:v>1.6199999999999992E-2</c:v>
                </c:pt>
                <c:pt idx="5">
                  <c:v>2.0000000000000004E-2</c:v>
                </c:pt>
                <c:pt idx="6">
                  <c:v>2.7999999999999997E-2</c:v>
                </c:pt>
                <c:pt idx="7">
                  <c:v>3.3000000000000002E-2</c:v>
                </c:pt>
                <c:pt idx="8">
                  <c:v>4.0999999999999995E-2</c:v>
                </c:pt>
                <c:pt idx="9">
                  <c:v>4.9000000000000002E-2</c:v>
                </c:pt>
                <c:pt idx="10">
                  <c:v>5.2000000000000005E-2</c:v>
                </c:pt>
                <c:pt idx="11">
                  <c:v>5.7000000000000009E-2</c:v>
                </c:pt>
                <c:pt idx="12">
                  <c:v>6.4999999999999988E-2</c:v>
                </c:pt>
                <c:pt idx="13">
                  <c:v>7.1999999999999995E-2</c:v>
                </c:pt>
                <c:pt idx="14">
                  <c:v>7.2999999999999995E-2</c:v>
                </c:pt>
                <c:pt idx="15">
                  <c:v>8.1000000000000003E-2</c:v>
                </c:pt>
                <c:pt idx="16">
                  <c:v>8.8000000000000009E-2</c:v>
                </c:pt>
                <c:pt idx="17">
                  <c:v>8.7000000000000008E-2</c:v>
                </c:pt>
                <c:pt idx="18">
                  <c:v>9.2999999999999985E-2</c:v>
                </c:pt>
                <c:pt idx="19">
                  <c:v>0.10099999999999999</c:v>
                </c:pt>
                <c:pt idx="20">
                  <c:v>0.109</c:v>
                </c:pt>
                <c:pt idx="21">
                  <c:v>0.113</c:v>
                </c:pt>
                <c:pt idx="22">
                  <c:v>0.11900000000000001</c:v>
                </c:pt>
                <c:pt idx="23">
                  <c:v>0.127</c:v>
                </c:pt>
                <c:pt idx="24">
                  <c:v>0.13300000000000001</c:v>
                </c:pt>
                <c:pt idx="25">
                  <c:v>0.14200000000000002</c:v>
                </c:pt>
                <c:pt idx="26">
                  <c:v>0.15000000000000002</c:v>
                </c:pt>
                <c:pt idx="27">
                  <c:v>0.15599999999999997</c:v>
                </c:pt>
                <c:pt idx="28">
                  <c:v>0.16099999999999998</c:v>
                </c:pt>
                <c:pt idx="29">
                  <c:v>0.16999999999999998</c:v>
                </c:pt>
                <c:pt idx="30">
                  <c:v>0.18</c:v>
                </c:pt>
                <c:pt idx="31">
                  <c:v>0.188</c:v>
                </c:pt>
                <c:pt idx="32">
                  <c:v>0.19400000000000001</c:v>
                </c:pt>
                <c:pt idx="33">
                  <c:v>0.2</c:v>
                </c:pt>
                <c:pt idx="34">
                  <c:v>0.20899999999999996</c:v>
                </c:pt>
                <c:pt idx="35">
                  <c:v>0.21599999999999997</c:v>
                </c:pt>
                <c:pt idx="36">
                  <c:v>0.22199999999999998</c:v>
                </c:pt>
                <c:pt idx="37">
                  <c:v>0.23099999999999998</c:v>
                </c:pt>
                <c:pt idx="38">
                  <c:v>0.23599999999999999</c:v>
                </c:pt>
                <c:pt idx="39">
                  <c:v>0.24399999999999999</c:v>
                </c:pt>
                <c:pt idx="40">
                  <c:v>0.251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DBE-4D36-AA4E-93B1B00480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042192"/>
        <c:axId val="364042584"/>
      </c:scatterChart>
      <c:valAx>
        <c:axId val="364042192"/>
        <c:scaling>
          <c:orientation val="minMax"/>
          <c:max val="300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cap="none" baseline="0">
                    <a:solidFill>
                      <a:schemeClr val="lt1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cap="none" baseline="0">
                    <a:latin typeface="Arial" panose="020B0604020202020204" pitchFamily="34" charset="0"/>
                    <a:cs typeface="Arial" panose="020B0604020202020204" pitchFamily="34" charset="0"/>
                  </a:rPr>
                  <a:t>Time (minutes)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cap="none" baseline="0">
                  <a:solidFill>
                    <a:schemeClr val="lt1">
                      <a:lumMod val="7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4042584"/>
        <c:crosses val="autoZero"/>
        <c:crossBetween val="midCat"/>
        <c:majorUnit val="25"/>
      </c:valAx>
      <c:valAx>
        <c:axId val="364042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cap="none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cap="none" baseline="0"/>
                  <a:t>Tracer Concentration (mg/L)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cap="none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4042192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1" i="0" baseline="0" dirty="0">
                <a:effectLst>
                  <a:outerShdw blurRad="50800" dist="38100" dir="5400000" algn="t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Normalized F-Curve (Pipeline + Steel Tank + Concrete Tank)</a:t>
            </a:r>
            <a:endParaRPr lang="en-US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9720060331825037"/>
          <c:y val="1.4593212478552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5096067742663395E-2"/>
          <c:y val="0.12736220445297516"/>
          <c:w val="0.87284056008835997"/>
          <c:h val="0.69334053111939364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solidFill>
                <a:schemeClr val="accent1"/>
              </a:solidFill>
              <a:ln w="317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StepDoseMethod2!$I$12:$I$52</c:f>
              <c:numCache>
                <c:formatCode>0.00</c:formatCode>
                <c:ptCount val="41"/>
                <c:pt idx="0">
                  <c:v>0</c:v>
                </c:pt>
                <c:pt idx="1">
                  <c:v>8.6877899936888547E-3</c:v>
                </c:pt>
                <c:pt idx="2">
                  <c:v>2.6027367394829252E-2</c:v>
                </c:pt>
                <c:pt idx="3">
                  <c:v>4.3331061435027636E-2</c:v>
                </c:pt>
                <c:pt idx="4">
                  <c:v>6.0598982325451391E-2</c:v>
                </c:pt>
                <c:pt idx="5">
                  <c:v>6.9215092781011206E-2</c:v>
                </c:pt>
                <c:pt idx="6">
                  <c:v>7.7813383762678892E-2</c:v>
                </c:pt>
                <c:pt idx="7">
                  <c:v>8.6393904150974893E-2</c:v>
                </c:pt>
                <c:pt idx="8">
                  <c:v>9.4956704947238041E-2</c:v>
                </c:pt>
                <c:pt idx="9">
                  <c:v>0.10350183829785106</c:v>
                </c:pt>
                <c:pt idx="10">
                  <c:v>0.10861833006174043</c:v>
                </c:pt>
                <c:pt idx="11">
                  <c:v>0.11372424184796301</c:v>
                </c:pt>
                <c:pt idx="12">
                  <c:v>0.1188196001958701</c:v>
                </c:pt>
                <c:pt idx="13">
                  <c:v>0.12390443259036782</c:v>
                </c:pt>
                <c:pt idx="14">
                  <c:v>0.12897876724789867</c:v>
                </c:pt>
                <c:pt idx="15">
                  <c:v>0.13404263295157026</c:v>
                </c:pt>
                <c:pt idx="16">
                  <c:v>0.1390960589227864</c:v>
                </c:pt>
                <c:pt idx="17">
                  <c:v>0.1441390747203242</c:v>
                </c:pt>
                <c:pt idx="18">
                  <c:v>0.149171710160278</c:v>
                </c:pt>
                <c:pt idx="19">
                  <c:v>0.1541939952520357</c:v>
                </c:pt>
                <c:pt idx="20">
                  <c:v>0.15920596014669011</c:v>
                </c:pt>
                <c:pt idx="21">
                  <c:v>0.16420763509518291</c:v>
                </c:pt>
                <c:pt idx="22">
                  <c:v>0.16919905041412867</c:v>
                </c:pt>
                <c:pt idx="23">
                  <c:v>0.17418023645774666</c:v>
                </c:pt>
                <c:pt idx="24">
                  <c:v>0.17915122359468608</c:v>
                </c:pt>
                <c:pt idx="25">
                  <c:v>0.1841120421887972</c:v>
                </c:pt>
                <c:pt idx="26">
                  <c:v>0.18906272258310602</c:v>
                </c:pt>
                <c:pt idx="27">
                  <c:v>0.19400329508640463</c:v>
                </c:pt>
                <c:pt idx="28">
                  <c:v>0.19893378996198974</c:v>
                </c:pt>
                <c:pt idx="29" formatCode="0.000">
                  <c:v>0.20385423741817474</c:v>
                </c:pt>
                <c:pt idx="30" formatCode="0.000">
                  <c:v>0.2087646676002734</c:v>
                </c:pt>
                <c:pt idx="31" formatCode="0.000">
                  <c:v>0.21366511058381024</c:v>
                </c:pt>
                <c:pt idx="32" formatCode="0.000">
                  <c:v>0.2185555963687591</c:v>
                </c:pt>
                <c:pt idx="33" formatCode="0.000">
                  <c:v>0.22343615487464563</c:v>
                </c:pt>
                <c:pt idx="34" formatCode="0.000">
                  <c:v>0.22830681593637961</c:v>
                </c:pt>
                <c:pt idx="35" formatCode="0.000">
                  <c:v>0.23316760930070643</c:v>
                </c:pt>
                <c:pt idx="36" formatCode="0.000">
                  <c:v>0.23801856462318491</c:v>
                </c:pt>
                <c:pt idx="37" formatCode="0.000">
                  <c:v>0.24285971146561455</c:v>
                </c:pt>
                <c:pt idx="38" formatCode="0.000">
                  <c:v>0.24769107929384818</c:v>
                </c:pt>
                <c:pt idx="39" formatCode="0.000">
                  <c:v>0.25251269747593519</c:v>
                </c:pt>
                <c:pt idx="40" formatCode="0.000">
                  <c:v>0.25732459528055035</c:v>
                </c:pt>
              </c:numCache>
            </c:numRef>
          </c:xVal>
          <c:yVal>
            <c:numRef>
              <c:f>StepDoseMethod2!$L$12:$L$52</c:f>
              <c:numCache>
                <c:formatCode>0.00</c:formatCode>
                <c:ptCount val="41"/>
                <c:pt idx="0">
                  <c:v>1.0952380952380936E-3</c:v>
                </c:pt>
                <c:pt idx="1">
                  <c:v>2.8571428571428528E-3</c:v>
                </c:pt>
                <c:pt idx="2">
                  <c:v>2.8571428571428528E-3</c:v>
                </c:pt>
                <c:pt idx="3">
                  <c:v>3.7619047619047636E-3</c:v>
                </c:pt>
                <c:pt idx="4">
                  <c:v>7.71428571428571E-3</c:v>
                </c:pt>
                <c:pt idx="5">
                  <c:v>9.5238095238095247E-3</c:v>
                </c:pt>
                <c:pt idx="6">
                  <c:v>1.3333333333333331E-2</c:v>
                </c:pt>
                <c:pt idx="7">
                  <c:v>1.5714285714285715E-2</c:v>
                </c:pt>
                <c:pt idx="8">
                  <c:v>1.952380952380952E-2</c:v>
                </c:pt>
                <c:pt idx="9">
                  <c:v>2.3333333333333334E-2</c:v>
                </c:pt>
                <c:pt idx="10">
                  <c:v>2.4761904761904763E-2</c:v>
                </c:pt>
                <c:pt idx="11">
                  <c:v>2.7142857142857146E-2</c:v>
                </c:pt>
                <c:pt idx="12">
                  <c:v>3.0952380952380946E-2</c:v>
                </c:pt>
                <c:pt idx="13">
                  <c:v>3.428571428571428E-2</c:v>
                </c:pt>
                <c:pt idx="14">
                  <c:v>3.4761904761904758E-2</c:v>
                </c:pt>
                <c:pt idx="15">
                  <c:v>3.8571428571428569E-2</c:v>
                </c:pt>
                <c:pt idx="16">
                  <c:v>4.190476190476191E-2</c:v>
                </c:pt>
                <c:pt idx="17">
                  <c:v>4.1428571428571433E-2</c:v>
                </c:pt>
                <c:pt idx="18">
                  <c:v>4.4285714285714275E-2</c:v>
                </c:pt>
                <c:pt idx="19">
                  <c:v>4.8095238095238087E-2</c:v>
                </c:pt>
                <c:pt idx="20">
                  <c:v>5.1904761904761905E-2</c:v>
                </c:pt>
                <c:pt idx="21">
                  <c:v>5.3809523809523807E-2</c:v>
                </c:pt>
                <c:pt idx="22">
                  <c:v>5.6666666666666671E-2</c:v>
                </c:pt>
                <c:pt idx="23">
                  <c:v>6.0476190476190475E-2</c:v>
                </c:pt>
                <c:pt idx="24">
                  <c:v>6.3333333333333339E-2</c:v>
                </c:pt>
                <c:pt idx="25">
                  <c:v>6.761904761904762E-2</c:v>
                </c:pt>
                <c:pt idx="26">
                  <c:v>7.1428571428571438E-2</c:v>
                </c:pt>
                <c:pt idx="27">
                  <c:v>7.4285714285714274E-2</c:v>
                </c:pt>
                <c:pt idx="28">
                  <c:v>7.6666666666666647E-2</c:v>
                </c:pt>
                <c:pt idx="29" formatCode="0.000">
                  <c:v>8.0952380952380942E-2</c:v>
                </c:pt>
                <c:pt idx="30" formatCode="0.000">
                  <c:v>8.5714285714285701E-2</c:v>
                </c:pt>
                <c:pt idx="31" formatCode="0.000">
                  <c:v>8.9523809523809519E-2</c:v>
                </c:pt>
                <c:pt idx="32" formatCode="0.000">
                  <c:v>9.2380952380952383E-2</c:v>
                </c:pt>
                <c:pt idx="33" formatCode="0.000">
                  <c:v>9.5238095238095233E-2</c:v>
                </c:pt>
                <c:pt idx="34" formatCode="0.000">
                  <c:v>9.9523809523809501E-2</c:v>
                </c:pt>
                <c:pt idx="35" formatCode="0.000">
                  <c:v>0.10285714285714284</c:v>
                </c:pt>
                <c:pt idx="36" formatCode="0.000">
                  <c:v>0.10571428571428569</c:v>
                </c:pt>
                <c:pt idx="37" formatCode="0.000">
                  <c:v>0.10999999999999999</c:v>
                </c:pt>
                <c:pt idx="38" formatCode="0.000">
                  <c:v>0.11238095238095237</c:v>
                </c:pt>
                <c:pt idx="39" formatCode="0.000">
                  <c:v>0.11619047619047618</c:v>
                </c:pt>
                <c:pt idx="40" formatCode="0.000">
                  <c:v>0.11952380952380952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3E6-4E1A-A070-9DC2F5D77C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042192"/>
        <c:axId val="364042584"/>
      </c:scatterChart>
      <c:valAx>
        <c:axId val="364042192"/>
        <c:scaling>
          <c:orientation val="minMax"/>
          <c:max val="0.26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cap="none" baseline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1600">
                    <a:latin typeface="Arial" panose="020B0604020202020204" pitchFamily="34" charset="0"/>
                    <a:cs typeface="Arial" panose="020B0604020202020204" pitchFamily="34" charset="0"/>
                  </a:rPr>
                  <a:t>/HRT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4042584"/>
        <c:crosses val="autoZero"/>
        <c:crossBetween val="midCat"/>
        <c:majorUnit val="2.0000000000000004E-2"/>
      </c:valAx>
      <c:valAx>
        <c:axId val="364042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cap="none" baseline="0">
                    <a:solidFill>
                      <a:schemeClr val="lt1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600" cap="none" baseline="0">
                    <a:latin typeface="Arial" panose="020B0604020202020204" pitchFamily="34" charset="0"/>
                    <a:cs typeface="Arial" panose="020B0604020202020204" pitchFamily="34" charset="0"/>
                  </a:rPr>
                  <a:t>Normalized Concentration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cap="none" baseline="0">
                  <a:solidFill>
                    <a:schemeClr val="lt1">
                      <a:lumMod val="7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4042192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96364-797E-4B63-9948-5C81BC457F44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6B47B-4852-4930-B61E-2FB6AC8CB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92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66B47B-4852-4930-B61E-2FB6AC8CBD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54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8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4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6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7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7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03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89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19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4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63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CDDFC-3044-449F-B439-8CDD4AC4BA04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405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Guy.Schott@waterboards.ca.gov" TargetMode="External"/><Relationship Id="rId2" Type="http://schemas.openxmlformats.org/officeDocument/2006/relationships/hyperlink" Target="https://www.waterboards.ca.gov/drinking_water/programs/districts/mendocino_distric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Content Placeholder 20" descr="Image of Steel Tank.">
            <a:extLst>
              <a:ext uri="{FF2B5EF4-FFF2-40B4-BE49-F238E27FC236}">
                <a16:creationId xmlns:a16="http://schemas.microsoft.com/office/drawing/2014/main" id="{97C11E5B-F392-4D55-85D4-87EA4D1020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51" name="Rectangle 45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72F503-9C1E-48D8-82D0-6A100FB2D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373" y="1122363"/>
            <a:ext cx="4092968" cy="320413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  <a:t>Cement Hill Water Treatment Plant</a:t>
            </a:r>
            <a:b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  <a:t>CA4810005</a:t>
            </a:r>
            <a:b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  <a:t>Tracer Study </a:t>
            </a:r>
            <a:b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  <a:t>July 30, 2020</a:t>
            </a:r>
            <a:b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  <a:t>By Guy Schott, P.E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9858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C6BEC6B-5C77-412D-B45A-5B0F46FED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91581A-CF02-4E13-AB25-6DE3FBD91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365" y="176214"/>
            <a:ext cx="11014435" cy="1481188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Station 3: 2.0 MG Concrete Tank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FE09E75-36CB-4FE9-AD3C-D48C357E7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51" y="1847128"/>
            <a:ext cx="4565217" cy="4272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Sample station on exit side of 2.0 MG Concrete Tank.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Baffling Factor (t</a:t>
            </a:r>
            <a:r>
              <a:rPr lang="en-US" sz="2400" b="1" baseline="-25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/HRT): 0.23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(Pipeline + 2.0 MG Steel Tank + 2.0 MG Concrete Tank) operated in series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Image of room with monitoring equipment.">
            <a:extLst>
              <a:ext uri="{FF2B5EF4-FFF2-40B4-BE49-F238E27FC236}">
                <a16:creationId xmlns:a16="http://schemas.microsoft.com/office/drawing/2014/main" id="{82895932-76AE-4675-88B1-6E033981709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91128" y="1847129"/>
            <a:ext cx="6162670" cy="427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238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10F1F-10EB-492D-A0B0-A7B613DFA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792" y="216817"/>
            <a:ext cx="11005008" cy="772997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Tracer Fluoride Pipeline Station 1, Table 1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00EC2C2-4F8F-4AC2-A6F9-00360B700C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676904"/>
              </p:ext>
            </p:extLst>
          </p:nvPr>
        </p:nvGraphicFramePr>
        <p:xfrm>
          <a:off x="235670" y="1272619"/>
          <a:ext cx="11321593" cy="5345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713">
                  <a:extLst>
                    <a:ext uri="{9D8B030D-6E8A-4147-A177-3AD203B41FA5}">
                      <a16:colId xmlns:a16="http://schemas.microsoft.com/office/drawing/2014/main" val="189736626"/>
                    </a:ext>
                  </a:extLst>
                </a:gridCol>
                <a:gridCol w="1921576">
                  <a:extLst>
                    <a:ext uri="{9D8B030D-6E8A-4147-A177-3AD203B41FA5}">
                      <a16:colId xmlns:a16="http://schemas.microsoft.com/office/drawing/2014/main" val="1197626849"/>
                    </a:ext>
                  </a:extLst>
                </a:gridCol>
                <a:gridCol w="1921576">
                  <a:extLst>
                    <a:ext uri="{9D8B030D-6E8A-4147-A177-3AD203B41FA5}">
                      <a16:colId xmlns:a16="http://schemas.microsoft.com/office/drawing/2014/main" val="3589382323"/>
                    </a:ext>
                  </a:extLst>
                </a:gridCol>
                <a:gridCol w="1921576">
                  <a:extLst>
                    <a:ext uri="{9D8B030D-6E8A-4147-A177-3AD203B41FA5}">
                      <a16:colId xmlns:a16="http://schemas.microsoft.com/office/drawing/2014/main" val="3894500640"/>
                    </a:ext>
                  </a:extLst>
                </a:gridCol>
                <a:gridCol w="1921576">
                  <a:extLst>
                    <a:ext uri="{9D8B030D-6E8A-4147-A177-3AD203B41FA5}">
                      <a16:colId xmlns:a16="http://schemas.microsoft.com/office/drawing/2014/main" val="476341361"/>
                    </a:ext>
                  </a:extLst>
                </a:gridCol>
                <a:gridCol w="1921576">
                  <a:extLst>
                    <a:ext uri="{9D8B030D-6E8A-4147-A177-3AD203B41FA5}">
                      <a16:colId xmlns:a16="http://schemas.microsoft.com/office/drawing/2014/main" val="805818973"/>
                    </a:ext>
                  </a:extLst>
                </a:gridCol>
              </a:tblGrid>
              <a:tr h="12336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Elapsed </a:t>
                      </a:r>
                      <a:b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minutes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Tracer </a:t>
                      </a:r>
                    </a:p>
                    <a:p>
                      <a:pPr algn="ctr" fontAlgn="b"/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Fluoride</a:t>
                      </a:r>
                      <a:b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  <a:endParaRPr lang="fr-FR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Elapsed </a:t>
                      </a:r>
                      <a:b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minutes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Tracer </a:t>
                      </a:r>
                    </a:p>
                    <a:p>
                      <a:pPr algn="ctr" fontAlgn="b"/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Fluoride</a:t>
                      </a:r>
                      <a:b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  <a:endParaRPr lang="fr-FR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Elapsed </a:t>
                      </a:r>
                      <a:b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minutes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Tracer </a:t>
                      </a:r>
                    </a:p>
                    <a:p>
                      <a:pPr algn="ctr" fontAlgn="b"/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Fluoride</a:t>
                      </a:r>
                      <a:b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  <a:endParaRPr lang="fr-FR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87760708"/>
                  </a:ext>
                </a:extLst>
              </a:tr>
              <a:tr h="5140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0.0841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0.0795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0.0795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917719"/>
                  </a:ext>
                </a:extLst>
              </a:tr>
              <a:tr h="514004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0.0800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0.0779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48796"/>
                  </a:ext>
                </a:extLst>
              </a:tr>
              <a:tr h="514004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0.0824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0.0874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0.0786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813158"/>
                  </a:ext>
                </a:extLst>
              </a:tr>
              <a:tr h="514004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0.0798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0.0837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0.0791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694711"/>
                  </a:ext>
                </a:extLst>
              </a:tr>
              <a:tr h="514004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0.0816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0.0854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0.0928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129168"/>
                  </a:ext>
                </a:extLst>
              </a:tr>
              <a:tr h="514004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0.0799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0.0786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1.26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992541"/>
                  </a:ext>
                </a:extLst>
              </a:tr>
              <a:tr h="514004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0.0785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0.0783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1.98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6284"/>
                  </a:ext>
                </a:extLst>
              </a:tr>
              <a:tr h="514004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0.0802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0.0784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09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372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10F1F-10EB-492D-A0B0-A7B613DFA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938" y="216817"/>
            <a:ext cx="11023862" cy="772997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Tracer Fluoride Pipeline Station 1, Table 2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00EC2C2-4F8F-4AC2-A6F9-00360B700C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020432"/>
              </p:ext>
            </p:extLst>
          </p:nvPr>
        </p:nvGraphicFramePr>
        <p:xfrm>
          <a:off x="235670" y="1272619"/>
          <a:ext cx="11321593" cy="4317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713">
                  <a:extLst>
                    <a:ext uri="{9D8B030D-6E8A-4147-A177-3AD203B41FA5}">
                      <a16:colId xmlns:a16="http://schemas.microsoft.com/office/drawing/2014/main" val="189736626"/>
                    </a:ext>
                  </a:extLst>
                </a:gridCol>
                <a:gridCol w="1921576">
                  <a:extLst>
                    <a:ext uri="{9D8B030D-6E8A-4147-A177-3AD203B41FA5}">
                      <a16:colId xmlns:a16="http://schemas.microsoft.com/office/drawing/2014/main" val="1197626849"/>
                    </a:ext>
                  </a:extLst>
                </a:gridCol>
                <a:gridCol w="1921576">
                  <a:extLst>
                    <a:ext uri="{9D8B030D-6E8A-4147-A177-3AD203B41FA5}">
                      <a16:colId xmlns:a16="http://schemas.microsoft.com/office/drawing/2014/main" val="3589382323"/>
                    </a:ext>
                  </a:extLst>
                </a:gridCol>
                <a:gridCol w="1921576">
                  <a:extLst>
                    <a:ext uri="{9D8B030D-6E8A-4147-A177-3AD203B41FA5}">
                      <a16:colId xmlns:a16="http://schemas.microsoft.com/office/drawing/2014/main" val="3894500640"/>
                    </a:ext>
                  </a:extLst>
                </a:gridCol>
                <a:gridCol w="1921576">
                  <a:extLst>
                    <a:ext uri="{9D8B030D-6E8A-4147-A177-3AD203B41FA5}">
                      <a16:colId xmlns:a16="http://schemas.microsoft.com/office/drawing/2014/main" val="476341361"/>
                    </a:ext>
                  </a:extLst>
                </a:gridCol>
                <a:gridCol w="1921576">
                  <a:extLst>
                    <a:ext uri="{9D8B030D-6E8A-4147-A177-3AD203B41FA5}">
                      <a16:colId xmlns:a16="http://schemas.microsoft.com/office/drawing/2014/main" val="805818973"/>
                    </a:ext>
                  </a:extLst>
                </a:gridCol>
              </a:tblGrid>
              <a:tr h="12336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Elapsed </a:t>
                      </a:r>
                      <a:b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minutes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Tracer </a:t>
                      </a:r>
                    </a:p>
                    <a:p>
                      <a:pPr algn="ctr" fontAlgn="b"/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Fluoride</a:t>
                      </a:r>
                      <a:b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  <a:endParaRPr lang="fr-FR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Elapsed </a:t>
                      </a:r>
                      <a:b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minutes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Tracer </a:t>
                      </a:r>
                    </a:p>
                    <a:p>
                      <a:pPr algn="ctr" fontAlgn="b"/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Fluoride</a:t>
                      </a:r>
                      <a:b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  <a:endParaRPr lang="fr-FR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Elapsed </a:t>
                      </a:r>
                      <a:b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minutes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Tracer </a:t>
                      </a:r>
                    </a:p>
                    <a:p>
                      <a:pPr algn="ctr" fontAlgn="b"/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Fluoride</a:t>
                      </a:r>
                      <a:b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  <a:endParaRPr lang="fr-FR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87760708"/>
                  </a:ext>
                </a:extLst>
              </a:tr>
              <a:tr h="5140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2.18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917719"/>
                  </a:ext>
                </a:extLst>
              </a:tr>
              <a:tr h="5140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2.16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48796"/>
                  </a:ext>
                </a:extLst>
              </a:tr>
              <a:tr h="5140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2.17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813158"/>
                  </a:ext>
                </a:extLst>
              </a:tr>
              <a:tr h="5140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2.16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694711"/>
                  </a:ext>
                </a:extLst>
              </a:tr>
              <a:tr h="5140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2.18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129168"/>
                  </a:ext>
                </a:extLst>
              </a:tr>
              <a:tr h="5140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2.19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992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45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A5BC1-C4B0-4CAE-AD79-79C9BB631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Tracer Dose and Background Residual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8BAB8-D10B-420D-BC2A-DB5E35557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Average background fluoride concentration: 0.081 mg/L as F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Average steady-state measured fluoride concentration exiting pipeline and entering the first tank (steel): 2.179 mg/L as F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Fluoride dose: 2.179 – 0.081 = 2.10 mg/L as F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Results are based on tracer dose of 2.10 mg/L as F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10% of tracer dose is 0.210 mg/L as F</a:t>
            </a:r>
          </a:p>
        </p:txBody>
      </p:sp>
    </p:spTree>
    <p:extLst>
      <p:ext uri="{BB962C8B-B14F-4D97-AF65-F5344CB8AC3E}">
        <p14:creationId xmlns:p14="http://schemas.microsoft.com/office/powerpoint/2010/main" val="811358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BCF2E-E8DB-48B6-8A97-148C87E4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3" y="365125"/>
            <a:ext cx="11783505" cy="784945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Tracer Fluoride Steel Tank Station 2, Table 1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4B156C5-788A-40F1-8666-B04E31B03E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160339"/>
              </p:ext>
            </p:extLst>
          </p:nvPr>
        </p:nvGraphicFramePr>
        <p:xfrm>
          <a:off x="94266" y="1366888"/>
          <a:ext cx="11135987" cy="4882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093">
                  <a:extLst>
                    <a:ext uri="{9D8B030D-6E8A-4147-A177-3AD203B41FA5}">
                      <a16:colId xmlns:a16="http://schemas.microsoft.com/office/drawing/2014/main" val="2594307467"/>
                    </a:ext>
                  </a:extLst>
                </a:gridCol>
                <a:gridCol w="1657215">
                  <a:extLst>
                    <a:ext uri="{9D8B030D-6E8A-4147-A177-3AD203B41FA5}">
                      <a16:colId xmlns:a16="http://schemas.microsoft.com/office/drawing/2014/main" val="2799405039"/>
                    </a:ext>
                  </a:extLst>
                </a:gridCol>
                <a:gridCol w="2045114">
                  <a:extLst>
                    <a:ext uri="{9D8B030D-6E8A-4147-A177-3AD203B41FA5}">
                      <a16:colId xmlns:a16="http://schemas.microsoft.com/office/drawing/2014/main" val="636984170"/>
                    </a:ext>
                  </a:extLst>
                </a:gridCol>
                <a:gridCol w="1887833">
                  <a:extLst>
                    <a:ext uri="{9D8B030D-6E8A-4147-A177-3AD203B41FA5}">
                      <a16:colId xmlns:a16="http://schemas.microsoft.com/office/drawing/2014/main" val="1932359851"/>
                    </a:ext>
                  </a:extLst>
                </a:gridCol>
                <a:gridCol w="1524570">
                  <a:extLst>
                    <a:ext uri="{9D8B030D-6E8A-4147-A177-3AD203B41FA5}">
                      <a16:colId xmlns:a16="http://schemas.microsoft.com/office/drawing/2014/main" val="3523379829"/>
                    </a:ext>
                  </a:extLst>
                </a:gridCol>
                <a:gridCol w="2172162">
                  <a:extLst>
                    <a:ext uri="{9D8B030D-6E8A-4147-A177-3AD203B41FA5}">
                      <a16:colId xmlns:a16="http://schemas.microsoft.com/office/drawing/2014/main" val="3579711876"/>
                    </a:ext>
                  </a:extLst>
                </a:gridCol>
              </a:tblGrid>
              <a:tr h="14507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Elapsed </a:t>
                      </a:r>
                      <a:br>
                        <a:rPr kumimoji="0" lang="en-US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Time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minutes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t/HRT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Tracer Fluoride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Elapsed </a:t>
                      </a:r>
                      <a:b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Time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t/HRT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Tracer Fluoride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807935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0.044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0.007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190440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0.049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0.1343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435903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0.055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0.1783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655467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0.060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0.1833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917288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0.065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0.1683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77183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0.071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0.2501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011522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0.076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0.2313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249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155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BCF2E-E8DB-48B6-8A97-148C87E4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3" y="365125"/>
            <a:ext cx="11733625" cy="78494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Tracer Fluoride Concrete Tank Station 3, Table 1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4B156C5-788A-40F1-8666-B04E31B03E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458863"/>
              </p:ext>
            </p:extLst>
          </p:nvPr>
        </p:nvGraphicFramePr>
        <p:xfrm>
          <a:off x="94266" y="1366888"/>
          <a:ext cx="11135987" cy="4882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093">
                  <a:extLst>
                    <a:ext uri="{9D8B030D-6E8A-4147-A177-3AD203B41FA5}">
                      <a16:colId xmlns:a16="http://schemas.microsoft.com/office/drawing/2014/main" val="2594307467"/>
                    </a:ext>
                  </a:extLst>
                </a:gridCol>
                <a:gridCol w="1657215">
                  <a:extLst>
                    <a:ext uri="{9D8B030D-6E8A-4147-A177-3AD203B41FA5}">
                      <a16:colId xmlns:a16="http://schemas.microsoft.com/office/drawing/2014/main" val="2799405039"/>
                    </a:ext>
                  </a:extLst>
                </a:gridCol>
                <a:gridCol w="2045114">
                  <a:extLst>
                    <a:ext uri="{9D8B030D-6E8A-4147-A177-3AD203B41FA5}">
                      <a16:colId xmlns:a16="http://schemas.microsoft.com/office/drawing/2014/main" val="636984170"/>
                    </a:ext>
                  </a:extLst>
                </a:gridCol>
                <a:gridCol w="1887833">
                  <a:extLst>
                    <a:ext uri="{9D8B030D-6E8A-4147-A177-3AD203B41FA5}">
                      <a16:colId xmlns:a16="http://schemas.microsoft.com/office/drawing/2014/main" val="1932359851"/>
                    </a:ext>
                  </a:extLst>
                </a:gridCol>
                <a:gridCol w="1524570">
                  <a:extLst>
                    <a:ext uri="{9D8B030D-6E8A-4147-A177-3AD203B41FA5}">
                      <a16:colId xmlns:a16="http://schemas.microsoft.com/office/drawing/2014/main" val="3523379829"/>
                    </a:ext>
                  </a:extLst>
                </a:gridCol>
                <a:gridCol w="2172162">
                  <a:extLst>
                    <a:ext uri="{9D8B030D-6E8A-4147-A177-3AD203B41FA5}">
                      <a16:colId xmlns:a16="http://schemas.microsoft.com/office/drawing/2014/main" val="3579711876"/>
                    </a:ext>
                  </a:extLst>
                </a:gridCol>
              </a:tblGrid>
              <a:tr h="14507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Elapsed </a:t>
                      </a:r>
                      <a:br>
                        <a:rPr kumimoji="0" lang="en-US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Time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minutes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t/HRT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Tracer Fluoride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Elapsed </a:t>
                      </a:r>
                      <a:b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Time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t/HRT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Tracer Fluoride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807935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0.095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0.041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190440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0.104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0.049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435903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0.109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0.052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655467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0.114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0.057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917288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0.119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0.065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77183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0.124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0.072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011522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0.129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0.073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249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060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BCF2E-E8DB-48B6-8A97-148C87E4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3" y="365125"/>
            <a:ext cx="11733625" cy="78494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Tracer Fluoride Concrete Tank Station 3, Table 2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4B156C5-788A-40F1-8666-B04E31B03E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27330"/>
              </p:ext>
            </p:extLst>
          </p:nvPr>
        </p:nvGraphicFramePr>
        <p:xfrm>
          <a:off x="94266" y="1366888"/>
          <a:ext cx="11135987" cy="4392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093">
                  <a:extLst>
                    <a:ext uri="{9D8B030D-6E8A-4147-A177-3AD203B41FA5}">
                      <a16:colId xmlns:a16="http://schemas.microsoft.com/office/drawing/2014/main" val="2594307467"/>
                    </a:ext>
                  </a:extLst>
                </a:gridCol>
                <a:gridCol w="1657215">
                  <a:extLst>
                    <a:ext uri="{9D8B030D-6E8A-4147-A177-3AD203B41FA5}">
                      <a16:colId xmlns:a16="http://schemas.microsoft.com/office/drawing/2014/main" val="2799405039"/>
                    </a:ext>
                  </a:extLst>
                </a:gridCol>
                <a:gridCol w="2045114">
                  <a:extLst>
                    <a:ext uri="{9D8B030D-6E8A-4147-A177-3AD203B41FA5}">
                      <a16:colId xmlns:a16="http://schemas.microsoft.com/office/drawing/2014/main" val="636984170"/>
                    </a:ext>
                  </a:extLst>
                </a:gridCol>
                <a:gridCol w="1887833">
                  <a:extLst>
                    <a:ext uri="{9D8B030D-6E8A-4147-A177-3AD203B41FA5}">
                      <a16:colId xmlns:a16="http://schemas.microsoft.com/office/drawing/2014/main" val="1932359851"/>
                    </a:ext>
                  </a:extLst>
                </a:gridCol>
                <a:gridCol w="1524570">
                  <a:extLst>
                    <a:ext uri="{9D8B030D-6E8A-4147-A177-3AD203B41FA5}">
                      <a16:colId xmlns:a16="http://schemas.microsoft.com/office/drawing/2014/main" val="3523379829"/>
                    </a:ext>
                  </a:extLst>
                </a:gridCol>
                <a:gridCol w="2172162">
                  <a:extLst>
                    <a:ext uri="{9D8B030D-6E8A-4147-A177-3AD203B41FA5}">
                      <a16:colId xmlns:a16="http://schemas.microsoft.com/office/drawing/2014/main" val="3579711876"/>
                    </a:ext>
                  </a:extLst>
                </a:gridCol>
              </a:tblGrid>
              <a:tr h="14507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Elapsed </a:t>
                      </a:r>
                      <a:b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Time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t/HRT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Tracer Fluoride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Elapsed </a:t>
                      </a:r>
                      <a:b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Time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t/HRT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Tracer Fluoride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807935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0.169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0.119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190440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0.174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0.127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435903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0.179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0.133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655467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0.184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0.142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917288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222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0.189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0.150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77183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228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0.194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0.156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011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17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BCF2E-E8DB-48B6-8A97-148C87E4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3" y="365125"/>
            <a:ext cx="11733625" cy="78494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Tracer Fluoride Concrete Tank Station 3, Table 3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4B156C5-788A-40F1-8666-B04E31B03E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549788"/>
              </p:ext>
            </p:extLst>
          </p:nvPr>
        </p:nvGraphicFramePr>
        <p:xfrm>
          <a:off x="94266" y="1366888"/>
          <a:ext cx="11135987" cy="4392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093">
                  <a:extLst>
                    <a:ext uri="{9D8B030D-6E8A-4147-A177-3AD203B41FA5}">
                      <a16:colId xmlns:a16="http://schemas.microsoft.com/office/drawing/2014/main" val="2594307467"/>
                    </a:ext>
                  </a:extLst>
                </a:gridCol>
                <a:gridCol w="1657215">
                  <a:extLst>
                    <a:ext uri="{9D8B030D-6E8A-4147-A177-3AD203B41FA5}">
                      <a16:colId xmlns:a16="http://schemas.microsoft.com/office/drawing/2014/main" val="2799405039"/>
                    </a:ext>
                  </a:extLst>
                </a:gridCol>
                <a:gridCol w="2045114">
                  <a:extLst>
                    <a:ext uri="{9D8B030D-6E8A-4147-A177-3AD203B41FA5}">
                      <a16:colId xmlns:a16="http://schemas.microsoft.com/office/drawing/2014/main" val="636984170"/>
                    </a:ext>
                  </a:extLst>
                </a:gridCol>
                <a:gridCol w="1887833">
                  <a:extLst>
                    <a:ext uri="{9D8B030D-6E8A-4147-A177-3AD203B41FA5}">
                      <a16:colId xmlns:a16="http://schemas.microsoft.com/office/drawing/2014/main" val="1932359851"/>
                    </a:ext>
                  </a:extLst>
                </a:gridCol>
                <a:gridCol w="1524570">
                  <a:extLst>
                    <a:ext uri="{9D8B030D-6E8A-4147-A177-3AD203B41FA5}">
                      <a16:colId xmlns:a16="http://schemas.microsoft.com/office/drawing/2014/main" val="3523379829"/>
                    </a:ext>
                  </a:extLst>
                </a:gridCol>
                <a:gridCol w="2172162">
                  <a:extLst>
                    <a:ext uri="{9D8B030D-6E8A-4147-A177-3AD203B41FA5}">
                      <a16:colId xmlns:a16="http://schemas.microsoft.com/office/drawing/2014/main" val="3579711876"/>
                    </a:ext>
                  </a:extLst>
                </a:gridCol>
              </a:tblGrid>
              <a:tr h="14507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Elapsed </a:t>
                      </a:r>
                      <a:b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Time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t/HRT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Tracer Fluoride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Elapsed </a:t>
                      </a:r>
                      <a:b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Time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t/HRT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Tracer Fluoride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807935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276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0.233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0.216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190440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282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0.238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0.222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435903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288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0.243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0.231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655467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294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0.248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0.236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917288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0.253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0.244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77183"/>
                  </a:ext>
                </a:extLst>
              </a:tr>
              <a:tr h="4903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306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0.257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0.251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011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993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936BDE0-D1AA-4B99-87C8-22479CD3960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Aft>
                <a:spcPts val="600"/>
              </a:spcAf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Step-Dose Curve </a:t>
            </a: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20-in Dia. Transmission Line (3,189 ft)</a:t>
            </a:r>
          </a:p>
        </p:txBody>
      </p:sp>
      <p:graphicFrame>
        <p:nvGraphicFramePr>
          <p:cNvPr id="9" name="Chart 8" descr="Chart of pipeline step-dose results.">
            <a:extLst>
              <a:ext uri="{FF2B5EF4-FFF2-40B4-BE49-F238E27FC236}">
                <a16:creationId xmlns:a16="http://schemas.microsoft.com/office/drawing/2014/main" id="{152E7E72-6C6B-49BA-9F75-9CDCA7C3B9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9140238"/>
              </p:ext>
            </p:extLst>
          </p:nvPr>
        </p:nvGraphicFramePr>
        <p:xfrm>
          <a:off x="828675" y="1825626"/>
          <a:ext cx="105251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5961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936BDE0-D1AA-4B99-87C8-22479CD3960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Aft>
                <a:spcPts val="600"/>
              </a:spcAf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Step-Dose Curve </a:t>
            </a: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Transmission Line + 2.0 MG Steel Tank</a:t>
            </a:r>
          </a:p>
        </p:txBody>
      </p:sp>
      <p:graphicFrame>
        <p:nvGraphicFramePr>
          <p:cNvPr id="4" name="Chart 3" descr="Chart of Step Dose curve for Steel Tank.">
            <a:extLst>
              <a:ext uri="{FF2B5EF4-FFF2-40B4-BE49-F238E27FC236}">
                <a16:creationId xmlns:a16="http://schemas.microsoft.com/office/drawing/2014/main" id="{00000000-0008-0000-07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064746"/>
              </p:ext>
            </p:extLst>
          </p:nvPr>
        </p:nvGraphicFramePr>
        <p:xfrm>
          <a:off x="828675" y="1825626"/>
          <a:ext cx="105251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9453823-685F-479C-B309-0BCF6A45B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7772" y="2431635"/>
            <a:ext cx="3069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Dose: 2.1 mg/L</a:t>
            </a:r>
          </a:p>
          <a:p>
            <a:r>
              <a:rPr lang="en-US" alt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0.21 mg/L at t</a:t>
            </a:r>
            <a:r>
              <a:rPr lang="en-US" altLang="en-US" sz="2400" baseline="-25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r>
              <a:rPr lang="en-US" alt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2400" baseline="-25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alt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38 min</a:t>
            </a:r>
          </a:p>
          <a:p>
            <a:r>
              <a:rPr lang="en-US" alt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HRT: 548 min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EFB317-D88F-4236-8350-BBE2FEF96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37101" y="4607304"/>
            <a:ext cx="2182008" cy="461665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b="1" baseline="-25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/HRT = 0.07</a:t>
            </a:r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5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17CC0-6F09-4FCE-A12A-449048BC7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0725"/>
            <a:ext cx="10515600" cy="914401"/>
          </a:xfrm>
        </p:spPr>
        <p:txBody>
          <a:bodyPr/>
          <a:lstStyle/>
          <a:p>
            <a:r>
              <a:rPr lang="en-US"/>
              <a:t>Table of Contents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1E26-3B1E-4A4A-8D25-108D8B114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6506"/>
            <a:ext cx="10935878" cy="552659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Clearwell Design Specifications and Tracer Sampling Points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Summary of Tracer Results and Procedures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Tracer Injection Point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Recorded Tracer Data (Tables)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Graphs: Modified Step-Dose Curves for Stations 2 and 3</a:t>
            </a:r>
          </a:p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Graphs: Normalized Modified Step-Dose Curve to F-Curve for Stations 2 &amp; 3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Purpose of a Tracer Test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Disinfection Exposure Time of Fluid in Vessel for Determining Ct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Ct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Value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Baffling Factor (BF), Definition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Tracer Test Method (Modified Step-Dose)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Method of Analysis and Equipment</a:t>
            </a:r>
          </a:p>
        </p:txBody>
      </p:sp>
    </p:spTree>
    <p:extLst>
      <p:ext uri="{BB962C8B-B14F-4D97-AF65-F5344CB8AC3E}">
        <p14:creationId xmlns:p14="http://schemas.microsoft.com/office/powerpoint/2010/main" val="26884921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936BDE0-D1AA-4B99-87C8-22479CD3960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Aft>
                <a:spcPts val="600"/>
              </a:spcAft>
              <a:defRPr/>
            </a:pPr>
            <a:r>
              <a:rPr lang="en-US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Normalized to F-Curve</a:t>
            </a: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Transmission Line + 2.0 MG Steel Tank</a:t>
            </a:r>
          </a:p>
        </p:txBody>
      </p:sp>
      <p:graphicFrame>
        <p:nvGraphicFramePr>
          <p:cNvPr id="7" name="Chart 6" descr="Chart of normalized F-curve for Steel Tank.">
            <a:extLst>
              <a:ext uri="{FF2B5EF4-FFF2-40B4-BE49-F238E27FC236}">
                <a16:creationId xmlns:a16="http://schemas.microsoft.com/office/drawing/2014/main" id="{00000000-0008-0000-0700-00001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2012756"/>
              </p:ext>
            </p:extLst>
          </p:nvPr>
        </p:nvGraphicFramePr>
        <p:xfrm>
          <a:off x="828675" y="1825626"/>
          <a:ext cx="105251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432891F-0534-40AD-AAF9-70DD60B701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851409" y="3235366"/>
            <a:ext cx="804672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2D454E9-96D2-4CD5-BAF3-5BAAC339E2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863714" y="3224682"/>
            <a:ext cx="1658" cy="2194560"/>
          </a:xfrm>
          <a:prstGeom prst="straightConnector1">
            <a:avLst/>
          </a:prstGeom>
          <a:ln w="41275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8ADAE89-F9F4-4BBC-A0EC-3B64209E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926860" y="4523640"/>
            <a:ext cx="4004622" cy="461665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Baffling Factor (BF) = 0.07</a:t>
            </a:r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733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936BDE0-D1AA-4B99-87C8-22479CD3960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Aft>
                <a:spcPts val="600"/>
              </a:spcAf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Step-Dose Curve: Transmission Line + </a:t>
            </a: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2.0 MG Steel + 2.0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MG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Concrete Tanks</a:t>
            </a:r>
          </a:p>
        </p:txBody>
      </p:sp>
      <p:graphicFrame>
        <p:nvGraphicFramePr>
          <p:cNvPr id="7" name="Chart 6" descr="Chart of Step-dose curve for Steel + Concrete tanks.">
            <a:extLst>
              <a:ext uri="{FF2B5EF4-FFF2-40B4-BE49-F238E27FC236}">
                <a16:creationId xmlns:a16="http://schemas.microsoft.com/office/drawing/2014/main" id="{A4E0859A-A1A3-41BA-BDCB-4F81D96185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6960525"/>
              </p:ext>
            </p:extLst>
          </p:nvPr>
        </p:nvGraphicFramePr>
        <p:xfrm>
          <a:off x="828675" y="1825626"/>
          <a:ext cx="105251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15CD8A2-ABA8-493E-8910-84F182B6D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7772" y="2431635"/>
            <a:ext cx="3069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Dose: 2.1 mg/L</a:t>
            </a:r>
          </a:p>
          <a:p>
            <a:r>
              <a:rPr lang="en-US" alt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0.21 mg/L at t</a:t>
            </a:r>
            <a:r>
              <a:rPr lang="en-US" altLang="en-US" sz="2400" baseline="-25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r>
              <a:rPr lang="en-US" alt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2400" baseline="-25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alt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270 min</a:t>
            </a:r>
          </a:p>
          <a:p>
            <a:r>
              <a:rPr lang="en-US" alt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HRT: 1,183 min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3FE441-3F01-46AC-8FF6-621A9D25D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37101" y="4607304"/>
            <a:ext cx="2182008" cy="461665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b="1" baseline="-25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/HRT = 0.23</a:t>
            </a:r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3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936BDE0-D1AA-4B99-87C8-22479CD3960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Aft>
                <a:spcPts val="600"/>
              </a:spcAft>
              <a:defRPr/>
            </a:pPr>
            <a:r>
              <a:rPr lang="en-US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Normalized to F-Curve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Transmission Line + </a:t>
            </a: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2.0 MG Steel + 2.0 </a:t>
            </a:r>
            <a:r>
              <a:rPr lang="en-US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Concrete Tanks</a:t>
            </a:r>
          </a:p>
        </p:txBody>
      </p:sp>
      <p:graphicFrame>
        <p:nvGraphicFramePr>
          <p:cNvPr id="6" name="Chart 5" descr="Chart of Normalized F-Curve for Steel and Concrete tanks.">
            <a:extLst>
              <a:ext uri="{FF2B5EF4-FFF2-40B4-BE49-F238E27FC236}">
                <a16:creationId xmlns:a16="http://schemas.microsoft.com/office/drawing/2014/main" id="{00000000-0008-0000-0C00-00000F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6000767"/>
              </p:ext>
            </p:extLst>
          </p:nvPr>
        </p:nvGraphicFramePr>
        <p:xfrm>
          <a:off x="838200" y="1816199"/>
          <a:ext cx="105251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93CD8DF-EBE3-4494-A860-C581D1AC9E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851409" y="3235366"/>
            <a:ext cx="804672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C806A3F-4443-402A-AB85-C12BA00C05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957984" y="3224682"/>
            <a:ext cx="1658" cy="2194560"/>
          </a:xfrm>
          <a:prstGeom prst="straightConnector1">
            <a:avLst/>
          </a:prstGeom>
          <a:ln w="41275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E46E4043-88BC-419E-9121-B7266DA15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926860" y="4212555"/>
            <a:ext cx="4004622" cy="461665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Baffling Factor (BF) = 0.23</a:t>
            </a:r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868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24B5B-64EF-41D7-A31A-522C60D67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Purpose of a Tracer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97E50-5706-48FA-8723-6D6E943C9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determine the hydraulic efficiency or disinfectant exposure time of water through one or more reactors.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addition of known quantities of a nonreactive chemical (tracer) is added in the form of a pulse (slug) or step-input. 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time of travel or disinfectant exposure time through the reactor is related to: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Flow rate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Reactor water volume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Water Depth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Reactor configuration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Hydraulic mixing</a:t>
            </a:r>
          </a:p>
        </p:txBody>
      </p:sp>
    </p:spTree>
    <p:extLst>
      <p:ext uri="{BB962C8B-B14F-4D97-AF65-F5344CB8AC3E}">
        <p14:creationId xmlns:p14="http://schemas.microsoft.com/office/powerpoint/2010/main" val="30540561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20C84-013A-4011-8E8E-399222D4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Disinfection Exposure Time of Fluid in Vessel for Determining Ct</a:t>
            </a:r>
            <a:r>
              <a:rPr lang="en-US" baseline="-25000" dirty="0">
                <a:solidFill>
                  <a:srgbClr val="FFFFFF"/>
                </a:solidFill>
              </a:rPr>
              <a:t>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19DF6-3E81-4F1A-B545-E248D8CBF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is the disinfectant residual (mg/L) at the point of inactivation compliance.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disinfection exposure time of water used for Ct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calculation is the time (t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it takes for the first 10 percent of the water entering the reactor to exit the reactor.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determine this, a marker (nonreactive tracer) is introduced into the water and is monitored leaving the reactor. 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Example: 2.7 mg/L of tracer is continuously dose during testing; t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that time when 0.27 mg/L of tracer concentration (10% of dose) has exit the reactor.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5008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9EE9B-D072-4DC5-A4AD-EEF5A1BA2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</a:t>
            </a:r>
            <a:r>
              <a:rPr lang="en-US" b="1" baseline="-25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Value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7AC04-8270-4DF6-A4A1-E5082A11F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9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Log inactivation is based on the </a:t>
            </a: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Delivered Dose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Ct</a:t>
            </a:r>
            <a:r>
              <a:rPr lang="en-US" sz="24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en-US" sz="2400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637" lvl="1" indent="0">
              <a:spcAft>
                <a:spcPts val="0"/>
              </a:spcAft>
              <a:buNone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is the disinfectant residual (mg/L)</a:t>
            </a:r>
          </a:p>
          <a:p>
            <a:pPr marL="274637" lvl="1" indent="0">
              <a:spcAft>
                <a:spcPts val="0"/>
              </a:spcAft>
              <a:buNone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is the exposure or contact time (minutes)</a:t>
            </a:r>
          </a:p>
          <a:p>
            <a:pPr marL="274637" lvl="1" indent="0">
              <a:spcAft>
                <a:spcPts val="0"/>
              </a:spcAft>
              <a:buNone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Multiply them:</a:t>
            </a:r>
          </a:p>
          <a:p>
            <a:pPr marL="287338" indent="0">
              <a:spcAft>
                <a:spcPts val="0"/>
              </a:spcAft>
              <a:buClr>
                <a:schemeClr val="accent2"/>
              </a:buClr>
              <a:buNone/>
              <a:defRPr/>
            </a:pP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mg/L • min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(delivered dose)</a:t>
            </a:r>
          </a:p>
          <a:p>
            <a:pPr marL="287338" indent="0">
              <a:spcAft>
                <a:spcPts val="0"/>
              </a:spcAft>
              <a:buClr>
                <a:schemeClr val="accent2"/>
              </a:buClr>
              <a:buNone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0"/>
              </a:spcAft>
              <a:buClr>
                <a:schemeClr val="accent2"/>
              </a:buClr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calculated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Ct</a:t>
            </a:r>
            <a:r>
              <a:rPr lang="en-US" sz="24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value is looked up in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EPA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Ct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tables to determine the log inactivation based on specific monitoring parameters (pH, disinfectant residual and temperature).</a:t>
            </a:r>
          </a:p>
        </p:txBody>
      </p:sp>
    </p:spTree>
    <p:extLst>
      <p:ext uri="{BB962C8B-B14F-4D97-AF65-F5344CB8AC3E}">
        <p14:creationId xmlns:p14="http://schemas.microsoft.com/office/powerpoint/2010/main" val="6981357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8FDAE-6190-4458-88BC-2CF9C42B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617" y="168677"/>
            <a:ext cx="10963183" cy="1038686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Baffling Factor (BF)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53F41-A0BD-4490-A253-A3ADB74B0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31" y="1438183"/>
            <a:ext cx="11771790" cy="4998128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Baffling factor or short-circuiting factor: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Determined from tracer study or estimated</a:t>
            </a:r>
          </a:p>
          <a:p>
            <a:pPr lvl="1">
              <a:buFont typeface="Arial" charset="0"/>
              <a:buChar char="•"/>
              <a:defRPr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BF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t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HRT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from tracer study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HRT (hydraulic residence time) = reactor volume divided by reactor flow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Once the BF is determined, then it is applied to the operations of the reactor for determining the disinfectant exposure time.</a:t>
            </a:r>
          </a:p>
          <a:p>
            <a:pPr marL="0" indent="0"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Example:  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Total Clearwell operating volume: 2,600,000 gallons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Exit flow:  2,500 gpm (3.6 MGD)</a:t>
            </a:r>
          </a:p>
          <a:p>
            <a:pPr lvl="1">
              <a:buFont typeface="Arial" charset="0"/>
              <a:buChar char="•"/>
              <a:defRPr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BF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0.23, from tracer study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Calculated contact or disinfection exposure time: </a:t>
            </a:r>
          </a:p>
          <a:p>
            <a:pPr lvl="2">
              <a:buFont typeface="Arial" charset="0"/>
              <a:buChar char="•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2,600,000 gal ÷ 2,500 gpm × 0.23 = 239</a:t>
            </a: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minutes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4675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B826F-E200-48C5-A3A7-F6C7A4425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Test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E882A-8977-4F9D-BB52-ECD1FE08A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Modified Step-Dose Method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 is a continue feed of tracer at constant rate and inlet plant flow throughout the duration of the test.  The “Step-Dose” test has a duration of 3-4 HRT to achieve reactor outlet steady-state tracer concentration.  The time “t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is determined when 10% of the tracer dose concentration has exist the reactor.  The “Modified Step-Dose” test allows the test to be completed in less than 1 HRT by physical measurements of the tracer inlet flow and/or channel basin concentration.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5190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3263"/>
            <a:ext cx="4595071" cy="130053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Method of Analysis and Equipment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32" y="1526960"/>
            <a:ext cx="6516210" cy="4873841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Intellical™ ISEF121 Fluoride (F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Ion Selective Electrode (ISE)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HQ40d Portable ISE Multi-Parameter Meter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Fluoride Ionic Strength Adjustor (ISA)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Fluoride Standards (0.2/2.0 &amp; 0.5/ 5.0 mg/L)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25 mL graduated cylinder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Finnpipette F2 variable volume pipette, capacity 0.5 - 5 mL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Electrode stirrer stand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50 mL beakers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Stir Bar, Magnetic, Polygon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rmo Scientific FinnpipetteÂ® F2 Adjustable-Volume Pipetters, Single Channel, 0.5-5m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569778" y="321734"/>
            <a:ext cx="794546" cy="273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lectrode stirrer stand, 115 Vac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36273" y="321734"/>
            <a:ext cx="1897321" cy="273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dvanced digitalÂ handheld portable meter Hach HQD for water testing pH, Conductivity, TDS, Salinity, Dissolved Oxygen (DO), ORP and ISE.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1935" y="3796452"/>
            <a:ext cx="2073518" cy="255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ntellicalâ¢ ISEF121 Fluoride (F-) Ion Selective Electrode (ISE), 1 m cab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56576" y="4198648"/>
            <a:ext cx="2364317" cy="1755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0961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FD94C-25DF-4A9E-B027-4B4354AA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F070F-3363-4A14-8E35-B98F929517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2278173"/>
            <a:ext cx="11665259" cy="4229159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Guy Schott, P.E.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State Water Resources Control Board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Division of Drinking Water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Santa Rosa, CA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Tracer Test Results</a:t>
            </a:r>
            <a:r>
              <a:rPr lang="en-US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review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www.waterboards.ca.gov/drinking_water/programs/districts/mendocino_district.html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Guy Schott</a:t>
            </a:r>
            <a:r>
              <a:rPr lang="en-US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Guy.Schott@waterboards.ca.gov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Office Number: 707-576-2732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88BE429-89F0-4210-8207-96F88759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707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29C83-6FBE-4264-AF3A-D6F5AF58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654"/>
            <a:ext cx="10515600" cy="807868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7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Pipeline &amp; Tank Design Specifications</a:t>
            </a:r>
          </a:p>
        </p:txBody>
      </p:sp>
      <p:pic>
        <p:nvPicPr>
          <p:cNvPr id="4" name="Content Placeholder 3" descr="Schematic of Tank design.">
            <a:extLst>
              <a:ext uri="{FF2B5EF4-FFF2-40B4-BE49-F238E27FC236}">
                <a16:creationId xmlns:a16="http://schemas.microsoft.com/office/drawing/2014/main" id="{27BB4146-10CA-4BC9-8229-D53E096B01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825" t="2919" r="14223" b="5879"/>
          <a:stretch/>
        </p:blipFill>
        <p:spPr>
          <a:xfrm>
            <a:off x="1358283" y="965641"/>
            <a:ext cx="9114341" cy="5830521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21FBF3C5-CB66-48DF-9B23-F68D6C4352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80225" y="5149050"/>
            <a:ext cx="648070" cy="559293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A1367CB-56D8-4FE8-B7DC-95BAA9F59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17363" y="3090911"/>
            <a:ext cx="648070" cy="559293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19DE010-0344-48FD-A956-AB0A9CEE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06719" y="5713328"/>
            <a:ext cx="648070" cy="559293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04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F0639-2213-4B30-8FB2-81B7E628F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8871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Summary of Tracer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7A582-BD12-4264-B311-12ADDD27A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38"/>
            <a:ext cx="10515600" cy="4721025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Tracer study was conducted on a 3,189 linear feet, 20-in diameter transmission and two 2.0 MG storage tanks all operated in series.  Liquid fluoride was used as the tracer and was injected into a 20-in pipeline downstream of filtration. 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Sampling were done at three stations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Station 1:  End of 3,189 linear feet transmission line to determine fluoride dose (mg/L)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Station 2:  Outlet of 2.0 MG Steel Tank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Station 3: Outlet of 2.0 MG Concrete Tank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Pipeline flow was 3,000 gpm (steady-state)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Tanks exit flows varied from 2,200 – 2,400 gpm</a:t>
            </a:r>
          </a:p>
        </p:txBody>
      </p:sp>
    </p:spTree>
    <p:extLst>
      <p:ext uri="{BB962C8B-B14F-4D97-AF65-F5344CB8AC3E}">
        <p14:creationId xmlns:p14="http://schemas.microsoft.com/office/powerpoint/2010/main" val="838113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F72D4-CAA5-434E-B3EF-1D9E9B556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171" y="365125"/>
            <a:ext cx="10785629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Cement Hill Water Treatment Plant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Tracer and Fluoride injection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D8CD7-F728-4BE3-B7B0-0D0D5E71F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0194" y="1825625"/>
            <a:ext cx="6325384" cy="466725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Tracer: H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SiF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Fluoride (F)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Feed pump rate: 100 mL/min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Background: 0.081 mg/L as F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Measured dose: 2.1 mg/L as F (excluding background fluoride)</a:t>
            </a:r>
          </a:p>
          <a:p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Fluoride (tracer) was injected into a 20-in diameter transmission pipe (post filtration).  The transmission line is 3,189 linear feet to the CT storage tanks.  </a:t>
            </a:r>
          </a:p>
        </p:txBody>
      </p:sp>
      <p:pic>
        <p:nvPicPr>
          <p:cNvPr id="5" name="Picture Placeholder 7" descr="Image of fluoride injection pump and location.">
            <a:extLst>
              <a:ext uri="{FF2B5EF4-FFF2-40B4-BE49-F238E27FC236}">
                <a16:creationId xmlns:a16="http://schemas.microsoft.com/office/drawing/2014/main" id="{70D90C04-CF35-48D3-9ECE-D26A55C0058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815138" y="2072354"/>
            <a:ext cx="4886325" cy="3857879"/>
          </a:xfrm>
        </p:spPr>
      </p:pic>
    </p:spTree>
    <p:extLst>
      <p:ext uri="{BB962C8B-B14F-4D97-AF65-F5344CB8AC3E}">
        <p14:creationId xmlns:p14="http://schemas.microsoft.com/office/powerpoint/2010/main" val="2995517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F72D4-CAA5-434E-B3EF-1D9E9B556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Tracer Test Result Summary –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Transmission Line + 2.0  MG Steel Tank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D8CD7-F728-4BE3-B7B0-0D0D5E71F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0194" y="1825625"/>
            <a:ext cx="6325384" cy="4667250"/>
          </a:xfrm>
        </p:spPr>
        <p:txBody>
          <a:bodyPr>
            <a:noAutofit/>
          </a:bodyPr>
          <a:lstStyle/>
          <a:p>
            <a:pPr marL="0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Modified Step-Dose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Test Date: 7/30/20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Transmission Line: 3,189 feet (20-in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Transmission Line Vol: 52,044 gallons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Transmission Flow: 3,000 gpm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Tank Operating Level: 21.2 - 21.6 ft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Tank Working Vol: 1,258,326 gallons (avg)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AA0EB4-C27E-4A61-8776-2E8582E364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15578" y="1825625"/>
            <a:ext cx="4886228" cy="435133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Volume of Transmission Line + Tank: 1,310,370 gallons (avg)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Steel Tank Outlet Flow: 2,390 gpm (avg)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HRT: 548 minutes (1,310,370 gal/2,390 gpm)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38 minutes</a:t>
            </a:r>
          </a:p>
          <a:p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Baffling Factor (t</a:t>
            </a:r>
            <a:r>
              <a:rPr lang="en-US" sz="2400" b="1" baseline="-25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/HRT): 0.07</a:t>
            </a:r>
          </a:p>
        </p:txBody>
      </p:sp>
    </p:spTree>
    <p:extLst>
      <p:ext uri="{BB962C8B-B14F-4D97-AF65-F5344CB8AC3E}">
        <p14:creationId xmlns:p14="http://schemas.microsoft.com/office/powerpoint/2010/main" val="2751365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F72D4-CAA5-434E-B3EF-1D9E9B556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622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Tracer Test Result Summary –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Transmission Line + 2.0  MG Steel + 2.0 MG Concrete Tanks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D8CD7-F728-4BE3-B7B0-0D0D5E71F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0194" y="2403835"/>
            <a:ext cx="6325384" cy="4089040"/>
          </a:xfrm>
        </p:spPr>
        <p:txBody>
          <a:bodyPr>
            <a:noAutofit/>
          </a:bodyPr>
          <a:lstStyle/>
          <a:p>
            <a:pPr marL="0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Modified Step-Dose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Test Date: 7/30/20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Transmission Line: 3,189 feet (20-in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Transmission Line Vol: 52,044 gallons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Transmission Flow: 3,000 gpm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Tank Operating Level: 21.2 - 22.7 ft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Combined Tanks Working Vol: 2,583,606 gallons (avg)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AA0EB4-C27E-4A61-8776-2E8582E364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15578" y="2403835"/>
            <a:ext cx="4886228" cy="377312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Volume of Transmission Line + Tanks: 2,635,651 gallons (avg)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Concrete Tank Outlet Flow: 2,214 gpm (avg)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HRT: 1,183 minutes (2,635,651 gal/2,214 gpm)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270 minutes (4.5 hours)</a:t>
            </a:r>
          </a:p>
          <a:p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Baffling Factor (t</a:t>
            </a:r>
            <a:r>
              <a:rPr lang="en-US" sz="2400" b="1" baseline="-25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/HRT): 0.23</a:t>
            </a:r>
          </a:p>
        </p:txBody>
      </p:sp>
    </p:spTree>
    <p:extLst>
      <p:ext uri="{BB962C8B-B14F-4D97-AF65-F5344CB8AC3E}">
        <p14:creationId xmlns:p14="http://schemas.microsoft.com/office/powerpoint/2010/main" val="2191245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C6BEC6B-5C77-412D-B45A-5B0F46FED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91581A-CF02-4E13-AB25-6DE3FBD91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60" y="176214"/>
            <a:ext cx="11734800" cy="1481188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Station 1: Transmission Line to 2.0 MG Steel Tank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FE09E75-36CB-4FE9-AD3C-D48C357E7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440" y="1847128"/>
            <a:ext cx="4483728" cy="4272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First segment is 3,189 linear feet of 20-inch diameter transmission line to 2 MG Steel tank.  Tracer dose (Fluoride) is measured and verify as it enters the first CT storage tank. </a:t>
            </a:r>
          </a:p>
        </p:txBody>
      </p:sp>
      <p:pic>
        <p:nvPicPr>
          <p:cNvPr id="5" name="Content Placeholder 4" descr="Image of 20-in diameter pipe entering the Steel Tank.">
            <a:extLst>
              <a:ext uri="{FF2B5EF4-FFF2-40B4-BE49-F238E27FC236}">
                <a16:creationId xmlns:a16="http://schemas.microsoft.com/office/drawing/2014/main" id="{5920DA8E-A02D-4BA4-92EE-00119573A51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91128" y="1847129"/>
            <a:ext cx="6162670" cy="427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620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91581A-CF02-4E13-AB25-6DE3FBD91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880" y="365125"/>
            <a:ext cx="10916920" cy="130644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Station 2: 2.0 MG Steel Tank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FE09E75-36CB-4FE9-AD3C-D48C357E7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825625"/>
            <a:ext cx="4625214" cy="4303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Sample station on exit side of 2.0 MG Steel Tank.  This water exits the tank and flows to the bottom of the 2.0 MG Concrete Tank.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Baffling Factor (t</a:t>
            </a:r>
            <a:r>
              <a:rPr lang="en-US" sz="2400" b="1" baseline="-25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/HRT): 0.07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(Pipeline + 2.0 MG Steel Tank) operated in series</a:t>
            </a:r>
          </a:p>
        </p:txBody>
      </p:sp>
      <p:pic>
        <p:nvPicPr>
          <p:cNvPr id="4" name="Picture 3" descr="Image of Steel Tank outlet pipe.">
            <a:extLst>
              <a:ext uri="{FF2B5EF4-FFF2-40B4-BE49-F238E27FC236}">
                <a16:creationId xmlns:a16="http://schemas.microsoft.com/office/drawing/2014/main" id="{6C9EFE7D-EE13-48E5-B2D0-046A367FD27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83500" y="1904282"/>
            <a:ext cx="6170299" cy="422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432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2005</Words>
  <Application>Microsoft Office PowerPoint</Application>
  <PresentationFormat>Widescreen</PresentationFormat>
  <Paragraphs>474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Cement Hill Water Treatment Plant CA4810005 Tracer Study  July 30, 2020 By Guy Schott, P.E</vt:lpstr>
      <vt:lpstr>Table of Contents</vt:lpstr>
      <vt:lpstr>Pipeline &amp; Tank Design Specifications</vt:lpstr>
      <vt:lpstr>Summary of Tracer Procedures</vt:lpstr>
      <vt:lpstr>Cement Hill Water Treatment Plant Tracer and Fluoride injection location</vt:lpstr>
      <vt:lpstr>Tracer Test Result Summary –  Transmission Line + 2.0  MG Steel Tank</vt:lpstr>
      <vt:lpstr>Tracer Test Result Summary –  Transmission Line + 2.0  MG Steel + 2.0 MG Concrete Tanks</vt:lpstr>
      <vt:lpstr>Station 1: Transmission Line to 2.0 MG Steel Tank</vt:lpstr>
      <vt:lpstr>Station 2: 2.0 MG Steel Tank</vt:lpstr>
      <vt:lpstr>Station 3: 2.0 MG Concrete Tank</vt:lpstr>
      <vt:lpstr>Tracer Fluoride Pipeline Station 1, Table 1</vt:lpstr>
      <vt:lpstr>Tracer Fluoride Pipeline Station 1, Table 2</vt:lpstr>
      <vt:lpstr>Tracer Dose and Background Residual</vt:lpstr>
      <vt:lpstr>Tracer Fluoride Steel Tank Station 2, Table 1</vt:lpstr>
      <vt:lpstr>Tracer Fluoride Concrete Tank Station 3, Table 1</vt:lpstr>
      <vt:lpstr>Tracer Fluoride Concrete Tank Station 3, Table 2</vt:lpstr>
      <vt:lpstr>Tracer Fluoride Concrete Tank Station 3, Table 3</vt:lpstr>
      <vt:lpstr>Step-Dose Curve  20-in Dia. Transmission Line (3,189 ft)</vt:lpstr>
      <vt:lpstr>Step-Dose Curve  Transmission Line + 2.0 MG Steel Tank</vt:lpstr>
      <vt:lpstr>Normalized to F-Curve Transmission Line + 2.0 MG Steel Tank</vt:lpstr>
      <vt:lpstr>Step-Dose Curve: Transmission Line +  2.0 MG Steel + 2.0 MG Concrete Tanks</vt:lpstr>
      <vt:lpstr>Normalized to F-Curve : Transmission Line +  2.0 MG Steel + 2.0 MG Concrete Tanks</vt:lpstr>
      <vt:lpstr>Purpose of a Tracer Study</vt:lpstr>
      <vt:lpstr>Disinfection Exposure Time of Fluid in Vessel for Determining Ct10</vt:lpstr>
      <vt:lpstr>Ct10 Value</vt:lpstr>
      <vt:lpstr>Baffling Factor (BF)</vt:lpstr>
      <vt:lpstr>Test Method</vt:lpstr>
      <vt:lpstr>Method of Analysis and Equipment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Cement Hill Water Treatment Plant CA0410005 Tracer Study  July 30, 2020  By Guy Schott, P.E</dc:title>
  <dc:creator>Schott, Guy@Waterboards</dc:creator>
  <cp:lastModifiedBy>Schott, Guy@Waterboards</cp:lastModifiedBy>
  <cp:revision>10</cp:revision>
  <dcterms:created xsi:type="dcterms:W3CDTF">2020-08-02T17:33:15Z</dcterms:created>
  <dcterms:modified xsi:type="dcterms:W3CDTF">2022-07-01T18:09:33Z</dcterms:modified>
</cp:coreProperties>
</file>