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24" r:id="rId3"/>
    <p:sldId id="364" r:id="rId4"/>
    <p:sldId id="333" r:id="rId5"/>
    <p:sldId id="373" r:id="rId6"/>
    <p:sldId id="1677" r:id="rId7"/>
    <p:sldId id="313" r:id="rId8"/>
    <p:sldId id="314" r:id="rId9"/>
    <p:sldId id="372" r:id="rId10"/>
    <p:sldId id="327" r:id="rId11"/>
    <p:sldId id="337" r:id="rId12"/>
    <p:sldId id="360" r:id="rId13"/>
    <p:sldId id="361" r:id="rId14"/>
    <p:sldId id="362" r:id="rId15"/>
    <p:sldId id="341" r:id="rId16"/>
    <p:sldId id="357" r:id="rId17"/>
    <p:sldId id="358" r:id="rId18"/>
    <p:sldId id="363" r:id="rId19"/>
    <p:sldId id="343" r:id="rId20"/>
    <p:sldId id="366" r:id="rId21"/>
    <p:sldId id="367" r:id="rId22"/>
    <p:sldId id="368" r:id="rId23"/>
    <p:sldId id="347" r:id="rId24"/>
    <p:sldId id="369" r:id="rId25"/>
    <p:sldId id="370" r:id="rId26"/>
    <p:sldId id="371" r:id="rId27"/>
    <p:sldId id="351" r:id="rId28"/>
    <p:sldId id="356" r:id="rId29"/>
    <p:sldId id="355" r:id="rId30"/>
    <p:sldId id="354" r:id="rId31"/>
    <p:sldId id="276" r:id="rId32"/>
    <p:sldId id="277" r:id="rId33"/>
    <p:sldId id="281" r:id="rId34"/>
    <p:sldId id="279" r:id="rId35"/>
    <p:sldId id="290" r:id="rId36"/>
    <p:sldId id="275" r:id="rId37"/>
    <p:sldId id="26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662" autoAdjust="0"/>
  </p:normalViewPr>
  <p:slideViewPr>
    <p:cSldViewPr snapToGrid="0">
      <p:cViewPr varScale="1">
        <p:scale>
          <a:sx n="107" d="100"/>
          <a:sy n="107" d="100"/>
        </p:scale>
        <p:origin x="462" y="102"/>
      </p:cViewPr>
      <p:guideLst/>
    </p:cSldViewPr>
  </p:slideViewPr>
  <p:outlineViewPr>
    <p:cViewPr>
      <p:scale>
        <a:sx n="33" d="100"/>
        <a:sy n="33" d="100"/>
      </p:scale>
      <p:origin x="0" y="-139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D:\TracerDataBase\TracerDataBase\tracer-studies-db-v1-33-ada.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log(velocity*L:W)  </a:t>
            </a:r>
          </a:p>
          <a:p>
            <a:pPr>
              <a:defRPr sz="1600" b="1"/>
            </a:pPr>
            <a:r>
              <a:rPr lang="en-US" sz="1600" b="1"/>
              <a:t>Flow - Under and Over (Rectangular Ozone Reactors)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dPt>
            <c:idx val="0"/>
            <c:marker>
              <c:symbol val="circle"/>
              <c:size val="8"/>
              <c:spPr>
                <a:solidFill>
                  <a:srgbClr val="FF0000"/>
                </a:solidFill>
                <a:ln w="9525">
                  <a:solidFill>
                    <a:schemeClr val="accent1"/>
                  </a:solidFill>
                </a:ln>
                <a:effectLst/>
              </c:spPr>
            </c:marker>
            <c:bubble3D val="0"/>
            <c:extLst>
              <c:ext xmlns:c16="http://schemas.microsoft.com/office/drawing/2014/chart" uri="{C3380CC4-5D6E-409C-BE32-E72D297353CC}">
                <c16:uniqueId val="{00000001-19F1-4990-ACA3-1829EB25E133}"/>
              </c:ext>
            </c:extLst>
          </c:dPt>
          <c:dPt>
            <c:idx val="1"/>
            <c:marker>
              <c:symbol val="circle"/>
              <c:size val="8"/>
              <c:spPr>
                <a:solidFill>
                  <a:schemeClr val="accent4">
                    <a:lumMod val="60000"/>
                    <a:lumOff val="40000"/>
                  </a:schemeClr>
                </a:solidFill>
                <a:ln w="9525">
                  <a:solidFill>
                    <a:schemeClr val="accent1"/>
                  </a:solidFill>
                </a:ln>
                <a:effectLst/>
              </c:spPr>
            </c:marker>
            <c:bubble3D val="0"/>
            <c:extLst>
              <c:ext xmlns:c16="http://schemas.microsoft.com/office/drawing/2014/chart" uri="{C3380CC4-5D6E-409C-BE32-E72D297353CC}">
                <c16:uniqueId val="{00000002-19F1-4990-ACA3-1829EB25E133}"/>
              </c:ext>
            </c:extLst>
          </c:dPt>
          <c:dPt>
            <c:idx val="2"/>
            <c:marker>
              <c:symbol val="circle"/>
              <c:size val="8"/>
              <c:spPr>
                <a:solidFill>
                  <a:srgbClr val="FF0000"/>
                </a:solidFill>
                <a:ln w="9525">
                  <a:solidFill>
                    <a:schemeClr val="accent1"/>
                  </a:solidFill>
                </a:ln>
                <a:effectLst/>
              </c:spPr>
            </c:marker>
            <c:bubble3D val="0"/>
            <c:extLst>
              <c:ext xmlns:c16="http://schemas.microsoft.com/office/drawing/2014/chart" uri="{C3380CC4-5D6E-409C-BE32-E72D297353CC}">
                <c16:uniqueId val="{00000005-19F1-4990-ACA3-1829EB25E133}"/>
              </c:ext>
            </c:extLst>
          </c:dPt>
          <c:dPt>
            <c:idx val="3"/>
            <c:marker>
              <c:symbol val="circle"/>
              <c:size val="8"/>
              <c:spPr>
                <a:solidFill>
                  <a:schemeClr val="accent4">
                    <a:lumMod val="60000"/>
                    <a:lumOff val="40000"/>
                  </a:schemeClr>
                </a:solidFill>
                <a:ln w="9525">
                  <a:solidFill>
                    <a:schemeClr val="accent1"/>
                  </a:solidFill>
                </a:ln>
                <a:effectLst/>
              </c:spPr>
            </c:marker>
            <c:bubble3D val="0"/>
            <c:extLst>
              <c:ext xmlns:c16="http://schemas.microsoft.com/office/drawing/2014/chart" uri="{C3380CC4-5D6E-409C-BE32-E72D297353CC}">
                <c16:uniqueId val="{00000003-19F1-4990-ACA3-1829EB25E133}"/>
              </c:ext>
            </c:extLst>
          </c:dPt>
          <c:dPt>
            <c:idx val="6"/>
            <c:marker>
              <c:symbol val="circle"/>
              <c:size val="8"/>
              <c:spPr>
                <a:solidFill>
                  <a:schemeClr val="accent4">
                    <a:lumMod val="60000"/>
                    <a:lumOff val="40000"/>
                  </a:schemeClr>
                </a:solidFill>
                <a:ln w="9525">
                  <a:solidFill>
                    <a:schemeClr val="accent1"/>
                  </a:solidFill>
                </a:ln>
                <a:effectLst/>
              </c:spPr>
            </c:marker>
            <c:bubble3D val="0"/>
            <c:extLst>
              <c:ext xmlns:c16="http://schemas.microsoft.com/office/drawing/2014/chart" uri="{C3380CC4-5D6E-409C-BE32-E72D297353CC}">
                <c16:uniqueId val="{00000004-19F1-4990-ACA3-1829EB25E133}"/>
              </c:ext>
            </c:extLst>
          </c:dPt>
          <c:dLbls>
            <c:dLbl>
              <c:idx val="0"/>
              <c:tx>
                <c:rich>
                  <a:bodyPr/>
                  <a:lstStyle/>
                  <a:p>
                    <a:r>
                      <a:rPr lang="en-US" dirty="0"/>
                      <a:t>Cell 3</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9F1-4990-ACA3-1829EB25E133}"/>
                </c:ext>
              </c:extLst>
            </c:dLbl>
            <c:dLbl>
              <c:idx val="1"/>
              <c:tx>
                <c:rich>
                  <a:bodyPr/>
                  <a:lstStyle/>
                  <a:p>
                    <a:r>
                      <a:rPr lang="en-US" dirty="0"/>
                      <a:t>Cell</a:t>
                    </a:r>
                    <a:r>
                      <a:rPr lang="en-US" baseline="0" dirty="0"/>
                      <a:t> 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9F1-4990-ACA3-1829EB25E133}"/>
                </c:ext>
              </c:extLst>
            </c:dLbl>
            <c:dLbl>
              <c:idx val="2"/>
              <c:tx>
                <c:rich>
                  <a:bodyPr/>
                  <a:lstStyle/>
                  <a:p>
                    <a:r>
                      <a:rPr lang="en-US" dirty="0"/>
                      <a:t>Cell 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9F1-4990-ACA3-1829EB25E133}"/>
                </c:ext>
              </c:extLst>
            </c:dLbl>
            <c:dLbl>
              <c:idx val="3"/>
              <c:tx>
                <c:rich>
                  <a:bodyPr/>
                  <a:lstStyle/>
                  <a:p>
                    <a:r>
                      <a:rPr lang="en-US" dirty="0"/>
                      <a:t>Cell 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9F1-4990-ACA3-1829EB25E133}"/>
                </c:ext>
              </c:extLst>
            </c:dLbl>
            <c:dLbl>
              <c:idx val="6"/>
              <c:tx>
                <c:rich>
                  <a:bodyPr/>
                  <a:lstStyle/>
                  <a:p>
                    <a:r>
                      <a:rPr lang="en-US" dirty="0"/>
                      <a:t>Cell 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9F1-4990-ACA3-1829EB25E1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poly"/>
            <c:order val="2"/>
            <c:dispRSqr val="1"/>
            <c:dispEq val="1"/>
            <c:trendlineLbl>
              <c:layout>
                <c:manualLayout>
                  <c:x val="2.8623345158778229E-3"/>
                  <c:y val="0.38133489648015706"/>
                </c:manualLayout>
              </c:layout>
              <c:numFmt formatCode="General" sourceLinked="0"/>
              <c:spPr>
                <a:solidFill>
                  <a:schemeClr val="bg1">
                    <a:lumMod val="95000"/>
                  </a:schemeClr>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rendlineLbl>
          </c:trendline>
          <c:xVal>
            <c:numRef>
              <c:f>Data!$K$68:$K$78</c:f>
              <c:numCache>
                <c:formatCode>0.000</c:formatCode>
                <c:ptCount val="11"/>
                <c:pt idx="0" formatCode="0.00">
                  <c:v>1.2121065995968339</c:v>
                </c:pt>
                <c:pt idx="1">
                  <c:v>1.49817928050833</c:v>
                </c:pt>
                <c:pt idx="2" formatCode="0.00">
                  <c:v>1.5707222244633809</c:v>
                </c:pt>
                <c:pt idx="3">
                  <c:v>1.7386955932968828</c:v>
                </c:pt>
                <c:pt idx="4" formatCode="0.00">
                  <c:v>1.7781512503836436</c:v>
                </c:pt>
                <c:pt idx="5" formatCode="0.00">
                  <c:v>1.885361220031512</c:v>
                </c:pt>
                <c:pt idx="6">
                  <c:v>1.9374747613243972</c:v>
                </c:pt>
                <c:pt idx="7" formatCode="0.00">
                  <c:v>2.0777311796523921</c:v>
                </c:pt>
                <c:pt idx="8" formatCode="0.00">
                  <c:v>2.1863912156954934</c:v>
                </c:pt>
                <c:pt idx="9" formatCode="0.00">
                  <c:v>2.4313637641589874</c:v>
                </c:pt>
                <c:pt idx="10" formatCode="0.00">
                  <c:v>2.5385737338068557</c:v>
                </c:pt>
              </c:numCache>
            </c:numRef>
          </c:xVal>
          <c:yVal>
            <c:numRef>
              <c:f>Data!$N$68:$N$78</c:f>
              <c:numCache>
                <c:formatCode>General</c:formatCode>
                <c:ptCount val="11"/>
                <c:pt idx="0">
                  <c:v>0.42699999999999999</c:v>
                </c:pt>
                <c:pt idx="1">
                  <c:v>0.51900000000000002</c:v>
                </c:pt>
                <c:pt idx="2">
                  <c:v>0.40400000000000003</c:v>
                </c:pt>
                <c:pt idx="3">
                  <c:v>0.51700000000000002</c:v>
                </c:pt>
                <c:pt idx="4">
                  <c:v>0.56000000000000005</c:v>
                </c:pt>
                <c:pt idx="5">
                  <c:v>0.62</c:v>
                </c:pt>
                <c:pt idx="6">
                  <c:v>0.51800000000000002</c:v>
                </c:pt>
                <c:pt idx="7">
                  <c:v>0.74</c:v>
                </c:pt>
                <c:pt idx="8">
                  <c:v>0.63</c:v>
                </c:pt>
                <c:pt idx="9">
                  <c:v>0.75</c:v>
                </c:pt>
                <c:pt idx="10">
                  <c:v>0.82</c:v>
                </c:pt>
              </c:numCache>
            </c:numRef>
          </c:yVal>
          <c:smooth val="0"/>
          <c:extLst>
            <c:ext xmlns:c16="http://schemas.microsoft.com/office/drawing/2014/chart" uri="{C3380CC4-5D6E-409C-BE32-E72D297353CC}">
              <c16:uniqueId val="{00000001-48CA-420E-9A3E-0EBE3ED6EDF8}"/>
            </c:ext>
          </c:extLst>
        </c:ser>
        <c:ser>
          <c:idx val="2"/>
          <c:order val="1"/>
          <c:tx>
            <c:strRef>
              <c:f>Data!$S$78</c:f>
              <c:strCache>
                <c:ptCount val="1"/>
              </c:strCache>
            </c:strRef>
          </c:tx>
          <c:spPr>
            <a:ln w="25400" cap="rnd">
              <a:noFill/>
              <a:round/>
            </a:ln>
            <a:effectLst/>
          </c:spPr>
          <c:marker>
            <c:symbol val="circle"/>
            <c:size val="5"/>
            <c:spPr>
              <a:solidFill>
                <a:schemeClr val="accent3"/>
              </a:solidFill>
              <a:ln w="9525">
                <a:solidFill>
                  <a:schemeClr val="accent3"/>
                </a:solidFill>
              </a:ln>
              <a:effectLst/>
            </c:spPr>
          </c:marker>
          <c:xVal>
            <c:numRef>
              <c:f>Data!$R$79</c:f>
              <c:numCache>
                <c:formatCode>General</c:formatCode>
                <c:ptCount val="1"/>
                <c:pt idx="0">
                  <c:v>0.62431999999999999</c:v>
                </c:pt>
              </c:numCache>
            </c:numRef>
          </c:xVal>
          <c:yVal>
            <c:numRef>
              <c:f>Data!$S$79</c:f>
              <c:numCache>
                <c:formatCode>General</c:formatCode>
                <c:ptCount val="1"/>
              </c:numCache>
            </c:numRef>
          </c:yVal>
          <c:smooth val="0"/>
          <c:extLst>
            <c:ext xmlns:c16="http://schemas.microsoft.com/office/drawing/2014/chart" uri="{C3380CC4-5D6E-409C-BE32-E72D297353CC}">
              <c16:uniqueId val="{00000002-48CA-420E-9A3E-0EBE3ED6EDF8}"/>
            </c:ext>
          </c:extLst>
        </c:ser>
        <c:ser>
          <c:idx val="3"/>
          <c:order val="2"/>
          <c:tx>
            <c:strRef>
              <c:f>Data!$T$78</c:f>
              <c:strCache>
                <c:ptCount val="1"/>
              </c:strCache>
            </c:strRef>
          </c:tx>
          <c:spPr>
            <a:ln w="25400" cap="rnd">
              <a:noFill/>
              <a:round/>
            </a:ln>
            <a:effectLst/>
          </c:spPr>
          <c:marker>
            <c:symbol val="circle"/>
            <c:size val="5"/>
            <c:spPr>
              <a:solidFill>
                <a:schemeClr val="accent4"/>
              </a:solidFill>
              <a:ln w="9525">
                <a:solidFill>
                  <a:schemeClr val="accent4"/>
                </a:solidFill>
              </a:ln>
              <a:effectLst/>
            </c:spPr>
          </c:marker>
          <c:xVal>
            <c:numRef>
              <c:f>Data!$R$79</c:f>
              <c:numCache>
                <c:formatCode>General</c:formatCode>
                <c:ptCount val="1"/>
                <c:pt idx="0">
                  <c:v>0.62431999999999999</c:v>
                </c:pt>
              </c:numCache>
            </c:numRef>
          </c:xVal>
          <c:yVal>
            <c:numRef>
              <c:f>Data!$T$79</c:f>
              <c:numCache>
                <c:formatCode>General</c:formatCode>
                <c:ptCount val="1"/>
              </c:numCache>
            </c:numRef>
          </c:yVal>
          <c:smooth val="0"/>
          <c:extLst>
            <c:ext xmlns:c16="http://schemas.microsoft.com/office/drawing/2014/chart" uri="{C3380CC4-5D6E-409C-BE32-E72D297353CC}">
              <c16:uniqueId val="{00000003-48CA-420E-9A3E-0EBE3ED6EDF8}"/>
            </c:ext>
          </c:extLst>
        </c:ser>
        <c:ser>
          <c:idx val="4"/>
          <c:order val="3"/>
          <c:tx>
            <c:strRef>
              <c:f>Data!$S$78</c:f>
              <c:strCache>
                <c:ptCount val="1"/>
              </c:strCache>
            </c:strRef>
          </c:tx>
          <c:spPr>
            <a:ln w="25400" cap="rnd">
              <a:noFill/>
              <a:round/>
            </a:ln>
            <a:effectLst/>
          </c:spPr>
          <c:marker>
            <c:symbol val="circle"/>
            <c:size val="5"/>
            <c:spPr>
              <a:solidFill>
                <a:schemeClr val="accent5"/>
              </a:solidFill>
              <a:ln w="9525">
                <a:solidFill>
                  <a:schemeClr val="accent5"/>
                </a:solidFill>
              </a:ln>
              <a:effectLst/>
            </c:spPr>
          </c:marker>
          <c:xVal>
            <c:numRef>
              <c:f>Data!$R$79</c:f>
              <c:numCache>
                <c:formatCode>General</c:formatCode>
                <c:ptCount val="1"/>
                <c:pt idx="0">
                  <c:v>0.62431999999999999</c:v>
                </c:pt>
              </c:numCache>
            </c:numRef>
          </c:xVal>
          <c:yVal>
            <c:numRef>
              <c:f>Data!$S$79</c:f>
              <c:numCache>
                <c:formatCode>General</c:formatCode>
                <c:ptCount val="1"/>
              </c:numCache>
            </c:numRef>
          </c:yVal>
          <c:smooth val="0"/>
          <c:extLst>
            <c:ext xmlns:c16="http://schemas.microsoft.com/office/drawing/2014/chart" uri="{C3380CC4-5D6E-409C-BE32-E72D297353CC}">
              <c16:uniqueId val="{00000004-48CA-420E-9A3E-0EBE3ED6EDF8}"/>
            </c:ext>
          </c:extLst>
        </c:ser>
        <c:ser>
          <c:idx val="5"/>
          <c:order val="4"/>
          <c:tx>
            <c:strRef>
              <c:f>Data!$T$78</c:f>
              <c:strCache>
                <c:ptCount val="1"/>
              </c:strCache>
            </c:strRef>
          </c:tx>
          <c:spPr>
            <a:ln w="25400" cap="rnd">
              <a:noFill/>
              <a:round/>
            </a:ln>
            <a:effectLst/>
          </c:spPr>
          <c:marker>
            <c:symbol val="circle"/>
            <c:size val="5"/>
            <c:spPr>
              <a:solidFill>
                <a:schemeClr val="accent6"/>
              </a:solidFill>
              <a:ln w="9525">
                <a:solidFill>
                  <a:schemeClr val="accent6"/>
                </a:solidFill>
              </a:ln>
              <a:effectLst/>
            </c:spPr>
          </c:marker>
          <c:xVal>
            <c:numRef>
              <c:f>Data!$R$79</c:f>
              <c:numCache>
                <c:formatCode>General</c:formatCode>
                <c:ptCount val="1"/>
                <c:pt idx="0">
                  <c:v>0.62431999999999999</c:v>
                </c:pt>
              </c:numCache>
            </c:numRef>
          </c:xVal>
          <c:yVal>
            <c:numRef>
              <c:f>Data!$T$79</c:f>
              <c:numCache>
                <c:formatCode>General</c:formatCode>
                <c:ptCount val="1"/>
              </c:numCache>
            </c:numRef>
          </c:yVal>
          <c:smooth val="0"/>
          <c:extLst>
            <c:ext xmlns:c16="http://schemas.microsoft.com/office/drawing/2014/chart" uri="{C3380CC4-5D6E-409C-BE32-E72D297353CC}">
              <c16:uniqueId val="{00000005-48CA-420E-9A3E-0EBE3ED6EDF8}"/>
            </c:ext>
          </c:extLst>
        </c:ser>
        <c:dLbls>
          <c:showLegendKey val="0"/>
          <c:showVal val="0"/>
          <c:showCatName val="0"/>
          <c:showSerName val="0"/>
          <c:showPercent val="0"/>
          <c:showBubbleSize val="0"/>
        </c:dLbls>
        <c:axId val="1941267487"/>
        <c:axId val="1941283327"/>
      </c:scatterChart>
      <c:valAx>
        <c:axId val="1941267487"/>
        <c:scaling>
          <c:orientation val="minMax"/>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latin typeface="Arial" panose="020B0604020202020204" pitchFamily="34" charset="0"/>
                    <a:cs typeface="Arial" panose="020B0604020202020204" pitchFamily="34" charset="0"/>
                  </a:rPr>
                  <a:t>Log(velocity * L:W); where velocity is ft/min</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41283327"/>
        <c:crosses val="autoZero"/>
        <c:crossBetween val="midCat"/>
        <c:majorUnit val="0.1"/>
      </c:valAx>
      <c:valAx>
        <c:axId val="19412833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latin typeface="Arial" panose="020B0604020202020204" pitchFamily="34" charset="0"/>
                    <a:cs typeface="Arial" panose="020B0604020202020204" pitchFamily="34" charset="0"/>
                  </a:rPr>
                  <a:t>Baffling Factor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41267487"/>
        <c:crosses val="autoZero"/>
        <c:crossBetween val="midCat"/>
        <c:majorUnit val="5.000000000000001E-2"/>
      </c:valAx>
      <c:spPr>
        <a:noFill/>
        <a:ln w="28575">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0"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8DD4E-77BB-4AA1-8455-D6B40B94BB4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A37B14D-DFAF-4B16-8C20-01E6BBAB2651}">
      <dgm:prSet/>
      <dgm:spPr/>
      <dgm:t>
        <a:bodyPr/>
        <a:lstStyle/>
        <a:p>
          <a:r>
            <a:rPr lang="en-US" dirty="0">
              <a:solidFill>
                <a:schemeClr val="tx1"/>
              </a:solidFill>
              <a:latin typeface="Arial" panose="020B0604020202020204" pitchFamily="34" charset="0"/>
              <a:cs typeface="Arial" panose="020B0604020202020204" pitchFamily="34" charset="0"/>
            </a:rPr>
            <a:t>“</a:t>
          </a:r>
          <a:r>
            <a:rPr lang="en-US" b="1" dirty="0">
              <a:solidFill>
                <a:schemeClr val="tx1"/>
              </a:solidFill>
              <a:latin typeface="Arial" panose="020B0604020202020204" pitchFamily="34" charset="0"/>
              <a:cs typeface="Arial" panose="020B0604020202020204" pitchFamily="34" charset="0"/>
            </a:rPr>
            <a:t>C</a:t>
          </a:r>
          <a:r>
            <a:rPr lang="en-US" dirty="0">
              <a:solidFill>
                <a:schemeClr val="tx1"/>
              </a:solidFill>
              <a:latin typeface="Arial" panose="020B0604020202020204" pitchFamily="34" charset="0"/>
              <a:cs typeface="Arial" panose="020B0604020202020204" pitchFamily="34" charset="0"/>
            </a:rPr>
            <a:t>” is the disinfectant residual (mg/L) at the point of inactivation compliance.</a:t>
          </a:r>
        </a:p>
      </dgm:t>
    </dgm:pt>
    <dgm:pt modelId="{6DF80733-0A22-4ABA-8FFA-A3E5166C589C}" type="parTrans" cxnId="{80234BD2-4FF1-4D51-9851-CA58DE7FD96E}">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D676932-A6CC-439D-9765-04FC08D057A4}" type="sibTrans" cxnId="{80234BD2-4FF1-4D51-9851-CA58DE7FD96E}">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31C3F6D-1976-422D-88C4-AA39EE419DDC}">
      <dgm:prSet/>
      <dgm:spPr/>
      <dgm:t>
        <a:bodyPr/>
        <a:lstStyle/>
        <a:p>
          <a:r>
            <a:rPr lang="en-US" dirty="0">
              <a:solidFill>
                <a:schemeClr val="tx1"/>
              </a:solidFill>
              <a:latin typeface="Arial" panose="020B0604020202020204" pitchFamily="34" charset="0"/>
              <a:cs typeface="Arial" panose="020B0604020202020204" pitchFamily="34" charset="0"/>
            </a:rPr>
            <a:t>The disinfection exposure time of water used for Ct</a:t>
          </a:r>
          <a:r>
            <a:rPr lang="en-US" baseline="-25000" dirty="0">
              <a:solidFill>
                <a:schemeClr val="tx1"/>
              </a:solidFill>
              <a:latin typeface="Arial" panose="020B0604020202020204" pitchFamily="34" charset="0"/>
              <a:cs typeface="Arial" panose="020B0604020202020204" pitchFamily="34" charset="0"/>
            </a:rPr>
            <a:t>10</a:t>
          </a:r>
          <a:r>
            <a:rPr lang="en-US" dirty="0">
              <a:solidFill>
                <a:schemeClr val="tx1"/>
              </a:solidFill>
              <a:latin typeface="Arial" panose="020B0604020202020204" pitchFamily="34" charset="0"/>
              <a:cs typeface="Arial" panose="020B0604020202020204" pitchFamily="34" charset="0"/>
            </a:rPr>
            <a:t> calculation is the time (t</a:t>
          </a:r>
          <a:r>
            <a:rPr lang="en-US" baseline="-25000" dirty="0">
              <a:solidFill>
                <a:schemeClr val="tx1"/>
              </a:solidFill>
              <a:latin typeface="Arial" panose="020B0604020202020204" pitchFamily="34" charset="0"/>
              <a:cs typeface="Arial" panose="020B0604020202020204" pitchFamily="34" charset="0"/>
            </a:rPr>
            <a:t>10</a:t>
          </a:r>
          <a:r>
            <a:rPr lang="en-US" dirty="0">
              <a:solidFill>
                <a:schemeClr val="tx1"/>
              </a:solidFill>
              <a:latin typeface="Arial" panose="020B0604020202020204" pitchFamily="34" charset="0"/>
              <a:cs typeface="Arial" panose="020B0604020202020204" pitchFamily="34" charset="0"/>
            </a:rPr>
            <a:t>) it takes for 10 percent of the water entering the reactor to exit the reactor.</a:t>
          </a:r>
        </a:p>
      </dgm:t>
    </dgm:pt>
    <dgm:pt modelId="{9DC5EA18-2514-486B-A96D-5A5650CDF949}" type="parTrans" cxnId="{F62DC8AE-D4D9-47F7-9F0B-D5676F65543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F9CDEB2-E4F0-43E6-A454-5E08590B4F86}" type="sibTrans" cxnId="{F62DC8AE-D4D9-47F7-9F0B-D5676F65543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4704500-C605-4CD9-AE83-BE4D784B09CD}">
      <dgm:prSet/>
      <dgm:spPr/>
      <dgm:t>
        <a:bodyPr/>
        <a:lstStyle/>
        <a:p>
          <a:r>
            <a:rPr lang="en-US" dirty="0">
              <a:solidFill>
                <a:schemeClr val="tx1"/>
              </a:solidFill>
              <a:latin typeface="Arial" panose="020B0604020202020204" pitchFamily="34" charset="0"/>
              <a:cs typeface="Arial" panose="020B0604020202020204" pitchFamily="34" charset="0"/>
            </a:rPr>
            <a:t>To determine this, a marker (nonreactive tracer) is introduced into the water and is monitored leaving the reactor.  </a:t>
          </a:r>
        </a:p>
      </dgm:t>
    </dgm:pt>
    <dgm:pt modelId="{B8A340AB-3C15-40E6-9D61-EFC2F6C5DC13}" type="parTrans" cxnId="{EC4A33A7-3B5E-4483-A56A-298B1D410F61}">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9767E7B-730C-474A-A478-7071D1069534}" type="sibTrans" cxnId="{EC4A33A7-3B5E-4483-A56A-298B1D410F61}">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AC5A718-6679-4E3E-A780-BAA2EBB9EB10}">
      <dgm:prSet/>
      <dgm:spPr/>
      <dgm:t>
        <a:bodyPr/>
        <a:lstStyle/>
        <a:p>
          <a:r>
            <a:rPr lang="en-US" dirty="0">
              <a:solidFill>
                <a:schemeClr val="tx1"/>
              </a:solidFill>
              <a:latin typeface="Arial" panose="020B0604020202020204" pitchFamily="34" charset="0"/>
              <a:cs typeface="Arial" panose="020B0604020202020204" pitchFamily="34" charset="0"/>
            </a:rPr>
            <a:t>Example: 1,000 grams of tracer is slug-dose; t</a:t>
          </a:r>
          <a:r>
            <a:rPr lang="en-US" baseline="-25000" dirty="0">
              <a:solidFill>
                <a:schemeClr val="tx1"/>
              </a:solidFill>
              <a:latin typeface="Arial" panose="020B0604020202020204" pitchFamily="34" charset="0"/>
              <a:cs typeface="Arial" panose="020B0604020202020204" pitchFamily="34" charset="0"/>
            </a:rPr>
            <a:t>10</a:t>
          </a:r>
          <a:r>
            <a:rPr lang="en-US" dirty="0">
              <a:solidFill>
                <a:schemeClr val="tx1"/>
              </a:solidFill>
              <a:latin typeface="Arial" panose="020B0604020202020204" pitchFamily="34" charset="0"/>
              <a:cs typeface="Arial" panose="020B0604020202020204" pitchFamily="34" charset="0"/>
            </a:rPr>
            <a:t> is that time when 100 grams of tracer material (10%) has exited the reactor.  </a:t>
          </a:r>
        </a:p>
      </dgm:t>
    </dgm:pt>
    <dgm:pt modelId="{13C90148-B5B9-4C0B-BC62-64C5E7769839}" type="parTrans" cxnId="{AEEE5185-98C3-4844-99B4-43BE675C48C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A4D3E52-078E-420E-87EA-87C6C019F3E4}" type="sibTrans" cxnId="{AEEE5185-98C3-4844-99B4-43BE675C48C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F1AEEBA-3C76-4324-A005-54E1E8E5CA5E}" type="pres">
      <dgm:prSet presAssocID="{22D8DD4E-77BB-4AA1-8455-D6B40B94BB4E}" presName="linear" presStyleCnt="0">
        <dgm:presLayoutVars>
          <dgm:animLvl val="lvl"/>
          <dgm:resizeHandles val="exact"/>
        </dgm:presLayoutVars>
      </dgm:prSet>
      <dgm:spPr/>
    </dgm:pt>
    <dgm:pt modelId="{BF12E2E0-B8BB-4F2C-BE88-9CC11245BF20}" type="pres">
      <dgm:prSet presAssocID="{FA37B14D-DFAF-4B16-8C20-01E6BBAB2651}" presName="parentText" presStyleLbl="node1" presStyleIdx="0" presStyleCnt="4">
        <dgm:presLayoutVars>
          <dgm:chMax val="0"/>
          <dgm:bulletEnabled val="1"/>
        </dgm:presLayoutVars>
      </dgm:prSet>
      <dgm:spPr/>
    </dgm:pt>
    <dgm:pt modelId="{15D22087-1D50-4B2D-8626-222A5E1E1623}" type="pres">
      <dgm:prSet presAssocID="{AD676932-A6CC-439D-9765-04FC08D057A4}" presName="spacer" presStyleCnt="0"/>
      <dgm:spPr/>
    </dgm:pt>
    <dgm:pt modelId="{7660F78D-B6A2-43DE-BEDC-85BDC7EFD190}" type="pres">
      <dgm:prSet presAssocID="{231C3F6D-1976-422D-88C4-AA39EE419DDC}" presName="parentText" presStyleLbl="node1" presStyleIdx="1" presStyleCnt="4">
        <dgm:presLayoutVars>
          <dgm:chMax val="0"/>
          <dgm:bulletEnabled val="1"/>
        </dgm:presLayoutVars>
      </dgm:prSet>
      <dgm:spPr/>
    </dgm:pt>
    <dgm:pt modelId="{83FF9CE5-37B7-4DBD-984E-66B8706B064E}" type="pres">
      <dgm:prSet presAssocID="{6F9CDEB2-E4F0-43E6-A454-5E08590B4F86}" presName="spacer" presStyleCnt="0"/>
      <dgm:spPr/>
    </dgm:pt>
    <dgm:pt modelId="{68CBD513-40EA-4651-8669-235F9659DCC1}" type="pres">
      <dgm:prSet presAssocID="{14704500-C605-4CD9-AE83-BE4D784B09CD}" presName="parentText" presStyleLbl="node1" presStyleIdx="2" presStyleCnt="4">
        <dgm:presLayoutVars>
          <dgm:chMax val="0"/>
          <dgm:bulletEnabled val="1"/>
        </dgm:presLayoutVars>
      </dgm:prSet>
      <dgm:spPr/>
    </dgm:pt>
    <dgm:pt modelId="{7B1C7111-3BA3-4A75-9644-E933BC6AADF0}" type="pres">
      <dgm:prSet presAssocID="{69767E7B-730C-474A-A478-7071D1069534}" presName="spacer" presStyleCnt="0"/>
      <dgm:spPr/>
    </dgm:pt>
    <dgm:pt modelId="{B7A63EB0-90CE-478E-93DB-65C239DF7B8F}" type="pres">
      <dgm:prSet presAssocID="{8AC5A718-6679-4E3E-A780-BAA2EBB9EB10}" presName="parentText" presStyleLbl="node1" presStyleIdx="3" presStyleCnt="4">
        <dgm:presLayoutVars>
          <dgm:chMax val="0"/>
          <dgm:bulletEnabled val="1"/>
        </dgm:presLayoutVars>
      </dgm:prSet>
      <dgm:spPr/>
    </dgm:pt>
  </dgm:ptLst>
  <dgm:cxnLst>
    <dgm:cxn modelId="{B1838F2F-ABEC-4BDF-9390-51976F390C41}" type="presOf" srcId="{231C3F6D-1976-422D-88C4-AA39EE419DDC}" destId="{7660F78D-B6A2-43DE-BEDC-85BDC7EFD190}" srcOrd="0" destOrd="0" presId="urn:microsoft.com/office/officeart/2005/8/layout/vList2"/>
    <dgm:cxn modelId="{F58E2373-94BE-4BB6-8EED-CFAA922CBA10}" type="presOf" srcId="{8AC5A718-6679-4E3E-A780-BAA2EBB9EB10}" destId="{B7A63EB0-90CE-478E-93DB-65C239DF7B8F}" srcOrd="0" destOrd="0" presId="urn:microsoft.com/office/officeart/2005/8/layout/vList2"/>
    <dgm:cxn modelId="{B439D077-1D0D-4DEA-BB28-7B52D2C5BF11}" type="presOf" srcId="{22D8DD4E-77BB-4AA1-8455-D6B40B94BB4E}" destId="{1F1AEEBA-3C76-4324-A005-54E1E8E5CA5E}" srcOrd="0" destOrd="0" presId="urn:microsoft.com/office/officeart/2005/8/layout/vList2"/>
    <dgm:cxn modelId="{AEEE5185-98C3-4844-99B4-43BE675C48C5}" srcId="{22D8DD4E-77BB-4AA1-8455-D6B40B94BB4E}" destId="{8AC5A718-6679-4E3E-A780-BAA2EBB9EB10}" srcOrd="3" destOrd="0" parTransId="{13C90148-B5B9-4C0B-BC62-64C5E7769839}" sibTransId="{CA4D3E52-078E-420E-87EA-87C6C019F3E4}"/>
    <dgm:cxn modelId="{EC4A33A7-3B5E-4483-A56A-298B1D410F61}" srcId="{22D8DD4E-77BB-4AA1-8455-D6B40B94BB4E}" destId="{14704500-C605-4CD9-AE83-BE4D784B09CD}" srcOrd="2" destOrd="0" parTransId="{B8A340AB-3C15-40E6-9D61-EFC2F6C5DC13}" sibTransId="{69767E7B-730C-474A-A478-7071D1069534}"/>
    <dgm:cxn modelId="{F62DC8AE-D4D9-47F7-9F0B-D5676F655432}" srcId="{22D8DD4E-77BB-4AA1-8455-D6B40B94BB4E}" destId="{231C3F6D-1976-422D-88C4-AA39EE419DDC}" srcOrd="1" destOrd="0" parTransId="{9DC5EA18-2514-486B-A96D-5A5650CDF949}" sibTransId="{6F9CDEB2-E4F0-43E6-A454-5E08590B4F86}"/>
    <dgm:cxn modelId="{80234BD2-4FF1-4D51-9851-CA58DE7FD96E}" srcId="{22D8DD4E-77BB-4AA1-8455-D6B40B94BB4E}" destId="{FA37B14D-DFAF-4B16-8C20-01E6BBAB2651}" srcOrd="0" destOrd="0" parTransId="{6DF80733-0A22-4ABA-8FFA-A3E5166C589C}" sibTransId="{AD676932-A6CC-439D-9765-04FC08D057A4}"/>
    <dgm:cxn modelId="{5AAD61E8-7911-4D6A-8FBC-2A0704F8B748}" type="presOf" srcId="{FA37B14D-DFAF-4B16-8C20-01E6BBAB2651}" destId="{BF12E2E0-B8BB-4F2C-BE88-9CC11245BF20}" srcOrd="0" destOrd="0" presId="urn:microsoft.com/office/officeart/2005/8/layout/vList2"/>
    <dgm:cxn modelId="{F74833FA-793B-42E8-B769-49A650092C36}" type="presOf" srcId="{14704500-C605-4CD9-AE83-BE4D784B09CD}" destId="{68CBD513-40EA-4651-8669-235F9659DCC1}" srcOrd="0" destOrd="0" presId="urn:microsoft.com/office/officeart/2005/8/layout/vList2"/>
    <dgm:cxn modelId="{06B6BB2C-E0A4-404F-B755-C4E3E6919DBC}" type="presParOf" srcId="{1F1AEEBA-3C76-4324-A005-54E1E8E5CA5E}" destId="{BF12E2E0-B8BB-4F2C-BE88-9CC11245BF20}" srcOrd="0" destOrd="0" presId="urn:microsoft.com/office/officeart/2005/8/layout/vList2"/>
    <dgm:cxn modelId="{4867AFFB-F041-4925-A46B-6F0C29F43D94}" type="presParOf" srcId="{1F1AEEBA-3C76-4324-A005-54E1E8E5CA5E}" destId="{15D22087-1D50-4B2D-8626-222A5E1E1623}" srcOrd="1" destOrd="0" presId="urn:microsoft.com/office/officeart/2005/8/layout/vList2"/>
    <dgm:cxn modelId="{8FECBA6D-8C53-4F50-89A8-7BBBC571B728}" type="presParOf" srcId="{1F1AEEBA-3C76-4324-A005-54E1E8E5CA5E}" destId="{7660F78D-B6A2-43DE-BEDC-85BDC7EFD190}" srcOrd="2" destOrd="0" presId="urn:microsoft.com/office/officeart/2005/8/layout/vList2"/>
    <dgm:cxn modelId="{8298B955-CC87-40C4-B87E-1F992A6D4E32}" type="presParOf" srcId="{1F1AEEBA-3C76-4324-A005-54E1E8E5CA5E}" destId="{83FF9CE5-37B7-4DBD-984E-66B8706B064E}" srcOrd="3" destOrd="0" presId="urn:microsoft.com/office/officeart/2005/8/layout/vList2"/>
    <dgm:cxn modelId="{E2AFB03A-1915-474F-A1F9-21D19D98E2D7}" type="presParOf" srcId="{1F1AEEBA-3C76-4324-A005-54E1E8E5CA5E}" destId="{68CBD513-40EA-4651-8669-235F9659DCC1}" srcOrd="4" destOrd="0" presId="urn:microsoft.com/office/officeart/2005/8/layout/vList2"/>
    <dgm:cxn modelId="{CCA5EA1E-BC28-4CD9-B6AE-FBBE97A8C655}" type="presParOf" srcId="{1F1AEEBA-3C76-4324-A005-54E1E8E5CA5E}" destId="{7B1C7111-3BA3-4A75-9644-E933BC6AADF0}" srcOrd="5" destOrd="0" presId="urn:microsoft.com/office/officeart/2005/8/layout/vList2"/>
    <dgm:cxn modelId="{87D29C5B-BC76-4A0E-BB42-AAAF408FFFDF}" type="presParOf" srcId="{1F1AEEBA-3C76-4324-A005-54E1E8E5CA5E}" destId="{B7A63EB0-90CE-478E-93DB-65C239DF7B8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2E2E0-B8BB-4F2C-BE88-9CC11245BF20}">
      <dsp:nvSpPr>
        <dsp:cNvPr id="0" name=""/>
        <dsp:cNvSpPr/>
      </dsp:nvSpPr>
      <dsp:spPr>
        <a:xfrm>
          <a:off x="0" y="406512"/>
          <a:ext cx="6666833" cy="111486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a:t>
          </a:r>
          <a:r>
            <a:rPr lang="en-US" sz="2100" b="1" kern="1200" dirty="0">
              <a:solidFill>
                <a:schemeClr val="tx1"/>
              </a:solidFill>
              <a:latin typeface="Arial" panose="020B0604020202020204" pitchFamily="34" charset="0"/>
              <a:cs typeface="Arial" panose="020B0604020202020204" pitchFamily="34" charset="0"/>
            </a:rPr>
            <a:t>C</a:t>
          </a:r>
          <a:r>
            <a:rPr lang="en-US" sz="2100" kern="1200" dirty="0">
              <a:solidFill>
                <a:schemeClr val="tx1"/>
              </a:solidFill>
              <a:latin typeface="Arial" panose="020B0604020202020204" pitchFamily="34" charset="0"/>
              <a:cs typeface="Arial" panose="020B0604020202020204" pitchFamily="34" charset="0"/>
            </a:rPr>
            <a:t>” is the disinfectant residual (mg/L) at the point of inactivation compliance.</a:t>
          </a:r>
        </a:p>
      </dsp:txBody>
      <dsp:txXfrm>
        <a:off x="54423" y="460935"/>
        <a:ext cx="6557987" cy="1006017"/>
      </dsp:txXfrm>
    </dsp:sp>
    <dsp:sp modelId="{7660F78D-B6A2-43DE-BEDC-85BDC7EFD190}">
      <dsp:nvSpPr>
        <dsp:cNvPr id="0" name=""/>
        <dsp:cNvSpPr/>
      </dsp:nvSpPr>
      <dsp:spPr>
        <a:xfrm>
          <a:off x="0" y="1581856"/>
          <a:ext cx="6666833" cy="1114863"/>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The disinfection exposure time of water used for Ct</a:t>
          </a:r>
          <a:r>
            <a:rPr lang="en-US" sz="2100" kern="1200" baseline="-25000" dirty="0">
              <a:solidFill>
                <a:schemeClr val="tx1"/>
              </a:solidFill>
              <a:latin typeface="Arial" panose="020B0604020202020204" pitchFamily="34" charset="0"/>
              <a:cs typeface="Arial" panose="020B0604020202020204" pitchFamily="34" charset="0"/>
            </a:rPr>
            <a:t>10</a:t>
          </a:r>
          <a:r>
            <a:rPr lang="en-US" sz="2100" kern="1200" dirty="0">
              <a:solidFill>
                <a:schemeClr val="tx1"/>
              </a:solidFill>
              <a:latin typeface="Arial" panose="020B0604020202020204" pitchFamily="34" charset="0"/>
              <a:cs typeface="Arial" panose="020B0604020202020204" pitchFamily="34" charset="0"/>
            </a:rPr>
            <a:t> calculation is the time (t</a:t>
          </a:r>
          <a:r>
            <a:rPr lang="en-US" sz="2100" kern="1200" baseline="-25000" dirty="0">
              <a:solidFill>
                <a:schemeClr val="tx1"/>
              </a:solidFill>
              <a:latin typeface="Arial" panose="020B0604020202020204" pitchFamily="34" charset="0"/>
              <a:cs typeface="Arial" panose="020B0604020202020204" pitchFamily="34" charset="0"/>
            </a:rPr>
            <a:t>10</a:t>
          </a:r>
          <a:r>
            <a:rPr lang="en-US" sz="2100" kern="1200" dirty="0">
              <a:solidFill>
                <a:schemeClr val="tx1"/>
              </a:solidFill>
              <a:latin typeface="Arial" panose="020B0604020202020204" pitchFamily="34" charset="0"/>
              <a:cs typeface="Arial" panose="020B0604020202020204" pitchFamily="34" charset="0"/>
            </a:rPr>
            <a:t>) it takes for 10 percent of the water entering the reactor to exit the reactor.</a:t>
          </a:r>
        </a:p>
      </dsp:txBody>
      <dsp:txXfrm>
        <a:off x="54423" y="1636279"/>
        <a:ext cx="6557987" cy="1006017"/>
      </dsp:txXfrm>
    </dsp:sp>
    <dsp:sp modelId="{68CBD513-40EA-4651-8669-235F9659DCC1}">
      <dsp:nvSpPr>
        <dsp:cNvPr id="0" name=""/>
        <dsp:cNvSpPr/>
      </dsp:nvSpPr>
      <dsp:spPr>
        <a:xfrm>
          <a:off x="0" y="2757200"/>
          <a:ext cx="6666833" cy="1114863"/>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To determine this, a marker (nonreactive tracer) is introduced into the water and is monitored leaving the reactor.  </a:t>
          </a:r>
        </a:p>
      </dsp:txBody>
      <dsp:txXfrm>
        <a:off x="54423" y="2811623"/>
        <a:ext cx="6557987" cy="1006017"/>
      </dsp:txXfrm>
    </dsp:sp>
    <dsp:sp modelId="{B7A63EB0-90CE-478E-93DB-65C239DF7B8F}">
      <dsp:nvSpPr>
        <dsp:cNvPr id="0" name=""/>
        <dsp:cNvSpPr/>
      </dsp:nvSpPr>
      <dsp:spPr>
        <a:xfrm>
          <a:off x="0" y="3932543"/>
          <a:ext cx="6666833" cy="111486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Example: 1,000 grams of tracer is slug-dose; t</a:t>
          </a:r>
          <a:r>
            <a:rPr lang="en-US" sz="2100" kern="1200" baseline="-25000" dirty="0">
              <a:solidFill>
                <a:schemeClr val="tx1"/>
              </a:solidFill>
              <a:latin typeface="Arial" panose="020B0604020202020204" pitchFamily="34" charset="0"/>
              <a:cs typeface="Arial" panose="020B0604020202020204" pitchFamily="34" charset="0"/>
            </a:rPr>
            <a:t>10</a:t>
          </a:r>
          <a:r>
            <a:rPr lang="en-US" sz="2100" kern="1200" dirty="0">
              <a:solidFill>
                <a:schemeClr val="tx1"/>
              </a:solidFill>
              <a:latin typeface="Arial" panose="020B0604020202020204" pitchFamily="34" charset="0"/>
              <a:cs typeface="Arial" panose="020B0604020202020204" pitchFamily="34" charset="0"/>
            </a:rPr>
            <a:t> is that time when 100 grams of tracer material (10%) has exited the reactor.  </a:t>
          </a:r>
        </a:p>
      </dsp:txBody>
      <dsp:txXfrm>
        <a:off x="54423" y="3986966"/>
        <a:ext cx="6557987" cy="10060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96364-797E-4B63-9948-5C81BC457F44}" type="datetimeFigureOut">
              <a:rPr lang="en-US" smtClean="0"/>
              <a:t>6/19/2024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6B47B-4852-4930-B61E-2FB6AC8CBD48}" type="slidenum">
              <a:rPr lang="en-US" smtClean="0"/>
              <a:t>‹#›</a:t>
            </a:fld>
            <a:endParaRPr lang="en-US" dirty="0"/>
          </a:p>
        </p:txBody>
      </p:sp>
    </p:spTree>
    <p:extLst>
      <p:ext uri="{BB962C8B-B14F-4D97-AF65-F5344CB8AC3E}">
        <p14:creationId xmlns:p14="http://schemas.microsoft.com/office/powerpoint/2010/main" val="286319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101380" name="Slide Number Placeholder 3"/>
          <p:cNvSpPr>
            <a:spLocks noGrp="1"/>
          </p:cNvSpPr>
          <p:nvPr>
            <p:ph type="sldNum" sz="quarter" idx="5"/>
          </p:nvPr>
        </p:nvSpPr>
        <p:spPr>
          <a:noFill/>
        </p:spPr>
        <p:txBody>
          <a:bodyPr/>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D4B5DE-B8F9-47F2-80BB-4CE3E7879080}" type="slidenum">
              <a:rPr lang="en-US" altLang="en-US"/>
              <a:pPr>
                <a:spcBef>
                  <a:spcPct val="0"/>
                </a:spcBef>
              </a:pPr>
              <a:t>32</a:t>
            </a:fld>
            <a:endParaRPr lang="en-US" altLang="en-US" dirty="0"/>
          </a:p>
        </p:txBody>
      </p:sp>
    </p:spTree>
    <p:extLst>
      <p:ext uri="{BB962C8B-B14F-4D97-AF65-F5344CB8AC3E}">
        <p14:creationId xmlns:p14="http://schemas.microsoft.com/office/powerpoint/2010/main" val="281368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103428" name="Slide Number Placeholder 3"/>
          <p:cNvSpPr>
            <a:spLocks noGrp="1"/>
          </p:cNvSpPr>
          <p:nvPr>
            <p:ph type="sldNum" sz="quarter" idx="5"/>
          </p:nvPr>
        </p:nvSpPr>
        <p:spPr>
          <a:noFill/>
        </p:spPr>
        <p:txBody>
          <a:bodyPr/>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80B9FD-1B51-40A6-BB35-4FDC095C8E78}" type="slidenum">
              <a:rPr lang="en-US" altLang="en-US"/>
              <a:pPr>
                <a:spcBef>
                  <a:spcPct val="0"/>
                </a:spcBef>
              </a:pPr>
              <a:t>34</a:t>
            </a:fld>
            <a:endParaRPr lang="en-US" altLang="en-US" dirty="0"/>
          </a:p>
        </p:txBody>
      </p:sp>
    </p:spTree>
    <p:extLst>
      <p:ext uri="{BB962C8B-B14F-4D97-AF65-F5344CB8AC3E}">
        <p14:creationId xmlns:p14="http://schemas.microsoft.com/office/powerpoint/2010/main" val="145556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0270-65DC-442D-A5B5-F7EB16F841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339902-682C-42DA-A1CE-4E050E74BC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49EC45-838F-40E3-8A4A-DD3659B3501D}"/>
              </a:ext>
            </a:extLst>
          </p:cNvPr>
          <p:cNvSpPr>
            <a:spLocks noGrp="1"/>
          </p:cNvSpPr>
          <p:nvPr>
            <p:ph type="dt" sz="half" idx="10"/>
          </p:nvPr>
        </p:nvSpPr>
        <p:spPr/>
        <p:txBody>
          <a:bodyPr/>
          <a:lstStyle/>
          <a:p>
            <a:fld id="{ECFCDDFC-3044-449F-B439-8CDD4AC4BA04}" type="datetimeFigureOut">
              <a:rPr lang="en-US" smtClean="0"/>
              <a:t>6/19/2024</a:t>
            </a:fld>
            <a:endParaRPr lang="en-US" dirty="0"/>
          </a:p>
        </p:txBody>
      </p:sp>
      <p:sp>
        <p:nvSpPr>
          <p:cNvPr id="5" name="Footer Placeholder 4">
            <a:extLst>
              <a:ext uri="{FF2B5EF4-FFF2-40B4-BE49-F238E27FC236}">
                <a16:creationId xmlns:a16="http://schemas.microsoft.com/office/drawing/2014/main" id="{502B02E3-161A-4A5A-A2B5-31E770067A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331F23-8704-4B5D-A379-38C90C7FF1B5}"/>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4126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086E-32B1-4CBC-A8D3-3A256BFEAB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02D5E7-2B28-4328-9F25-5DE58555AF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5E348-BCEC-4AC6-B6F8-9EF21C2157B2}"/>
              </a:ext>
            </a:extLst>
          </p:cNvPr>
          <p:cNvSpPr>
            <a:spLocks noGrp="1"/>
          </p:cNvSpPr>
          <p:nvPr>
            <p:ph type="dt" sz="half" idx="10"/>
          </p:nvPr>
        </p:nvSpPr>
        <p:spPr/>
        <p:txBody>
          <a:bodyPr/>
          <a:lstStyle/>
          <a:p>
            <a:fld id="{ECFCDDFC-3044-449F-B439-8CDD4AC4BA04}" type="datetimeFigureOut">
              <a:rPr lang="en-US" smtClean="0"/>
              <a:t>6/19/2024</a:t>
            </a:fld>
            <a:endParaRPr lang="en-US" dirty="0"/>
          </a:p>
        </p:txBody>
      </p:sp>
      <p:sp>
        <p:nvSpPr>
          <p:cNvPr id="5" name="Footer Placeholder 4">
            <a:extLst>
              <a:ext uri="{FF2B5EF4-FFF2-40B4-BE49-F238E27FC236}">
                <a16:creationId xmlns:a16="http://schemas.microsoft.com/office/drawing/2014/main" id="{70B15145-6331-4CC8-BEF1-D8E6B22BDE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F86ACE-BD41-4385-8385-F11006924442}"/>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46503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19B450-C159-443F-B8CE-1B6C67E083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0C83D2-E3F4-4887-937F-984CA5A02D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920E1-4D70-49AE-9D3F-5C4ABFE22A4B}"/>
              </a:ext>
            </a:extLst>
          </p:cNvPr>
          <p:cNvSpPr>
            <a:spLocks noGrp="1"/>
          </p:cNvSpPr>
          <p:nvPr>
            <p:ph type="dt" sz="half" idx="10"/>
          </p:nvPr>
        </p:nvSpPr>
        <p:spPr/>
        <p:txBody>
          <a:bodyPr/>
          <a:lstStyle/>
          <a:p>
            <a:fld id="{ECFCDDFC-3044-449F-B439-8CDD4AC4BA04}" type="datetimeFigureOut">
              <a:rPr lang="en-US" smtClean="0"/>
              <a:t>6/19/2024</a:t>
            </a:fld>
            <a:endParaRPr lang="en-US" dirty="0"/>
          </a:p>
        </p:txBody>
      </p:sp>
      <p:sp>
        <p:nvSpPr>
          <p:cNvPr id="5" name="Footer Placeholder 4">
            <a:extLst>
              <a:ext uri="{FF2B5EF4-FFF2-40B4-BE49-F238E27FC236}">
                <a16:creationId xmlns:a16="http://schemas.microsoft.com/office/drawing/2014/main" id="{C2F85F6E-3803-4929-9FBE-63148A9DE1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55BAFB-9199-4A22-B591-9B9B3847EA43}"/>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53712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C0FF-9FFA-4E4E-AA0C-A6B31DB8C1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A877C-6D9F-47C3-AD97-15530CF523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B327F-000B-4718-B2D3-30F9C5BE5060}"/>
              </a:ext>
            </a:extLst>
          </p:cNvPr>
          <p:cNvSpPr>
            <a:spLocks noGrp="1"/>
          </p:cNvSpPr>
          <p:nvPr>
            <p:ph type="dt" sz="half" idx="10"/>
          </p:nvPr>
        </p:nvSpPr>
        <p:spPr/>
        <p:txBody>
          <a:bodyPr/>
          <a:lstStyle/>
          <a:p>
            <a:fld id="{ECFCDDFC-3044-449F-B439-8CDD4AC4BA04}" type="datetimeFigureOut">
              <a:rPr lang="en-US" smtClean="0"/>
              <a:t>6/19/2024</a:t>
            </a:fld>
            <a:endParaRPr lang="en-US" dirty="0"/>
          </a:p>
        </p:txBody>
      </p:sp>
      <p:sp>
        <p:nvSpPr>
          <p:cNvPr id="5" name="Footer Placeholder 4">
            <a:extLst>
              <a:ext uri="{FF2B5EF4-FFF2-40B4-BE49-F238E27FC236}">
                <a16:creationId xmlns:a16="http://schemas.microsoft.com/office/drawing/2014/main" id="{9D0607D7-836E-4DA1-A5CC-F48445E86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73854-1958-4F4D-A0D1-A3A3A90867E2}"/>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47826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21D5-A344-47E5-8613-E9F799FED4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C4B74-E580-476F-BB37-FE60BAE0C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E333C-9EC1-4FFC-BEEA-EA38067B3760}"/>
              </a:ext>
            </a:extLst>
          </p:cNvPr>
          <p:cNvSpPr>
            <a:spLocks noGrp="1"/>
          </p:cNvSpPr>
          <p:nvPr>
            <p:ph type="dt" sz="half" idx="10"/>
          </p:nvPr>
        </p:nvSpPr>
        <p:spPr/>
        <p:txBody>
          <a:bodyPr/>
          <a:lstStyle/>
          <a:p>
            <a:fld id="{ECFCDDFC-3044-449F-B439-8CDD4AC4BA04}" type="datetimeFigureOut">
              <a:rPr lang="en-US" smtClean="0"/>
              <a:t>6/19/2024</a:t>
            </a:fld>
            <a:endParaRPr lang="en-US" dirty="0"/>
          </a:p>
        </p:txBody>
      </p:sp>
      <p:sp>
        <p:nvSpPr>
          <p:cNvPr id="5" name="Footer Placeholder 4">
            <a:extLst>
              <a:ext uri="{FF2B5EF4-FFF2-40B4-BE49-F238E27FC236}">
                <a16:creationId xmlns:a16="http://schemas.microsoft.com/office/drawing/2014/main" id="{5E05E66C-B6B6-40F2-A3E9-51F2C1F4DF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B4F3F0-6D96-469E-813C-7ACAE2C9C98A}"/>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303908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5DFEC-F79F-4824-BB8F-E03E31293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2F16A4-CF3C-466C-A4FD-C6AB96F575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1F99E0-1964-42E5-A1E3-ADEC0EFEC8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5D72C6-6E7A-4699-B9EB-AD4499199EB1}"/>
              </a:ext>
            </a:extLst>
          </p:cNvPr>
          <p:cNvSpPr>
            <a:spLocks noGrp="1"/>
          </p:cNvSpPr>
          <p:nvPr>
            <p:ph type="dt" sz="half" idx="10"/>
          </p:nvPr>
        </p:nvSpPr>
        <p:spPr/>
        <p:txBody>
          <a:bodyPr/>
          <a:lstStyle/>
          <a:p>
            <a:fld id="{ECFCDDFC-3044-449F-B439-8CDD4AC4BA04}" type="datetimeFigureOut">
              <a:rPr lang="en-US" smtClean="0"/>
              <a:t>6/19/2024</a:t>
            </a:fld>
            <a:endParaRPr lang="en-US" dirty="0"/>
          </a:p>
        </p:txBody>
      </p:sp>
      <p:sp>
        <p:nvSpPr>
          <p:cNvPr id="6" name="Footer Placeholder 5">
            <a:extLst>
              <a:ext uri="{FF2B5EF4-FFF2-40B4-BE49-F238E27FC236}">
                <a16:creationId xmlns:a16="http://schemas.microsoft.com/office/drawing/2014/main" id="{11BAF83F-CCAA-4DB0-8399-13F903875B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B9ACEC-AD4A-43CB-8B1A-179CDC61444D}"/>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53772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8D23-0D38-4FDE-AF93-AC4068FAB7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5D853C-9882-4E88-9C30-6C4BDC769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70412C-72A1-4EB4-A875-CE7A897289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AB866B-937F-451D-947C-9AF298276F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2785C3-368C-4184-BAF8-86D6CEFD88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04A5C7-EA25-4620-B6E7-AD8B056B5F86}"/>
              </a:ext>
            </a:extLst>
          </p:cNvPr>
          <p:cNvSpPr>
            <a:spLocks noGrp="1"/>
          </p:cNvSpPr>
          <p:nvPr>
            <p:ph type="dt" sz="half" idx="10"/>
          </p:nvPr>
        </p:nvSpPr>
        <p:spPr/>
        <p:txBody>
          <a:bodyPr/>
          <a:lstStyle/>
          <a:p>
            <a:fld id="{ECFCDDFC-3044-449F-B439-8CDD4AC4BA04}" type="datetimeFigureOut">
              <a:rPr lang="en-US" smtClean="0"/>
              <a:t>6/19/2024</a:t>
            </a:fld>
            <a:endParaRPr lang="en-US" dirty="0"/>
          </a:p>
        </p:txBody>
      </p:sp>
      <p:sp>
        <p:nvSpPr>
          <p:cNvPr id="8" name="Footer Placeholder 7">
            <a:extLst>
              <a:ext uri="{FF2B5EF4-FFF2-40B4-BE49-F238E27FC236}">
                <a16:creationId xmlns:a16="http://schemas.microsoft.com/office/drawing/2014/main" id="{D372DF47-9AF2-472C-9EB6-5ED1210D11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1CB8FB-C57E-4660-8BBB-77DA01DE939D}"/>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11942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5D93-4133-4BEA-94E9-E4FE6425B0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EFCC43-3770-4F0A-BFF8-1F6289523A19}"/>
              </a:ext>
            </a:extLst>
          </p:cNvPr>
          <p:cNvSpPr>
            <a:spLocks noGrp="1"/>
          </p:cNvSpPr>
          <p:nvPr>
            <p:ph type="dt" sz="half" idx="10"/>
          </p:nvPr>
        </p:nvSpPr>
        <p:spPr/>
        <p:txBody>
          <a:bodyPr/>
          <a:lstStyle/>
          <a:p>
            <a:fld id="{ECFCDDFC-3044-449F-B439-8CDD4AC4BA04}" type="datetimeFigureOut">
              <a:rPr lang="en-US" smtClean="0"/>
              <a:t>6/19/2024</a:t>
            </a:fld>
            <a:endParaRPr lang="en-US" dirty="0"/>
          </a:p>
        </p:txBody>
      </p:sp>
      <p:sp>
        <p:nvSpPr>
          <p:cNvPr id="4" name="Footer Placeholder 3">
            <a:extLst>
              <a:ext uri="{FF2B5EF4-FFF2-40B4-BE49-F238E27FC236}">
                <a16:creationId xmlns:a16="http://schemas.microsoft.com/office/drawing/2014/main" id="{534506BD-A04A-47A0-AA97-5CCB1F7714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A7CBFF7-8E7E-481F-8D5E-7E3D82973696}"/>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16535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590DBB-DE68-4134-9B71-8419EFFC8303}"/>
              </a:ext>
            </a:extLst>
          </p:cNvPr>
          <p:cNvSpPr>
            <a:spLocks noGrp="1"/>
          </p:cNvSpPr>
          <p:nvPr>
            <p:ph type="dt" sz="half" idx="10"/>
          </p:nvPr>
        </p:nvSpPr>
        <p:spPr/>
        <p:txBody>
          <a:bodyPr/>
          <a:lstStyle/>
          <a:p>
            <a:fld id="{ECFCDDFC-3044-449F-B439-8CDD4AC4BA04}" type="datetimeFigureOut">
              <a:rPr lang="en-US" smtClean="0"/>
              <a:t>6/19/2024</a:t>
            </a:fld>
            <a:endParaRPr lang="en-US" dirty="0"/>
          </a:p>
        </p:txBody>
      </p:sp>
      <p:sp>
        <p:nvSpPr>
          <p:cNvPr id="3" name="Footer Placeholder 2">
            <a:extLst>
              <a:ext uri="{FF2B5EF4-FFF2-40B4-BE49-F238E27FC236}">
                <a16:creationId xmlns:a16="http://schemas.microsoft.com/office/drawing/2014/main" id="{52226249-AA9F-45C3-80E7-36D8AFCD37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178589F-CDE8-45A9-94C4-6AD9A9B80D00}"/>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47980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1EE8-C30A-415C-A452-77FB780FB7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033891-6254-4304-882F-BC6B73E619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06D39F-67B2-44C2-BEAB-EC97C0474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300864-AFE2-443A-A268-E333E7AA68E5}"/>
              </a:ext>
            </a:extLst>
          </p:cNvPr>
          <p:cNvSpPr>
            <a:spLocks noGrp="1"/>
          </p:cNvSpPr>
          <p:nvPr>
            <p:ph type="dt" sz="half" idx="10"/>
          </p:nvPr>
        </p:nvSpPr>
        <p:spPr/>
        <p:txBody>
          <a:bodyPr/>
          <a:lstStyle/>
          <a:p>
            <a:fld id="{ECFCDDFC-3044-449F-B439-8CDD4AC4BA04}" type="datetimeFigureOut">
              <a:rPr lang="en-US" smtClean="0"/>
              <a:t>6/19/2024</a:t>
            </a:fld>
            <a:endParaRPr lang="en-US" dirty="0"/>
          </a:p>
        </p:txBody>
      </p:sp>
      <p:sp>
        <p:nvSpPr>
          <p:cNvPr id="6" name="Footer Placeholder 5">
            <a:extLst>
              <a:ext uri="{FF2B5EF4-FFF2-40B4-BE49-F238E27FC236}">
                <a16:creationId xmlns:a16="http://schemas.microsoft.com/office/drawing/2014/main" id="{FE1CC596-AFA8-4A5F-944E-93D35ACFA8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92FE97-6171-444D-A38E-DC7C5F70D52F}"/>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26493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0924-838C-4E81-BF58-BC60E1651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0E2AF6-85FD-48FF-91B3-5B9D2B829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C654D7-01E9-4F1C-9A70-C630622E0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86C54C-6F16-4A69-9F68-4C13D994D958}"/>
              </a:ext>
            </a:extLst>
          </p:cNvPr>
          <p:cNvSpPr>
            <a:spLocks noGrp="1"/>
          </p:cNvSpPr>
          <p:nvPr>
            <p:ph type="dt" sz="half" idx="10"/>
          </p:nvPr>
        </p:nvSpPr>
        <p:spPr/>
        <p:txBody>
          <a:bodyPr/>
          <a:lstStyle/>
          <a:p>
            <a:fld id="{ECFCDDFC-3044-449F-B439-8CDD4AC4BA04}" type="datetimeFigureOut">
              <a:rPr lang="en-US" smtClean="0"/>
              <a:t>6/19/2024</a:t>
            </a:fld>
            <a:endParaRPr lang="en-US" dirty="0"/>
          </a:p>
        </p:txBody>
      </p:sp>
      <p:sp>
        <p:nvSpPr>
          <p:cNvPr id="6" name="Footer Placeholder 5">
            <a:extLst>
              <a:ext uri="{FF2B5EF4-FFF2-40B4-BE49-F238E27FC236}">
                <a16:creationId xmlns:a16="http://schemas.microsoft.com/office/drawing/2014/main" id="{D45BAB26-1C53-4C2B-93DB-8952884577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056FEC-523E-48FC-BFED-12AD2C5F989D}"/>
              </a:ext>
            </a:extLst>
          </p:cNvPr>
          <p:cNvSpPr>
            <a:spLocks noGrp="1"/>
          </p:cNvSpPr>
          <p:nvPr>
            <p:ph type="sldNum" sz="quarter" idx="12"/>
          </p:nvPr>
        </p:nvSpPr>
        <p:spPr/>
        <p:txBody>
          <a:bodyPr/>
          <a:lstStyle/>
          <a:p>
            <a:fld id="{C8DE7F3A-430B-430F-9B0F-5391AD848A08}" type="slidenum">
              <a:rPr lang="en-US" smtClean="0"/>
              <a:t>‹#›</a:t>
            </a:fld>
            <a:endParaRPr lang="en-US" dirty="0"/>
          </a:p>
        </p:txBody>
      </p:sp>
    </p:spTree>
    <p:extLst>
      <p:ext uri="{BB962C8B-B14F-4D97-AF65-F5344CB8AC3E}">
        <p14:creationId xmlns:p14="http://schemas.microsoft.com/office/powerpoint/2010/main" val="424145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CC494-E589-4A5E-B103-1BBFEBBD5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48F632-6859-4630-9C5E-3C6DF9729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C0CB-907A-492A-8483-679B390D98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CDDFC-3044-449F-B439-8CDD4AC4BA04}" type="datetimeFigureOut">
              <a:rPr lang="en-US" smtClean="0"/>
              <a:t>6/19/2024</a:t>
            </a:fld>
            <a:endParaRPr lang="en-US" dirty="0"/>
          </a:p>
        </p:txBody>
      </p:sp>
      <p:sp>
        <p:nvSpPr>
          <p:cNvPr id="5" name="Footer Placeholder 4">
            <a:extLst>
              <a:ext uri="{FF2B5EF4-FFF2-40B4-BE49-F238E27FC236}">
                <a16:creationId xmlns:a16="http://schemas.microsoft.com/office/drawing/2014/main" id="{68E25976-C096-42AD-A337-0BD0F7729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C98D7F-F91C-48CC-AB8A-D2DFC919D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E7F3A-430B-430F-9B0F-5391AD848A08}" type="slidenum">
              <a:rPr lang="en-US" smtClean="0"/>
              <a:t>‹#›</a:t>
            </a:fld>
            <a:endParaRPr lang="en-US" dirty="0"/>
          </a:p>
        </p:txBody>
      </p:sp>
    </p:spTree>
    <p:extLst>
      <p:ext uri="{BB962C8B-B14F-4D97-AF65-F5344CB8AC3E}">
        <p14:creationId xmlns:p14="http://schemas.microsoft.com/office/powerpoint/2010/main" val="276560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hyperlink" Target="https://waterboards.ca.gov/drinking_water/programs/districts/mendocino_district.html" TargetMode="External"/><Relationship Id="rId2" Type="http://schemas.openxmlformats.org/officeDocument/2006/relationships/hyperlink" Target="mailto:Guy.Schott@waterboards.ca.gov" TargetMode="Externa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79ADB5-5E11-4823-8D4B-2290649EF1C6}"/>
              </a:ext>
            </a:extLst>
          </p:cNvPr>
          <p:cNvSpPr>
            <a:spLocks noGrp="1"/>
          </p:cNvSpPr>
          <p:nvPr>
            <p:ph type="title"/>
          </p:nvPr>
        </p:nvSpPr>
        <p:spPr>
          <a:xfrm>
            <a:off x="295835" y="586855"/>
            <a:ext cx="3372253" cy="3387497"/>
          </a:xfrm>
        </p:spPr>
        <p:txBody>
          <a:bodyPr vert="horz" lIns="91440" tIns="45720" rIns="91440" bIns="45720" rtlCol="0" anchor="b">
            <a:normAutofit/>
          </a:bodyPr>
          <a:lstStyle/>
          <a:p>
            <a:pPr algn="r"/>
            <a:r>
              <a:rPr lang="en-US" sz="2800" kern="1200" dirty="0">
                <a:solidFill>
                  <a:srgbClr val="FFFFFF"/>
                </a:solidFill>
                <a:latin typeface="Arial" panose="020B0604020202020204" pitchFamily="34" charset="0"/>
                <a:cs typeface="Arial" panose="020B0604020202020204" pitchFamily="34" charset="0"/>
              </a:rPr>
              <a:t>City of Vallejo</a:t>
            </a:r>
            <a:br>
              <a:rPr lang="en-US" sz="2800" kern="1200" dirty="0">
                <a:solidFill>
                  <a:srgbClr val="FFFFFF"/>
                </a:solidFill>
                <a:latin typeface="Arial" panose="020B0604020202020204" pitchFamily="34" charset="0"/>
                <a:cs typeface="Arial" panose="020B0604020202020204" pitchFamily="34" charset="0"/>
              </a:rPr>
            </a:br>
            <a:r>
              <a:rPr lang="en-US" sz="2800" kern="1200" dirty="0">
                <a:solidFill>
                  <a:srgbClr val="FFFFFF"/>
                </a:solidFill>
                <a:latin typeface="Arial" panose="020B0604020202020204" pitchFamily="34" charset="0"/>
                <a:cs typeface="Arial" panose="020B0604020202020204" pitchFamily="34" charset="0"/>
              </a:rPr>
              <a:t>Public Works Waterman WTP</a:t>
            </a:r>
            <a:br>
              <a:rPr lang="en-US" sz="2800" kern="1200" dirty="0">
                <a:solidFill>
                  <a:srgbClr val="FFFFFF"/>
                </a:solidFill>
                <a:latin typeface="Arial" panose="020B0604020202020204" pitchFamily="34" charset="0"/>
                <a:cs typeface="Arial" panose="020B0604020202020204" pitchFamily="34" charset="0"/>
              </a:rPr>
            </a:br>
            <a:r>
              <a:rPr lang="en-US" sz="2800" kern="1200" dirty="0">
                <a:solidFill>
                  <a:srgbClr val="FFFFFF"/>
                </a:solidFill>
                <a:latin typeface="Arial" panose="020B0604020202020204" pitchFamily="34" charset="0"/>
                <a:cs typeface="Arial" panose="020B0604020202020204" pitchFamily="34" charset="0"/>
              </a:rPr>
              <a:t>CA4810007</a:t>
            </a:r>
            <a:br>
              <a:rPr lang="en-US" sz="2800" kern="1200" dirty="0">
                <a:solidFill>
                  <a:srgbClr val="FFFFFF"/>
                </a:solidFill>
                <a:latin typeface="Arial" panose="020B0604020202020204" pitchFamily="34" charset="0"/>
                <a:cs typeface="Arial" panose="020B0604020202020204" pitchFamily="34" charset="0"/>
              </a:rPr>
            </a:br>
            <a:r>
              <a:rPr lang="en-US" sz="2800" kern="1200" dirty="0">
                <a:solidFill>
                  <a:srgbClr val="FFFFFF"/>
                </a:solidFill>
                <a:latin typeface="Arial" panose="020B0604020202020204" pitchFamily="34" charset="0"/>
                <a:cs typeface="Arial" panose="020B0604020202020204" pitchFamily="34" charset="0"/>
              </a:rPr>
              <a:t>Tracer Study – </a:t>
            </a:r>
            <a:br>
              <a:rPr lang="en-US" sz="2800" kern="1200" dirty="0">
                <a:solidFill>
                  <a:srgbClr val="FFFFFF"/>
                </a:solidFill>
                <a:latin typeface="Arial" panose="020B0604020202020204" pitchFamily="34" charset="0"/>
                <a:cs typeface="Arial" panose="020B0604020202020204" pitchFamily="34" charset="0"/>
              </a:rPr>
            </a:br>
            <a:r>
              <a:rPr lang="en-US" sz="2800" kern="1200" dirty="0">
                <a:solidFill>
                  <a:srgbClr val="FFFFFF"/>
                </a:solidFill>
                <a:latin typeface="Arial" panose="020B0604020202020204" pitchFamily="34" charset="0"/>
                <a:cs typeface="Arial" panose="020B0604020202020204" pitchFamily="34" charset="0"/>
              </a:rPr>
              <a:t>Ozone Contactor West Basin</a:t>
            </a:r>
            <a:br>
              <a:rPr lang="en-US" sz="2800" kern="1200" dirty="0">
                <a:solidFill>
                  <a:srgbClr val="FFFFFF"/>
                </a:solidFill>
                <a:latin typeface="Arial" panose="020B0604020202020204" pitchFamily="34" charset="0"/>
                <a:cs typeface="Arial" panose="020B0604020202020204" pitchFamily="34" charset="0"/>
              </a:rPr>
            </a:br>
            <a:r>
              <a:rPr lang="en-US" sz="2800" kern="1200" dirty="0">
                <a:solidFill>
                  <a:srgbClr val="FFFFFF"/>
                </a:solidFill>
                <a:latin typeface="Arial" panose="020B0604020202020204" pitchFamily="34" charset="0"/>
                <a:cs typeface="Arial" panose="020B0604020202020204" pitchFamily="34" charset="0"/>
              </a:rPr>
              <a:t>May 22 &amp; 29, 2024</a:t>
            </a:r>
          </a:p>
        </p:txBody>
      </p:sp>
      <p:sp>
        <p:nvSpPr>
          <p:cNvPr id="4" name="Text Placeholder 3">
            <a:extLst>
              <a:ext uri="{FF2B5EF4-FFF2-40B4-BE49-F238E27FC236}">
                <a16:creationId xmlns:a16="http://schemas.microsoft.com/office/drawing/2014/main" id="{86DE4D54-183F-443D-8534-7F84595B82B0}"/>
              </a:ext>
            </a:extLst>
          </p:cNvPr>
          <p:cNvSpPr>
            <a:spLocks noGrp="1"/>
          </p:cNvSpPr>
          <p:nvPr>
            <p:ph type="body" sz="half" idx="2"/>
          </p:nvPr>
        </p:nvSpPr>
        <p:spPr>
          <a:xfrm>
            <a:off x="4134811" y="649480"/>
            <a:ext cx="3472220" cy="5546047"/>
          </a:xfrm>
        </p:spPr>
        <p:txBody>
          <a:bodyPr vert="horz" lIns="91440" tIns="45720" rIns="91440" bIns="45720" rtlCol="0" anchor="ctr">
            <a:normAutofit/>
          </a:bodyPr>
          <a:lstStyle/>
          <a:p>
            <a:pPr indent="-228600">
              <a:buFont typeface="Arial" panose="020B0604020202020204" pitchFamily="34" charset="0"/>
              <a:buChar char="•"/>
            </a:pPr>
            <a:r>
              <a:rPr lang="en-US" sz="1400" u="sng" dirty="0">
                <a:latin typeface="Arial" panose="020B0604020202020204" pitchFamily="34" charset="0"/>
                <a:cs typeface="Arial" panose="020B0604020202020204" pitchFamily="34" charset="0"/>
              </a:rPr>
              <a:t>Tracer Study – Drinking Water</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Treatment Plant Type:  Conventional</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Reactor:  West Ozone Contactor Basin</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Basin Volume: 177,200 gallons</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Tracer Method: Slug-Dose</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Tracer: Fluoride (H</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SiF</a:t>
            </a:r>
            <a:r>
              <a:rPr lang="en-US" sz="1400" baseline="-250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Mass Added: 467 grams</a:t>
            </a:r>
          </a:p>
          <a:p>
            <a:pPr indent="-228600">
              <a:buFont typeface="Arial" panose="020B0604020202020204" pitchFamily="34" charset="0"/>
              <a:buChar char="•"/>
            </a:pPr>
            <a:r>
              <a:rPr lang="en-US" sz="1400" dirty="0">
                <a:latin typeface="Arial" panose="020B0604020202020204" pitchFamily="34" charset="0"/>
                <a:cs typeface="Arial" panose="020B0604020202020204" pitchFamily="34" charset="0"/>
              </a:rPr>
              <a:t>Test Flows: 4, 7 &amp; 11 MGD</a:t>
            </a:r>
          </a:p>
          <a:p>
            <a:pPr indent="-2286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indent="-228600">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Performed by:</a:t>
            </a:r>
          </a:p>
          <a:p>
            <a:pPr indent="-228600">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Guy Schott, P.E.</a:t>
            </a:r>
          </a:p>
          <a:p>
            <a:pPr indent="-228600">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rPr>
              <a:t>DDW and Water Treatment Staff</a:t>
            </a:r>
          </a:p>
          <a:p>
            <a:pPr indent="-228600">
              <a:spcBef>
                <a:spcPts val="0"/>
              </a:spcBef>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indent="-228600">
              <a:spcBef>
                <a:spcPts val="0"/>
              </a:spcBef>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3" name="Picture 2" descr="ozone basin">
            <a:extLst>
              <a:ext uri="{FF2B5EF4-FFF2-40B4-BE49-F238E27FC236}">
                <a16:creationId xmlns:a16="http://schemas.microsoft.com/office/drawing/2014/main" id="{0100F3D0-8220-9F8F-2F6E-B49E5DAA29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603" t="27654" r="17720" b="7228"/>
          <a:stretch/>
        </p:blipFill>
        <p:spPr>
          <a:xfrm>
            <a:off x="7393564" y="2315183"/>
            <a:ext cx="4599848" cy="2040833"/>
          </a:xfrm>
          <a:prstGeom prst="rect">
            <a:avLst/>
          </a:prstGeom>
        </p:spPr>
      </p:pic>
    </p:spTree>
    <p:extLst>
      <p:ext uri="{BB962C8B-B14F-4D97-AF65-F5344CB8AC3E}">
        <p14:creationId xmlns:p14="http://schemas.microsoft.com/office/powerpoint/2010/main" val="41188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a:extLst>
              <a:ext uri="{FF2B5EF4-FFF2-40B4-BE49-F238E27FC236}">
                <a16:creationId xmlns:a16="http://schemas.microsoft.com/office/drawing/2014/main" id="{6D19AC2C-897C-4A61-A301-E4C91063471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itle 1">
            <a:extLst>
              <a:ext uri="{FF2B5EF4-FFF2-40B4-BE49-F238E27FC236}">
                <a16:creationId xmlns:a16="http://schemas.microsoft.com/office/drawing/2014/main" id="{E11C4C55-9425-4B49-B438-DF34AA6C1420}"/>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Laboratory</a:t>
            </a:r>
          </a:p>
        </p:txBody>
      </p:sp>
      <p:sp>
        <p:nvSpPr>
          <p:cNvPr id="4" name="TextBox 3">
            <a:extLst>
              <a:ext uri="{FF2B5EF4-FFF2-40B4-BE49-F238E27FC236}">
                <a16:creationId xmlns:a16="http://schemas.microsoft.com/office/drawing/2014/main" id="{2BBD4250-F5A1-5D42-F117-DD48BE3BF6B4}"/>
              </a:ext>
              <a:ext uri="{C183D7F6-B498-43B3-948B-1728B52AA6E4}">
                <adec:decorative xmlns:adec="http://schemas.microsoft.com/office/drawing/2017/decorative" val="1"/>
              </a:ext>
            </a:extLst>
          </p:cNvPr>
          <p:cNvSpPr txBox="1"/>
          <p:nvPr/>
        </p:nvSpPr>
        <p:spPr>
          <a:xfrm>
            <a:off x="125506" y="107575"/>
            <a:ext cx="2514471" cy="461665"/>
          </a:xfrm>
          <a:prstGeom prst="rect">
            <a:avLst/>
          </a:prstGeom>
          <a:noFill/>
        </p:spPr>
        <p:txBody>
          <a:bodyPr wrap="none" rtlCol="0">
            <a:spAutoFit/>
          </a:bodyPr>
          <a:lstStyle/>
          <a:p>
            <a:r>
              <a:rPr lang="en-US" sz="2400" dirty="0">
                <a:solidFill>
                  <a:srgbClr val="FFFFFF"/>
                </a:solidFill>
                <a:latin typeface="Arial" panose="020B0604020202020204" pitchFamily="34" charset="0"/>
                <a:cs typeface="Arial" panose="020B0604020202020204" pitchFamily="34" charset="0"/>
              </a:rPr>
              <a:t>Fluoride Analysis</a:t>
            </a:r>
          </a:p>
        </p:txBody>
      </p:sp>
    </p:spTree>
    <p:extLst>
      <p:ext uri="{BB962C8B-B14F-4D97-AF65-F5344CB8AC3E}">
        <p14:creationId xmlns:p14="http://schemas.microsoft.com/office/powerpoint/2010/main" val="24626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35135-439B-9A88-3BBD-DBF0859BE56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Arial" panose="020B0604020202020204" pitchFamily="34" charset="0"/>
                <a:cs typeface="Arial" panose="020B0604020202020204" pitchFamily="34" charset="0"/>
              </a:rPr>
              <a:t>4 MGD Results for Cell 3</a:t>
            </a:r>
          </a:p>
        </p:txBody>
      </p:sp>
      <p:sp>
        <p:nvSpPr>
          <p:cNvPr id="3" name="Content Placeholder 2">
            <a:extLst>
              <a:ext uri="{FF2B5EF4-FFF2-40B4-BE49-F238E27FC236}">
                <a16:creationId xmlns:a16="http://schemas.microsoft.com/office/drawing/2014/main" id="{BCCD4086-4CC4-9146-4170-80A62E21410A}"/>
              </a:ext>
            </a:extLst>
          </p:cNvPr>
          <p:cNvSpPr>
            <a:spLocks noGrp="1"/>
          </p:cNvSpPr>
          <p:nvPr>
            <p:ph idx="1"/>
          </p:nvPr>
        </p:nvSpPr>
        <p:spPr>
          <a:xfrm>
            <a:off x="4810259" y="649480"/>
            <a:ext cx="6555347" cy="5546047"/>
          </a:xfrm>
        </p:spPr>
        <p:txBody>
          <a:bodyPr anchor="ctr">
            <a:normAutofit/>
          </a:bodyPr>
          <a:lstStyle/>
          <a:p>
            <a:pPr marL="0" indent="0">
              <a:buNone/>
            </a:pPr>
            <a:r>
              <a:rPr lang="en-US" sz="2000" b="1">
                <a:latin typeface="Arial" panose="020B0604020202020204" pitchFamily="34" charset="0"/>
                <a:cs typeface="Arial" panose="020B0604020202020204" pitchFamily="34" charset="0"/>
              </a:rPr>
              <a:t>4 MGD Cell 3 Graphs</a:t>
            </a:r>
          </a:p>
          <a:p>
            <a:r>
              <a:rPr lang="en-US" sz="2000">
                <a:latin typeface="Arial" panose="020B0604020202020204" pitchFamily="34" charset="0"/>
                <a:cs typeface="Arial" panose="020B0604020202020204" pitchFamily="34" charset="0"/>
              </a:rPr>
              <a:t>Graph 1: Slug-Dose Curve (time versus fluoride concentration)</a:t>
            </a:r>
          </a:p>
          <a:p>
            <a:r>
              <a:rPr lang="en-US" sz="2000">
                <a:latin typeface="Arial" panose="020B0604020202020204" pitchFamily="34" charset="0"/>
                <a:cs typeface="Arial" panose="020B0604020202020204" pitchFamily="34" charset="0"/>
              </a:rPr>
              <a:t>Graph 2: Slug-Dose Curve Normalize to F-Curve (time versus normalized fluoride concentration)</a:t>
            </a:r>
          </a:p>
          <a:p>
            <a:r>
              <a:rPr lang="en-US" sz="2000">
                <a:latin typeface="Arial" panose="020B0604020202020204" pitchFamily="34" charset="0"/>
                <a:cs typeface="Arial" panose="020B0604020202020204" pitchFamily="34" charset="0"/>
              </a:rPr>
              <a:t>Graph 3: Slug-Dose Curve Normalize to F-Curve (normalized time versus normalized fluoride concentration)</a:t>
            </a:r>
          </a:p>
          <a:p>
            <a:r>
              <a:rPr lang="en-US" sz="2000">
                <a:latin typeface="Arial" panose="020B0604020202020204" pitchFamily="34" charset="0"/>
                <a:cs typeface="Arial" panose="020B0604020202020204" pitchFamily="34" charset="0"/>
              </a:rPr>
              <a:t>HRT: 32.8 minutes</a:t>
            </a:r>
          </a:p>
          <a:p>
            <a:r>
              <a:rPr lang="en-US" sz="2000">
                <a:latin typeface="Arial" panose="020B0604020202020204" pitchFamily="34" charset="0"/>
                <a:cs typeface="Arial" panose="020B0604020202020204" pitchFamily="34" charset="0"/>
              </a:rPr>
              <a:t>t</a:t>
            </a:r>
            <a:r>
              <a:rPr lang="en-US" sz="2000" baseline="-25000">
                <a:latin typeface="Arial" panose="020B0604020202020204" pitchFamily="34" charset="0"/>
                <a:cs typeface="Arial" panose="020B0604020202020204" pitchFamily="34" charset="0"/>
              </a:rPr>
              <a:t>10</a:t>
            </a:r>
            <a:r>
              <a:rPr lang="en-US" sz="2000">
                <a:latin typeface="Arial" panose="020B0604020202020204" pitchFamily="34" charset="0"/>
                <a:cs typeface="Arial" panose="020B0604020202020204" pitchFamily="34" charset="0"/>
              </a:rPr>
              <a:t>: 14.0 minutes</a:t>
            </a:r>
          </a:p>
          <a:p>
            <a:r>
              <a:rPr lang="en-US" sz="2000">
                <a:latin typeface="Arial" panose="020B0604020202020204" pitchFamily="34" charset="0"/>
                <a:cs typeface="Arial" panose="020B0604020202020204" pitchFamily="34" charset="0"/>
              </a:rPr>
              <a:t>Baffling Factor: 0.43</a:t>
            </a:r>
          </a:p>
          <a:p>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176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01F34-F7ED-B35D-391F-AE362C92DC8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F561776A-54BE-5478-FC71-ED25B509080E}"/>
              </a:ext>
              <a:ext uri="{C183D7F6-B498-43B3-948B-1728B52AA6E4}">
                <adec:decorative xmlns:adec="http://schemas.microsoft.com/office/drawing/2017/decorative" val="1"/>
              </a:ext>
            </a:extLst>
          </p:cNvPr>
          <p:cNvSpPr txBox="1"/>
          <p:nvPr/>
        </p:nvSpPr>
        <p:spPr>
          <a:xfrm>
            <a:off x="242047" y="107576"/>
            <a:ext cx="1696362" cy="369332"/>
          </a:xfrm>
          <a:prstGeom prst="rect">
            <a:avLst/>
          </a:prstGeom>
          <a:noFill/>
        </p:spPr>
        <p:txBody>
          <a:bodyPr wrap="none" rtlCol="0">
            <a:spAutoFit/>
          </a:bodyPr>
          <a:lstStyle/>
          <a:p>
            <a:r>
              <a:rPr lang="en-US" dirty="0">
                <a:solidFill>
                  <a:schemeClr val="bg1">
                    <a:lumMod val="95000"/>
                  </a:schemeClr>
                </a:solidFill>
              </a:rPr>
              <a:t>Graph 1, 4 MGD</a:t>
            </a:r>
          </a:p>
        </p:txBody>
      </p:sp>
      <p:sp>
        <p:nvSpPr>
          <p:cNvPr id="3" name="Title 2">
            <a:extLst>
              <a:ext uri="{FF2B5EF4-FFF2-40B4-BE49-F238E27FC236}">
                <a16:creationId xmlns:a16="http://schemas.microsoft.com/office/drawing/2014/main" id="{23229FF3-7820-1C43-0215-0FFE23F277BD}"/>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a:t>
            </a:r>
          </a:p>
        </p:txBody>
      </p:sp>
    </p:spTree>
    <p:extLst>
      <p:ext uri="{BB962C8B-B14F-4D97-AF65-F5344CB8AC3E}">
        <p14:creationId xmlns:p14="http://schemas.microsoft.com/office/powerpoint/2010/main" val="21330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2, 3, 4 MGD">
            <a:extLst>
              <a:ext uri="{FF2B5EF4-FFF2-40B4-BE49-F238E27FC236}">
                <a16:creationId xmlns:a16="http://schemas.microsoft.com/office/drawing/2014/main" id="{36BEAD1E-6FDE-0C5E-19CD-D7D469B0FF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0341"/>
            <a:ext cx="12192000" cy="6847519"/>
          </a:xfrm>
          <a:prstGeom prst="rect">
            <a:avLst/>
          </a:prstGeom>
        </p:spPr>
      </p:pic>
      <p:sp>
        <p:nvSpPr>
          <p:cNvPr id="3" name="TextBox 2">
            <a:extLst>
              <a:ext uri="{FF2B5EF4-FFF2-40B4-BE49-F238E27FC236}">
                <a16:creationId xmlns:a16="http://schemas.microsoft.com/office/drawing/2014/main" id="{2FBADB07-8091-2500-CBA5-267737F1AFFB}"/>
              </a:ext>
              <a:ext uri="{C183D7F6-B498-43B3-948B-1728B52AA6E4}">
                <adec:decorative xmlns:adec="http://schemas.microsoft.com/office/drawing/2017/decorative" val="1"/>
              </a:ext>
            </a:extLst>
          </p:cNvPr>
          <p:cNvSpPr txBox="1"/>
          <p:nvPr/>
        </p:nvSpPr>
        <p:spPr>
          <a:xfrm>
            <a:off x="242047" y="107576"/>
            <a:ext cx="1696362" cy="369332"/>
          </a:xfrm>
          <a:prstGeom prst="rect">
            <a:avLst/>
          </a:prstGeom>
          <a:noFill/>
        </p:spPr>
        <p:txBody>
          <a:bodyPr wrap="none" rtlCol="0">
            <a:spAutoFit/>
          </a:bodyPr>
          <a:lstStyle/>
          <a:p>
            <a:r>
              <a:rPr lang="en-US" dirty="0">
                <a:solidFill>
                  <a:schemeClr val="bg1">
                    <a:lumMod val="95000"/>
                  </a:schemeClr>
                </a:solidFill>
              </a:rPr>
              <a:t>Graph 2, 4 MGD</a:t>
            </a:r>
          </a:p>
        </p:txBody>
      </p:sp>
      <p:sp>
        <p:nvSpPr>
          <p:cNvPr id="4" name="Title 3">
            <a:extLst>
              <a:ext uri="{FF2B5EF4-FFF2-40B4-BE49-F238E27FC236}">
                <a16:creationId xmlns:a16="http://schemas.microsoft.com/office/drawing/2014/main" id="{EA5A84CE-7167-9936-6B93-64CB2380144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4</a:t>
            </a:r>
          </a:p>
        </p:txBody>
      </p:sp>
    </p:spTree>
    <p:extLst>
      <p:ext uri="{BB962C8B-B14F-4D97-AF65-F5344CB8AC3E}">
        <p14:creationId xmlns:p14="http://schemas.microsoft.com/office/powerpoint/2010/main" val="367942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3, 3, 4 MGD">
            <a:extLst>
              <a:ext uri="{FF2B5EF4-FFF2-40B4-BE49-F238E27FC236}">
                <a16:creationId xmlns:a16="http://schemas.microsoft.com/office/drawing/2014/main" id="{BE0E0194-7CE7-8063-0882-EFB9061137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205"/>
            <a:ext cx="12192000" cy="6855132"/>
          </a:xfrm>
          <a:prstGeom prst="rect">
            <a:avLst/>
          </a:prstGeom>
        </p:spPr>
      </p:pic>
      <p:sp>
        <p:nvSpPr>
          <p:cNvPr id="3" name="TextBox 2">
            <a:extLst>
              <a:ext uri="{FF2B5EF4-FFF2-40B4-BE49-F238E27FC236}">
                <a16:creationId xmlns:a16="http://schemas.microsoft.com/office/drawing/2014/main" id="{546D5773-F20E-3C0D-BD4B-E49BE31E2C1D}"/>
              </a:ext>
              <a:ext uri="{C183D7F6-B498-43B3-948B-1728B52AA6E4}">
                <adec:decorative xmlns:adec="http://schemas.microsoft.com/office/drawing/2017/decorative" val="1"/>
              </a:ext>
            </a:extLst>
          </p:cNvPr>
          <p:cNvSpPr txBox="1"/>
          <p:nvPr/>
        </p:nvSpPr>
        <p:spPr>
          <a:xfrm>
            <a:off x="242047" y="107576"/>
            <a:ext cx="1696362" cy="369332"/>
          </a:xfrm>
          <a:prstGeom prst="rect">
            <a:avLst/>
          </a:prstGeom>
          <a:noFill/>
        </p:spPr>
        <p:txBody>
          <a:bodyPr wrap="none" rtlCol="0">
            <a:spAutoFit/>
          </a:bodyPr>
          <a:lstStyle/>
          <a:p>
            <a:r>
              <a:rPr lang="en-US" dirty="0">
                <a:solidFill>
                  <a:schemeClr val="bg1">
                    <a:lumMod val="95000"/>
                  </a:schemeClr>
                </a:solidFill>
              </a:rPr>
              <a:t>Graph 3, 4 MGD</a:t>
            </a:r>
          </a:p>
        </p:txBody>
      </p:sp>
      <p:sp>
        <p:nvSpPr>
          <p:cNvPr id="4" name="Title 3">
            <a:extLst>
              <a:ext uri="{FF2B5EF4-FFF2-40B4-BE49-F238E27FC236}">
                <a16:creationId xmlns:a16="http://schemas.microsoft.com/office/drawing/2014/main" id="{67296D75-20EB-0572-0A00-F1B814AF9D4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2</a:t>
            </a:r>
          </a:p>
        </p:txBody>
      </p:sp>
    </p:spTree>
    <p:extLst>
      <p:ext uri="{BB962C8B-B14F-4D97-AF65-F5344CB8AC3E}">
        <p14:creationId xmlns:p14="http://schemas.microsoft.com/office/powerpoint/2010/main" val="1992378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35135-439B-9A88-3BBD-DBF0859BE56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Arial" panose="020B0604020202020204" pitchFamily="34" charset="0"/>
                <a:cs typeface="Arial" panose="020B0604020202020204" pitchFamily="34" charset="0"/>
              </a:rPr>
              <a:t>4 MGD Results for Cell 6</a:t>
            </a:r>
          </a:p>
        </p:txBody>
      </p:sp>
      <p:sp>
        <p:nvSpPr>
          <p:cNvPr id="3" name="Content Placeholder 2">
            <a:extLst>
              <a:ext uri="{FF2B5EF4-FFF2-40B4-BE49-F238E27FC236}">
                <a16:creationId xmlns:a16="http://schemas.microsoft.com/office/drawing/2014/main" id="{BCCD4086-4CC4-9146-4170-80A62E21410A}"/>
              </a:ext>
            </a:extLst>
          </p:cNvPr>
          <p:cNvSpPr>
            <a:spLocks noGrp="1"/>
          </p:cNvSpPr>
          <p:nvPr>
            <p:ph idx="1"/>
          </p:nvPr>
        </p:nvSpPr>
        <p:spPr>
          <a:xfrm>
            <a:off x="4810259" y="649480"/>
            <a:ext cx="6555347" cy="5546047"/>
          </a:xfrm>
        </p:spPr>
        <p:txBody>
          <a:bodyPr anchor="ctr">
            <a:normAutofit/>
          </a:bodyPr>
          <a:lstStyle/>
          <a:p>
            <a:pPr marL="0" indent="0">
              <a:buNone/>
            </a:pPr>
            <a:r>
              <a:rPr lang="en-US" sz="2000" b="1">
                <a:latin typeface="Arial" panose="020B0604020202020204" pitchFamily="34" charset="0"/>
                <a:cs typeface="Arial" panose="020B0604020202020204" pitchFamily="34" charset="0"/>
              </a:rPr>
              <a:t>4 MGD Cell 6 Graphs</a:t>
            </a:r>
          </a:p>
          <a:p>
            <a:r>
              <a:rPr lang="en-US" sz="2000">
                <a:latin typeface="Arial" panose="020B0604020202020204" pitchFamily="34" charset="0"/>
                <a:cs typeface="Arial" panose="020B0604020202020204" pitchFamily="34" charset="0"/>
              </a:rPr>
              <a:t>Graph 1: Slug-Dose Curve (time versus fluoride concentration)</a:t>
            </a:r>
          </a:p>
          <a:p>
            <a:r>
              <a:rPr lang="en-US" sz="2000">
                <a:latin typeface="Arial" panose="020B0604020202020204" pitchFamily="34" charset="0"/>
                <a:cs typeface="Arial" panose="020B0604020202020204" pitchFamily="34" charset="0"/>
              </a:rPr>
              <a:t>Graph 2: Slug-Dose Curve Normalize to F-Curve (time versus normalized fluoride concentration)</a:t>
            </a:r>
          </a:p>
          <a:p>
            <a:r>
              <a:rPr lang="en-US" sz="2000">
                <a:latin typeface="Arial" panose="020B0604020202020204" pitchFamily="34" charset="0"/>
                <a:cs typeface="Arial" panose="020B0604020202020204" pitchFamily="34" charset="0"/>
              </a:rPr>
              <a:t>Graph 3: Slug-Dose Curve Normalize to F-Curve (normalized time versus normalized fluoride concentration)</a:t>
            </a:r>
          </a:p>
          <a:p>
            <a:r>
              <a:rPr lang="en-US" sz="2000">
                <a:latin typeface="Arial" panose="020B0604020202020204" pitchFamily="34" charset="0"/>
                <a:cs typeface="Arial" panose="020B0604020202020204" pitchFamily="34" charset="0"/>
              </a:rPr>
              <a:t>HRT: 63.8 minutes</a:t>
            </a:r>
          </a:p>
          <a:p>
            <a:r>
              <a:rPr lang="en-US" sz="2000">
                <a:latin typeface="Arial" panose="020B0604020202020204" pitchFamily="34" charset="0"/>
                <a:cs typeface="Arial" panose="020B0604020202020204" pitchFamily="34" charset="0"/>
              </a:rPr>
              <a:t>t</a:t>
            </a:r>
            <a:r>
              <a:rPr lang="en-US" sz="2000" baseline="-25000">
                <a:latin typeface="Arial" panose="020B0604020202020204" pitchFamily="34" charset="0"/>
                <a:cs typeface="Arial" panose="020B0604020202020204" pitchFamily="34" charset="0"/>
              </a:rPr>
              <a:t>10</a:t>
            </a:r>
            <a:r>
              <a:rPr lang="en-US" sz="2000">
                <a:latin typeface="Arial" panose="020B0604020202020204" pitchFamily="34" charset="0"/>
                <a:cs typeface="Arial" panose="020B0604020202020204" pitchFamily="34" charset="0"/>
              </a:rPr>
              <a:t>: 33.2 minutes</a:t>
            </a:r>
          </a:p>
          <a:p>
            <a:r>
              <a:rPr lang="en-US" sz="2000">
                <a:latin typeface="Arial" panose="020B0604020202020204" pitchFamily="34" charset="0"/>
                <a:cs typeface="Arial" panose="020B0604020202020204" pitchFamily="34" charset="0"/>
              </a:rPr>
              <a:t>Baffling Factor: 0.52</a:t>
            </a:r>
          </a:p>
          <a:p>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8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CCC05F-91AC-CA0E-9601-1A03AFAA74F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72C50929-8F03-4B25-2994-48700579453B}"/>
              </a:ext>
              <a:ext uri="{C183D7F6-B498-43B3-948B-1728B52AA6E4}">
                <adec:decorative xmlns:adec="http://schemas.microsoft.com/office/drawing/2017/decorative" val="1"/>
              </a:ext>
            </a:extLst>
          </p:cNvPr>
          <p:cNvSpPr txBox="1"/>
          <p:nvPr/>
        </p:nvSpPr>
        <p:spPr>
          <a:xfrm>
            <a:off x="242047" y="107576"/>
            <a:ext cx="1696362" cy="369332"/>
          </a:xfrm>
          <a:prstGeom prst="rect">
            <a:avLst/>
          </a:prstGeom>
          <a:noFill/>
        </p:spPr>
        <p:txBody>
          <a:bodyPr wrap="none" rtlCol="0">
            <a:spAutoFit/>
          </a:bodyPr>
          <a:lstStyle/>
          <a:p>
            <a:r>
              <a:rPr lang="en-US" dirty="0">
                <a:solidFill>
                  <a:schemeClr val="bg1">
                    <a:lumMod val="95000"/>
                  </a:schemeClr>
                </a:solidFill>
              </a:rPr>
              <a:t>Graph 1, 4 MGD</a:t>
            </a:r>
          </a:p>
        </p:txBody>
      </p:sp>
      <p:sp>
        <p:nvSpPr>
          <p:cNvPr id="4" name="Title 3">
            <a:extLst>
              <a:ext uri="{FF2B5EF4-FFF2-40B4-BE49-F238E27FC236}">
                <a16:creationId xmlns:a16="http://schemas.microsoft.com/office/drawing/2014/main" id="{6241F84C-4A6D-468D-AB2D-4E04DDF7AE79}"/>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3</a:t>
            </a:r>
          </a:p>
        </p:txBody>
      </p:sp>
    </p:spTree>
    <p:extLst>
      <p:ext uri="{BB962C8B-B14F-4D97-AF65-F5344CB8AC3E}">
        <p14:creationId xmlns:p14="http://schemas.microsoft.com/office/powerpoint/2010/main" val="73299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2, 6, 4 MGD">
            <a:extLst>
              <a:ext uri="{FF2B5EF4-FFF2-40B4-BE49-F238E27FC236}">
                <a16:creationId xmlns:a16="http://schemas.microsoft.com/office/drawing/2014/main" id="{DC2DFDB2-060B-01F6-54AD-B84717B60E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682"/>
            <a:ext cx="12192000" cy="6856812"/>
          </a:xfrm>
          <a:prstGeom prst="rect">
            <a:avLst/>
          </a:prstGeom>
        </p:spPr>
      </p:pic>
      <p:sp>
        <p:nvSpPr>
          <p:cNvPr id="2" name="TextBox 1">
            <a:extLst>
              <a:ext uri="{FF2B5EF4-FFF2-40B4-BE49-F238E27FC236}">
                <a16:creationId xmlns:a16="http://schemas.microsoft.com/office/drawing/2014/main" id="{9C84037E-D5C6-CBD1-F7B7-69EF96DF0B53}"/>
              </a:ext>
              <a:ext uri="{C183D7F6-B498-43B3-948B-1728B52AA6E4}">
                <adec:decorative xmlns:adec="http://schemas.microsoft.com/office/drawing/2017/decorative" val="1"/>
              </a:ext>
            </a:extLst>
          </p:cNvPr>
          <p:cNvSpPr txBox="1"/>
          <p:nvPr/>
        </p:nvSpPr>
        <p:spPr>
          <a:xfrm>
            <a:off x="242047" y="107576"/>
            <a:ext cx="1696362" cy="369332"/>
          </a:xfrm>
          <a:prstGeom prst="rect">
            <a:avLst/>
          </a:prstGeom>
          <a:noFill/>
        </p:spPr>
        <p:txBody>
          <a:bodyPr wrap="none" rtlCol="0">
            <a:spAutoFit/>
          </a:bodyPr>
          <a:lstStyle/>
          <a:p>
            <a:r>
              <a:rPr lang="en-US" dirty="0">
                <a:solidFill>
                  <a:schemeClr val="bg1">
                    <a:lumMod val="95000"/>
                  </a:schemeClr>
                </a:solidFill>
              </a:rPr>
              <a:t>Graph 2, 4 MGD</a:t>
            </a:r>
          </a:p>
        </p:txBody>
      </p:sp>
      <p:sp>
        <p:nvSpPr>
          <p:cNvPr id="3" name="Title 2">
            <a:extLst>
              <a:ext uri="{FF2B5EF4-FFF2-40B4-BE49-F238E27FC236}">
                <a16:creationId xmlns:a16="http://schemas.microsoft.com/office/drawing/2014/main" id="{613271DC-170B-243B-9CF8-303550F2CE8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5</a:t>
            </a:r>
          </a:p>
        </p:txBody>
      </p:sp>
    </p:spTree>
    <p:extLst>
      <p:ext uri="{BB962C8B-B14F-4D97-AF65-F5344CB8AC3E}">
        <p14:creationId xmlns:p14="http://schemas.microsoft.com/office/powerpoint/2010/main" val="1015885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E4F6EA-B35C-CE08-992A-353969333B7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0E43F23-4FE7-BF6B-C9C8-3521D3361312}"/>
              </a:ext>
              <a:ext uri="{C183D7F6-B498-43B3-948B-1728B52AA6E4}">
                <adec:decorative xmlns:adec="http://schemas.microsoft.com/office/drawing/2017/decorative" val="1"/>
              </a:ext>
            </a:extLst>
          </p:cNvPr>
          <p:cNvSpPr txBox="1"/>
          <p:nvPr/>
        </p:nvSpPr>
        <p:spPr>
          <a:xfrm>
            <a:off x="242047" y="107576"/>
            <a:ext cx="1696362" cy="369332"/>
          </a:xfrm>
          <a:prstGeom prst="rect">
            <a:avLst/>
          </a:prstGeom>
          <a:noFill/>
        </p:spPr>
        <p:txBody>
          <a:bodyPr wrap="none" rtlCol="0">
            <a:spAutoFit/>
          </a:bodyPr>
          <a:lstStyle/>
          <a:p>
            <a:r>
              <a:rPr lang="en-US" dirty="0">
                <a:solidFill>
                  <a:schemeClr val="bg1">
                    <a:lumMod val="95000"/>
                  </a:schemeClr>
                </a:solidFill>
              </a:rPr>
              <a:t>Graph 3, 4 MGD</a:t>
            </a:r>
          </a:p>
        </p:txBody>
      </p:sp>
      <p:sp>
        <p:nvSpPr>
          <p:cNvPr id="4" name="Title 3">
            <a:extLst>
              <a:ext uri="{FF2B5EF4-FFF2-40B4-BE49-F238E27FC236}">
                <a16:creationId xmlns:a16="http://schemas.microsoft.com/office/drawing/2014/main" id="{ABC145CE-B8AE-2CFB-F5A8-E5357E98DBD0}"/>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6</a:t>
            </a:r>
          </a:p>
        </p:txBody>
      </p:sp>
    </p:spTree>
    <p:extLst>
      <p:ext uri="{BB962C8B-B14F-4D97-AF65-F5344CB8AC3E}">
        <p14:creationId xmlns:p14="http://schemas.microsoft.com/office/powerpoint/2010/main" val="1092749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35135-439B-9A88-3BBD-DBF0859BE56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Arial" panose="020B0604020202020204" pitchFamily="34" charset="0"/>
                <a:cs typeface="Arial" panose="020B0604020202020204" pitchFamily="34" charset="0"/>
              </a:rPr>
              <a:t>7 MGD Results for Cell 4</a:t>
            </a:r>
          </a:p>
        </p:txBody>
      </p:sp>
      <p:sp>
        <p:nvSpPr>
          <p:cNvPr id="3" name="Content Placeholder 2">
            <a:extLst>
              <a:ext uri="{FF2B5EF4-FFF2-40B4-BE49-F238E27FC236}">
                <a16:creationId xmlns:a16="http://schemas.microsoft.com/office/drawing/2014/main" id="{BCCD4086-4CC4-9146-4170-80A62E21410A}"/>
              </a:ext>
            </a:extLst>
          </p:cNvPr>
          <p:cNvSpPr>
            <a:spLocks noGrp="1"/>
          </p:cNvSpPr>
          <p:nvPr>
            <p:ph idx="1"/>
          </p:nvPr>
        </p:nvSpPr>
        <p:spPr>
          <a:xfrm>
            <a:off x="4810259" y="649480"/>
            <a:ext cx="6555347" cy="5546047"/>
          </a:xfrm>
        </p:spPr>
        <p:txBody>
          <a:bodyPr anchor="ctr">
            <a:normAutofit/>
          </a:bodyPr>
          <a:lstStyle/>
          <a:p>
            <a:pPr marL="0" indent="0">
              <a:buNone/>
            </a:pPr>
            <a:r>
              <a:rPr lang="en-US" sz="2000" b="1">
                <a:latin typeface="Arial" panose="020B0604020202020204" pitchFamily="34" charset="0"/>
                <a:cs typeface="Arial" panose="020B0604020202020204" pitchFamily="34" charset="0"/>
              </a:rPr>
              <a:t>7 MGD Cell 4 Graphs</a:t>
            </a:r>
          </a:p>
          <a:p>
            <a:r>
              <a:rPr lang="en-US" sz="2000">
                <a:latin typeface="Arial" panose="020B0604020202020204" pitchFamily="34" charset="0"/>
                <a:cs typeface="Arial" panose="020B0604020202020204" pitchFamily="34" charset="0"/>
              </a:rPr>
              <a:t>Graph 1: Slug-Dose Curve (time versus fluoride concentration)</a:t>
            </a:r>
          </a:p>
          <a:p>
            <a:r>
              <a:rPr lang="en-US" sz="2000">
                <a:latin typeface="Arial" panose="020B0604020202020204" pitchFamily="34" charset="0"/>
                <a:cs typeface="Arial" panose="020B0604020202020204" pitchFamily="34" charset="0"/>
              </a:rPr>
              <a:t>Graph 2: Slug-Dose Curve Normalize to F-Curve (time versus normalized fluoride concentration)</a:t>
            </a:r>
          </a:p>
          <a:p>
            <a:r>
              <a:rPr lang="en-US" sz="2000">
                <a:latin typeface="Arial" panose="020B0604020202020204" pitchFamily="34" charset="0"/>
                <a:cs typeface="Arial" panose="020B0604020202020204" pitchFamily="34" charset="0"/>
              </a:rPr>
              <a:t>Graph 3: Slug-Dose Curve Normalize to F-Curve (normalized time versus normalized fluoride concentration)</a:t>
            </a:r>
          </a:p>
          <a:p>
            <a:r>
              <a:rPr lang="en-US" sz="2000">
                <a:latin typeface="Arial" panose="020B0604020202020204" pitchFamily="34" charset="0"/>
                <a:cs typeface="Arial" panose="020B0604020202020204" pitchFamily="34" charset="0"/>
              </a:rPr>
              <a:t>HRT: 24.9 minutes</a:t>
            </a:r>
          </a:p>
          <a:p>
            <a:r>
              <a:rPr lang="en-US" sz="2000">
                <a:latin typeface="Arial" panose="020B0604020202020204" pitchFamily="34" charset="0"/>
                <a:cs typeface="Arial" panose="020B0604020202020204" pitchFamily="34" charset="0"/>
              </a:rPr>
              <a:t>t</a:t>
            </a:r>
            <a:r>
              <a:rPr lang="en-US" sz="2000" baseline="-25000">
                <a:latin typeface="Arial" panose="020B0604020202020204" pitchFamily="34" charset="0"/>
                <a:cs typeface="Arial" panose="020B0604020202020204" pitchFamily="34" charset="0"/>
              </a:rPr>
              <a:t>10</a:t>
            </a:r>
            <a:r>
              <a:rPr lang="en-US" sz="2000">
                <a:latin typeface="Arial" panose="020B0604020202020204" pitchFamily="34" charset="0"/>
                <a:cs typeface="Arial" panose="020B0604020202020204" pitchFamily="34" charset="0"/>
              </a:rPr>
              <a:t>: 10.0 minutes</a:t>
            </a:r>
          </a:p>
          <a:p>
            <a:r>
              <a:rPr lang="en-US" sz="2000">
                <a:latin typeface="Arial" panose="020B0604020202020204" pitchFamily="34" charset="0"/>
                <a:cs typeface="Arial" panose="020B0604020202020204" pitchFamily="34" charset="0"/>
              </a:rPr>
              <a:t>Baffling Factor: 0.40</a:t>
            </a:r>
          </a:p>
          <a:p>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70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C52775-8D2F-DCAD-C093-0C8702D13BF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909" t="17769" r="18058" b="7392"/>
          <a:stretch/>
        </p:blipFill>
        <p:spPr>
          <a:xfrm>
            <a:off x="643467" y="840852"/>
            <a:ext cx="10905066" cy="5176297"/>
          </a:xfrm>
          <a:prstGeom prst="rect">
            <a:avLst/>
          </a:prstGeom>
        </p:spPr>
      </p:pic>
      <p:sp>
        <p:nvSpPr>
          <p:cNvPr id="2" name="Title 1">
            <a:extLst>
              <a:ext uri="{FF2B5EF4-FFF2-40B4-BE49-F238E27FC236}">
                <a16:creationId xmlns:a16="http://schemas.microsoft.com/office/drawing/2014/main" id="{DF83EF07-E136-4825-951D-C23F80DD93FD}"/>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Ozone Basin1</a:t>
            </a:r>
          </a:p>
        </p:txBody>
      </p:sp>
    </p:spTree>
    <p:extLst>
      <p:ext uri="{BB962C8B-B14F-4D97-AF65-F5344CB8AC3E}">
        <p14:creationId xmlns:p14="http://schemas.microsoft.com/office/powerpoint/2010/main" val="305919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5FCA28-0800-B996-FFB3-FF53093BE63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48"/>
            <a:ext cx="12192000" cy="6845952"/>
          </a:xfrm>
          <a:prstGeom prst="rect">
            <a:avLst/>
          </a:prstGeom>
        </p:spPr>
      </p:pic>
      <p:sp>
        <p:nvSpPr>
          <p:cNvPr id="3" name="TextBox 2">
            <a:extLst>
              <a:ext uri="{FF2B5EF4-FFF2-40B4-BE49-F238E27FC236}">
                <a16:creationId xmlns:a16="http://schemas.microsoft.com/office/drawing/2014/main" id="{F9364DEF-2B38-4392-E0BC-E4B61F8FA110}"/>
              </a:ext>
              <a:ext uri="{C183D7F6-B498-43B3-948B-1728B52AA6E4}">
                <adec:decorative xmlns:adec="http://schemas.microsoft.com/office/drawing/2017/decorative" val="1"/>
              </a:ext>
            </a:extLst>
          </p:cNvPr>
          <p:cNvSpPr txBox="1"/>
          <p:nvPr/>
        </p:nvSpPr>
        <p:spPr>
          <a:xfrm>
            <a:off x="242047" y="107576"/>
            <a:ext cx="1696362" cy="369332"/>
          </a:xfrm>
          <a:prstGeom prst="rect">
            <a:avLst/>
          </a:prstGeom>
          <a:noFill/>
        </p:spPr>
        <p:txBody>
          <a:bodyPr wrap="none" rtlCol="0">
            <a:spAutoFit/>
          </a:bodyPr>
          <a:lstStyle/>
          <a:p>
            <a:r>
              <a:rPr lang="en-US" dirty="0">
                <a:solidFill>
                  <a:schemeClr val="bg1">
                    <a:lumMod val="95000"/>
                  </a:schemeClr>
                </a:solidFill>
              </a:rPr>
              <a:t>Graph 1, 7 MGD</a:t>
            </a:r>
          </a:p>
        </p:txBody>
      </p:sp>
      <p:sp>
        <p:nvSpPr>
          <p:cNvPr id="4" name="Title 3">
            <a:extLst>
              <a:ext uri="{FF2B5EF4-FFF2-40B4-BE49-F238E27FC236}">
                <a16:creationId xmlns:a16="http://schemas.microsoft.com/office/drawing/2014/main" id="{C7AF6CA0-5DC0-CC03-DD3F-1597CF848368}"/>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7</a:t>
            </a:r>
          </a:p>
        </p:txBody>
      </p:sp>
    </p:spTree>
    <p:extLst>
      <p:ext uri="{BB962C8B-B14F-4D97-AF65-F5344CB8AC3E}">
        <p14:creationId xmlns:p14="http://schemas.microsoft.com/office/powerpoint/2010/main" val="1212830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61B130-FD17-DC15-A6C3-03A1E189118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831" y="0"/>
            <a:ext cx="12281831" cy="6858000"/>
          </a:xfrm>
          <a:prstGeom prst="rect">
            <a:avLst/>
          </a:prstGeom>
        </p:spPr>
      </p:pic>
      <p:sp>
        <p:nvSpPr>
          <p:cNvPr id="3" name="TextBox 2">
            <a:extLst>
              <a:ext uri="{FF2B5EF4-FFF2-40B4-BE49-F238E27FC236}">
                <a16:creationId xmlns:a16="http://schemas.microsoft.com/office/drawing/2014/main" id="{EBFEF7FA-5BF0-93B3-CEE4-1AEE61587090}"/>
              </a:ext>
              <a:ext uri="{C183D7F6-B498-43B3-948B-1728B52AA6E4}">
                <adec:decorative xmlns:adec="http://schemas.microsoft.com/office/drawing/2017/decorative" val="1"/>
              </a:ext>
            </a:extLst>
          </p:cNvPr>
          <p:cNvSpPr txBox="1"/>
          <p:nvPr/>
        </p:nvSpPr>
        <p:spPr>
          <a:xfrm>
            <a:off x="242047" y="107576"/>
            <a:ext cx="1696362" cy="369332"/>
          </a:xfrm>
          <a:prstGeom prst="rect">
            <a:avLst/>
          </a:prstGeom>
          <a:noFill/>
        </p:spPr>
        <p:txBody>
          <a:bodyPr wrap="none" rtlCol="0">
            <a:spAutoFit/>
          </a:bodyPr>
          <a:lstStyle/>
          <a:p>
            <a:r>
              <a:rPr lang="en-US" dirty="0">
                <a:solidFill>
                  <a:schemeClr val="bg1">
                    <a:lumMod val="95000"/>
                  </a:schemeClr>
                </a:solidFill>
              </a:rPr>
              <a:t>Graph 2, 7 MGD</a:t>
            </a:r>
          </a:p>
        </p:txBody>
      </p:sp>
      <p:sp>
        <p:nvSpPr>
          <p:cNvPr id="4" name="Title 3">
            <a:extLst>
              <a:ext uri="{FF2B5EF4-FFF2-40B4-BE49-F238E27FC236}">
                <a16:creationId xmlns:a16="http://schemas.microsoft.com/office/drawing/2014/main" id="{7C87B555-6C5D-056F-54CA-66DBD93AD5C8}"/>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8</a:t>
            </a:r>
          </a:p>
        </p:txBody>
      </p:sp>
    </p:spTree>
    <p:extLst>
      <p:ext uri="{BB962C8B-B14F-4D97-AF65-F5344CB8AC3E}">
        <p14:creationId xmlns:p14="http://schemas.microsoft.com/office/powerpoint/2010/main" val="1616724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69DD5A-0ECE-DA3A-A51B-EB44E800A6B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79F6639-03D0-E334-6C83-716722E34DF1}"/>
              </a:ext>
              <a:ext uri="{C183D7F6-B498-43B3-948B-1728B52AA6E4}">
                <adec:decorative xmlns:adec="http://schemas.microsoft.com/office/drawing/2017/decorative" val="1"/>
              </a:ext>
            </a:extLst>
          </p:cNvPr>
          <p:cNvSpPr txBox="1"/>
          <p:nvPr/>
        </p:nvSpPr>
        <p:spPr>
          <a:xfrm>
            <a:off x="242047" y="107576"/>
            <a:ext cx="1696362" cy="369332"/>
          </a:xfrm>
          <a:prstGeom prst="rect">
            <a:avLst/>
          </a:prstGeom>
          <a:noFill/>
        </p:spPr>
        <p:txBody>
          <a:bodyPr wrap="none" rtlCol="0">
            <a:spAutoFit/>
          </a:bodyPr>
          <a:lstStyle/>
          <a:p>
            <a:r>
              <a:rPr lang="en-US" dirty="0">
                <a:solidFill>
                  <a:schemeClr val="bg1">
                    <a:lumMod val="95000"/>
                  </a:schemeClr>
                </a:solidFill>
              </a:rPr>
              <a:t>Graph 3, 7 MGD</a:t>
            </a:r>
          </a:p>
        </p:txBody>
      </p:sp>
      <p:sp>
        <p:nvSpPr>
          <p:cNvPr id="3" name="Title 2">
            <a:extLst>
              <a:ext uri="{FF2B5EF4-FFF2-40B4-BE49-F238E27FC236}">
                <a16:creationId xmlns:a16="http://schemas.microsoft.com/office/drawing/2014/main" id="{2EF63CC0-65C4-F51B-EC37-C599E53DF880}"/>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9</a:t>
            </a:r>
          </a:p>
        </p:txBody>
      </p:sp>
    </p:spTree>
    <p:extLst>
      <p:ext uri="{BB962C8B-B14F-4D97-AF65-F5344CB8AC3E}">
        <p14:creationId xmlns:p14="http://schemas.microsoft.com/office/powerpoint/2010/main" val="3340254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35135-439B-9A88-3BBD-DBF0859BE56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Arial" panose="020B0604020202020204" pitchFamily="34" charset="0"/>
                <a:cs typeface="Arial" panose="020B0604020202020204" pitchFamily="34" charset="0"/>
              </a:rPr>
              <a:t>7 MGD Results for Cell 6</a:t>
            </a:r>
          </a:p>
        </p:txBody>
      </p:sp>
      <p:sp>
        <p:nvSpPr>
          <p:cNvPr id="3" name="Content Placeholder 2">
            <a:extLst>
              <a:ext uri="{FF2B5EF4-FFF2-40B4-BE49-F238E27FC236}">
                <a16:creationId xmlns:a16="http://schemas.microsoft.com/office/drawing/2014/main" id="{BCCD4086-4CC4-9146-4170-80A62E21410A}"/>
              </a:ext>
            </a:extLst>
          </p:cNvPr>
          <p:cNvSpPr>
            <a:spLocks noGrp="1"/>
          </p:cNvSpPr>
          <p:nvPr>
            <p:ph idx="1"/>
          </p:nvPr>
        </p:nvSpPr>
        <p:spPr>
          <a:xfrm>
            <a:off x="4810259" y="649480"/>
            <a:ext cx="6555347" cy="5546047"/>
          </a:xfrm>
        </p:spPr>
        <p:txBody>
          <a:bodyPr anchor="ctr">
            <a:normAutofit/>
          </a:bodyPr>
          <a:lstStyle/>
          <a:p>
            <a:pPr marL="0" indent="0">
              <a:buNone/>
            </a:pPr>
            <a:r>
              <a:rPr lang="en-US" sz="2000" b="1">
                <a:latin typeface="Arial" panose="020B0604020202020204" pitchFamily="34" charset="0"/>
                <a:cs typeface="Arial" panose="020B0604020202020204" pitchFamily="34" charset="0"/>
              </a:rPr>
              <a:t>7 MGD Cell 6 Graphs</a:t>
            </a:r>
          </a:p>
          <a:p>
            <a:r>
              <a:rPr lang="en-US" sz="2000">
                <a:latin typeface="Arial" panose="020B0604020202020204" pitchFamily="34" charset="0"/>
                <a:cs typeface="Arial" panose="020B0604020202020204" pitchFamily="34" charset="0"/>
              </a:rPr>
              <a:t>Graph 1: Slug-Dose Curve (time versus fluoride concentration)</a:t>
            </a:r>
          </a:p>
          <a:p>
            <a:r>
              <a:rPr lang="en-US" sz="2000">
                <a:latin typeface="Arial" panose="020B0604020202020204" pitchFamily="34" charset="0"/>
                <a:cs typeface="Arial" panose="020B0604020202020204" pitchFamily="34" charset="0"/>
              </a:rPr>
              <a:t>Graph 2: Slug-Dose Curve Normalize to F-Curve (time versus normalized fluoride concentration)</a:t>
            </a:r>
          </a:p>
          <a:p>
            <a:r>
              <a:rPr lang="en-US" sz="2000">
                <a:latin typeface="Arial" panose="020B0604020202020204" pitchFamily="34" charset="0"/>
                <a:cs typeface="Arial" panose="020B0604020202020204" pitchFamily="34" charset="0"/>
              </a:rPr>
              <a:t>Graph 3: Slug-Dose Curve Normalize to F-Curve (normalized time versus normalized fluoride concentration)</a:t>
            </a:r>
          </a:p>
          <a:p>
            <a:r>
              <a:rPr lang="en-US" sz="2000">
                <a:latin typeface="Arial" panose="020B0604020202020204" pitchFamily="34" charset="0"/>
                <a:cs typeface="Arial" panose="020B0604020202020204" pitchFamily="34" charset="0"/>
              </a:rPr>
              <a:t>HRT: 36.8 minutes</a:t>
            </a:r>
          </a:p>
          <a:p>
            <a:r>
              <a:rPr lang="en-US" sz="2000">
                <a:latin typeface="Arial" panose="020B0604020202020204" pitchFamily="34" charset="0"/>
                <a:cs typeface="Arial" panose="020B0604020202020204" pitchFamily="34" charset="0"/>
              </a:rPr>
              <a:t>t</a:t>
            </a:r>
            <a:r>
              <a:rPr lang="en-US" sz="2000" baseline="-25000">
                <a:latin typeface="Arial" panose="020B0604020202020204" pitchFamily="34" charset="0"/>
                <a:cs typeface="Arial" panose="020B0604020202020204" pitchFamily="34" charset="0"/>
              </a:rPr>
              <a:t>10</a:t>
            </a:r>
            <a:r>
              <a:rPr lang="en-US" sz="2000">
                <a:latin typeface="Arial" panose="020B0604020202020204" pitchFamily="34" charset="0"/>
                <a:cs typeface="Arial" panose="020B0604020202020204" pitchFamily="34" charset="0"/>
              </a:rPr>
              <a:t>: 19.0 minutes</a:t>
            </a:r>
          </a:p>
          <a:p>
            <a:r>
              <a:rPr lang="en-US" sz="2000">
                <a:latin typeface="Arial" panose="020B0604020202020204" pitchFamily="34" charset="0"/>
                <a:cs typeface="Arial" panose="020B0604020202020204" pitchFamily="34" charset="0"/>
              </a:rPr>
              <a:t>Baffling Factor: 0.52</a:t>
            </a:r>
          </a:p>
        </p:txBody>
      </p:sp>
    </p:spTree>
    <p:extLst>
      <p:ext uri="{BB962C8B-B14F-4D97-AF65-F5344CB8AC3E}">
        <p14:creationId xmlns:p14="http://schemas.microsoft.com/office/powerpoint/2010/main" val="1570273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672E07-4785-4FA3-AFDA-EB4778C8FCA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47" y="0"/>
            <a:ext cx="12131706" cy="6858000"/>
          </a:xfrm>
          <a:prstGeom prst="rect">
            <a:avLst/>
          </a:prstGeom>
        </p:spPr>
      </p:pic>
      <p:sp>
        <p:nvSpPr>
          <p:cNvPr id="2" name="TextBox 1">
            <a:extLst>
              <a:ext uri="{FF2B5EF4-FFF2-40B4-BE49-F238E27FC236}">
                <a16:creationId xmlns:a16="http://schemas.microsoft.com/office/drawing/2014/main" id="{5CA6A90A-457D-DE16-00AA-3B8F958C9866}"/>
              </a:ext>
              <a:ext uri="{C183D7F6-B498-43B3-948B-1728B52AA6E4}">
                <adec:decorative xmlns:adec="http://schemas.microsoft.com/office/drawing/2017/decorative" val="1"/>
              </a:ext>
            </a:extLst>
          </p:cNvPr>
          <p:cNvSpPr txBox="1"/>
          <p:nvPr/>
        </p:nvSpPr>
        <p:spPr>
          <a:xfrm>
            <a:off x="242047" y="107576"/>
            <a:ext cx="1696362" cy="369332"/>
          </a:xfrm>
          <a:prstGeom prst="rect">
            <a:avLst/>
          </a:prstGeom>
          <a:noFill/>
        </p:spPr>
        <p:txBody>
          <a:bodyPr wrap="none" rtlCol="0">
            <a:spAutoFit/>
          </a:bodyPr>
          <a:lstStyle/>
          <a:p>
            <a:r>
              <a:rPr lang="en-US" dirty="0">
                <a:solidFill>
                  <a:schemeClr val="bg1">
                    <a:lumMod val="95000"/>
                  </a:schemeClr>
                </a:solidFill>
              </a:rPr>
              <a:t>Graph 1, 7 MGD</a:t>
            </a:r>
          </a:p>
        </p:txBody>
      </p:sp>
      <p:sp>
        <p:nvSpPr>
          <p:cNvPr id="4" name="Title 3">
            <a:extLst>
              <a:ext uri="{FF2B5EF4-FFF2-40B4-BE49-F238E27FC236}">
                <a16:creationId xmlns:a16="http://schemas.microsoft.com/office/drawing/2014/main" id="{6D6E28E3-A4EA-A036-8EB2-A26022A6872A}"/>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10</a:t>
            </a:r>
          </a:p>
        </p:txBody>
      </p:sp>
    </p:spTree>
    <p:extLst>
      <p:ext uri="{BB962C8B-B14F-4D97-AF65-F5344CB8AC3E}">
        <p14:creationId xmlns:p14="http://schemas.microsoft.com/office/powerpoint/2010/main" val="2243307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C82C08-BB26-BE38-B5A8-6BF95500F40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6BE75B8-33FE-C491-09B4-4F65CE235BB2}"/>
              </a:ext>
              <a:ext uri="{C183D7F6-B498-43B3-948B-1728B52AA6E4}">
                <adec:decorative xmlns:adec="http://schemas.microsoft.com/office/drawing/2017/decorative" val="1"/>
              </a:ext>
            </a:extLst>
          </p:cNvPr>
          <p:cNvSpPr txBox="1"/>
          <p:nvPr/>
        </p:nvSpPr>
        <p:spPr>
          <a:xfrm>
            <a:off x="242047" y="107576"/>
            <a:ext cx="1696362" cy="369332"/>
          </a:xfrm>
          <a:prstGeom prst="rect">
            <a:avLst/>
          </a:prstGeom>
          <a:noFill/>
        </p:spPr>
        <p:txBody>
          <a:bodyPr wrap="none" rtlCol="0">
            <a:spAutoFit/>
          </a:bodyPr>
          <a:lstStyle/>
          <a:p>
            <a:r>
              <a:rPr lang="en-US" dirty="0">
                <a:solidFill>
                  <a:schemeClr val="bg1">
                    <a:lumMod val="95000"/>
                  </a:schemeClr>
                </a:solidFill>
              </a:rPr>
              <a:t>Graph 2, 7 MGD</a:t>
            </a:r>
          </a:p>
        </p:txBody>
      </p:sp>
      <p:sp>
        <p:nvSpPr>
          <p:cNvPr id="4" name="Title 3">
            <a:extLst>
              <a:ext uri="{FF2B5EF4-FFF2-40B4-BE49-F238E27FC236}">
                <a16:creationId xmlns:a16="http://schemas.microsoft.com/office/drawing/2014/main" id="{C7854A78-69A1-694E-8DC9-974FBAE91BC4}"/>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11</a:t>
            </a:r>
          </a:p>
        </p:txBody>
      </p:sp>
    </p:spTree>
    <p:extLst>
      <p:ext uri="{BB962C8B-B14F-4D97-AF65-F5344CB8AC3E}">
        <p14:creationId xmlns:p14="http://schemas.microsoft.com/office/powerpoint/2010/main" val="2285101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3, 6, 7 MGD">
            <a:extLst>
              <a:ext uri="{FF2B5EF4-FFF2-40B4-BE49-F238E27FC236}">
                <a16:creationId xmlns:a16="http://schemas.microsoft.com/office/drawing/2014/main" id="{BF8D9D86-B93C-5C8A-6F72-B9C37940AB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12"/>
            <a:ext cx="12192000" cy="6867512"/>
          </a:xfrm>
          <a:prstGeom prst="rect">
            <a:avLst/>
          </a:prstGeom>
        </p:spPr>
      </p:pic>
      <p:sp>
        <p:nvSpPr>
          <p:cNvPr id="2" name="TextBox 1">
            <a:extLst>
              <a:ext uri="{FF2B5EF4-FFF2-40B4-BE49-F238E27FC236}">
                <a16:creationId xmlns:a16="http://schemas.microsoft.com/office/drawing/2014/main" id="{1B523AEE-949C-DE5A-23CB-23CDDAF098AF}"/>
              </a:ext>
              <a:ext uri="{C183D7F6-B498-43B3-948B-1728B52AA6E4}">
                <adec:decorative xmlns:adec="http://schemas.microsoft.com/office/drawing/2017/decorative" val="1"/>
              </a:ext>
            </a:extLst>
          </p:cNvPr>
          <p:cNvSpPr txBox="1"/>
          <p:nvPr/>
        </p:nvSpPr>
        <p:spPr>
          <a:xfrm>
            <a:off x="242047" y="107576"/>
            <a:ext cx="1696362" cy="369332"/>
          </a:xfrm>
          <a:prstGeom prst="rect">
            <a:avLst/>
          </a:prstGeom>
          <a:noFill/>
        </p:spPr>
        <p:txBody>
          <a:bodyPr wrap="none" rtlCol="0">
            <a:spAutoFit/>
          </a:bodyPr>
          <a:lstStyle/>
          <a:p>
            <a:r>
              <a:rPr lang="en-US" dirty="0">
                <a:solidFill>
                  <a:schemeClr val="bg1">
                    <a:lumMod val="95000"/>
                  </a:schemeClr>
                </a:solidFill>
              </a:rPr>
              <a:t>Graph 3, 7 MGD</a:t>
            </a:r>
          </a:p>
        </p:txBody>
      </p:sp>
      <p:sp>
        <p:nvSpPr>
          <p:cNvPr id="3" name="Title 2">
            <a:extLst>
              <a:ext uri="{FF2B5EF4-FFF2-40B4-BE49-F238E27FC236}">
                <a16:creationId xmlns:a16="http://schemas.microsoft.com/office/drawing/2014/main" id="{28B0800B-F7F3-F731-04B5-E2C16A07B5A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12</a:t>
            </a:r>
          </a:p>
        </p:txBody>
      </p:sp>
    </p:spTree>
    <p:extLst>
      <p:ext uri="{BB962C8B-B14F-4D97-AF65-F5344CB8AC3E}">
        <p14:creationId xmlns:p14="http://schemas.microsoft.com/office/powerpoint/2010/main" val="959737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35135-439B-9A88-3BBD-DBF0859BE56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Arial" panose="020B0604020202020204" pitchFamily="34" charset="0"/>
                <a:cs typeface="Arial" panose="020B0604020202020204" pitchFamily="34" charset="0"/>
              </a:rPr>
              <a:t>11 MGD Results for Cell 6</a:t>
            </a:r>
          </a:p>
        </p:txBody>
      </p:sp>
      <p:sp>
        <p:nvSpPr>
          <p:cNvPr id="3" name="Content Placeholder 2">
            <a:extLst>
              <a:ext uri="{FF2B5EF4-FFF2-40B4-BE49-F238E27FC236}">
                <a16:creationId xmlns:a16="http://schemas.microsoft.com/office/drawing/2014/main" id="{BCCD4086-4CC4-9146-4170-80A62E21410A}"/>
              </a:ext>
            </a:extLst>
          </p:cNvPr>
          <p:cNvSpPr>
            <a:spLocks noGrp="1"/>
          </p:cNvSpPr>
          <p:nvPr>
            <p:ph idx="1"/>
          </p:nvPr>
        </p:nvSpPr>
        <p:spPr>
          <a:xfrm>
            <a:off x="4810259" y="649480"/>
            <a:ext cx="6555347" cy="5546047"/>
          </a:xfrm>
        </p:spPr>
        <p:txBody>
          <a:bodyPr anchor="ctr">
            <a:normAutofit/>
          </a:bodyPr>
          <a:lstStyle/>
          <a:p>
            <a:pPr marL="0" indent="0">
              <a:buNone/>
            </a:pPr>
            <a:r>
              <a:rPr lang="en-US" sz="2000" b="1">
                <a:latin typeface="Arial" panose="020B0604020202020204" pitchFamily="34" charset="0"/>
                <a:cs typeface="Arial" panose="020B0604020202020204" pitchFamily="34" charset="0"/>
              </a:rPr>
              <a:t>11 MGD Cell 6 Graphs</a:t>
            </a:r>
          </a:p>
          <a:p>
            <a:r>
              <a:rPr lang="en-US" sz="2000">
                <a:latin typeface="Arial" panose="020B0604020202020204" pitchFamily="34" charset="0"/>
                <a:cs typeface="Arial" panose="020B0604020202020204" pitchFamily="34" charset="0"/>
              </a:rPr>
              <a:t>Graph 1: Slug-Dose Curve (time versus fluoride concentration)</a:t>
            </a:r>
          </a:p>
          <a:p>
            <a:r>
              <a:rPr lang="en-US" sz="2000">
                <a:latin typeface="Arial" panose="020B0604020202020204" pitchFamily="34" charset="0"/>
                <a:cs typeface="Arial" panose="020B0604020202020204" pitchFamily="34" charset="0"/>
              </a:rPr>
              <a:t>Graph 2: Slug-Dose Curve Normalize to F-Curve (time versus normalized fluoride concentration)</a:t>
            </a:r>
          </a:p>
          <a:p>
            <a:r>
              <a:rPr lang="en-US" sz="2000">
                <a:latin typeface="Arial" panose="020B0604020202020204" pitchFamily="34" charset="0"/>
                <a:cs typeface="Arial" panose="020B0604020202020204" pitchFamily="34" charset="0"/>
              </a:rPr>
              <a:t>Graph 3: Slug-Dose Curve Normalize to F-Curve (normalized time versus normalized fluoride concentration)</a:t>
            </a:r>
          </a:p>
          <a:p>
            <a:r>
              <a:rPr lang="en-US" sz="2000">
                <a:latin typeface="Arial" panose="020B0604020202020204" pitchFamily="34" charset="0"/>
                <a:cs typeface="Arial" panose="020B0604020202020204" pitchFamily="34" charset="0"/>
              </a:rPr>
              <a:t>HRT: 23.2 minutes</a:t>
            </a:r>
          </a:p>
          <a:p>
            <a:r>
              <a:rPr lang="en-US" sz="2000">
                <a:latin typeface="Arial" panose="020B0604020202020204" pitchFamily="34" charset="0"/>
                <a:cs typeface="Arial" panose="020B0604020202020204" pitchFamily="34" charset="0"/>
              </a:rPr>
              <a:t>t</a:t>
            </a:r>
            <a:r>
              <a:rPr lang="en-US" sz="2000" baseline="-25000">
                <a:latin typeface="Arial" panose="020B0604020202020204" pitchFamily="34" charset="0"/>
                <a:cs typeface="Arial" panose="020B0604020202020204" pitchFamily="34" charset="0"/>
              </a:rPr>
              <a:t>10</a:t>
            </a:r>
            <a:r>
              <a:rPr lang="en-US" sz="2000">
                <a:latin typeface="Arial" panose="020B0604020202020204" pitchFamily="34" charset="0"/>
                <a:cs typeface="Arial" panose="020B0604020202020204" pitchFamily="34" charset="0"/>
              </a:rPr>
              <a:t>: 12.0 minutes</a:t>
            </a:r>
          </a:p>
          <a:p>
            <a:r>
              <a:rPr lang="en-US" sz="2000">
                <a:latin typeface="Arial" panose="020B0604020202020204" pitchFamily="34" charset="0"/>
                <a:cs typeface="Arial" panose="020B0604020202020204" pitchFamily="34" charset="0"/>
              </a:rPr>
              <a:t>Baffling Factor: 0.52</a:t>
            </a:r>
          </a:p>
        </p:txBody>
      </p:sp>
    </p:spTree>
    <p:extLst>
      <p:ext uri="{BB962C8B-B14F-4D97-AF65-F5344CB8AC3E}">
        <p14:creationId xmlns:p14="http://schemas.microsoft.com/office/powerpoint/2010/main" val="3273074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1, 6, 11 MGD">
            <a:extLst>
              <a:ext uri="{FF2B5EF4-FFF2-40B4-BE49-F238E27FC236}">
                <a16:creationId xmlns:a16="http://schemas.microsoft.com/office/drawing/2014/main" id="{B204FA2C-C239-3C97-1C32-A30E4122EB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597"/>
            <a:ext cx="12192000" cy="6860039"/>
          </a:xfrm>
          <a:prstGeom prst="rect">
            <a:avLst/>
          </a:prstGeom>
        </p:spPr>
      </p:pic>
      <p:sp>
        <p:nvSpPr>
          <p:cNvPr id="3" name="TextBox 2">
            <a:extLst>
              <a:ext uri="{FF2B5EF4-FFF2-40B4-BE49-F238E27FC236}">
                <a16:creationId xmlns:a16="http://schemas.microsoft.com/office/drawing/2014/main" id="{17553E3B-B19B-5762-D830-0D5F8D7C80EB}"/>
              </a:ext>
              <a:ext uri="{C183D7F6-B498-43B3-948B-1728B52AA6E4}">
                <adec:decorative xmlns:adec="http://schemas.microsoft.com/office/drawing/2017/decorative" val="1"/>
              </a:ext>
            </a:extLst>
          </p:cNvPr>
          <p:cNvSpPr txBox="1"/>
          <p:nvPr/>
        </p:nvSpPr>
        <p:spPr>
          <a:xfrm>
            <a:off x="242047" y="107576"/>
            <a:ext cx="1813382" cy="369332"/>
          </a:xfrm>
          <a:prstGeom prst="rect">
            <a:avLst/>
          </a:prstGeom>
          <a:noFill/>
        </p:spPr>
        <p:txBody>
          <a:bodyPr wrap="none" rtlCol="0">
            <a:spAutoFit/>
          </a:bodyPr>
          <a:lstStyle/>
          <a:p>
            <a:r>
              <a:rPr lang="en-US" dirty="0">
                <a:solidFill>
                  <a:schemeClr val="bg1">
                    <a:lumMod val="95000"/>
                  </a:schemeClr>
                </a:solidFill>
              </a:rPr>
              <a:t>Graph 1, 11 MGD</a:t>
            </a:r>
          </a:p>
        </p:txBody>
      </p:sp>
      <p:sp>
        <p:nvSpPr>
          <p:cNvPr id="4" name="Title 3">
            <a:extLst>
              <a:ext uri="{FF2B5EF4-FFF2-40B4-BE49-F238E27FC236}">
                <a16:creationId xmlns:a16="http://schemas.microsoft.com/office/drawing/2014/main" id="{35CA6DF4-D73C-43BC-5406-6F0E091FF5E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13</a:t>
            </a:r>
          </a:p>
        </p:txBody>
      </p:sp>
    </p:spTree>
    <p:extLst>
      <p:ext uri="{BB962C8B-B14F-4D97-AF65-F5344CB8AC3E}">
        <p14:creationId xmlns:p14="http://schemas.microsoft.com/office/powerpoint/2010/main" val="1384791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A14B69-FE4B-EC80-0697-A4522D84343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BE1E6902-DEB9-E1F1-1217-C78CAFB0760A}"/>
              </a:ext>
              <a:ext uri="{C183D7F6-B498-43B3-948B-1728B52AA6E4}">
                <adec:decorative xmlns:adec="http://schemas.microsoft.com/office/drawing/2017/decorative" val="1"/>
              </a:ext>
            </a:extLst>
          </p:cNvPr>
          <p:cNvSpPr txBox="1"/>
          <p:nvPr/>
        </p:nvSpPr>
        <p:spPr>
          <a:xfrm>
            <a:off x="242047" y="107576"/>
            <a:ext cx="1813382" cy="369332"/>
          </a:xfrm>
          <a:prstGeom prst="rect">
            <a:avLst/>
          </a:prstGeom>
          <a:noFill/>
        </p:spPr>
        <p:txBody>
          <a:bodyPr wrap="none" rtlCol="0">
            <a:spAutoFit/>
          </a:bodyPr>
          <a:lstStyle/>
          <a:p>
            <a:r>
              <a:rPr lang="en-US" dirty="0">
                <a:solidFill>
                  <a:schemeClr val="bg1">
                    <a:lumMod val="95000"/>
                  </a:schemeClr>
                </a:solidFill>
              </a:rPr>
              <a:t>Graph 2, 11 MGD</a:t>
            </a:r>
          </a:p>
        </p:txBody>
      </p:sp>
      <p:sp>
        <p:nvSpPr>
          <p:cNvPr id="4" name="Title 3">
            <a:extLst>
              <a:ext uri="{FF2B5EF4-FFF2-40B4-BE49-F238E27FC236}">
                <a16:creationId xmlns:a16="http://schemas.microsoft.com/office/drawing/2014/main" id="{18511389-96D3-F724-2ACA-A2598162DECA}"/>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14</a:t>
            </a:r>
          </a:p>
        </p:txBody>
      </p:sp>
    </p:spTree>
    <p:extLst>
      <p:ext uri="{BB962C8B-B14F-4D97-AF65-F5344CB8AC3E}">
        <p14:creationId xmlns:p14="http://schemas.microsoft.com/office/powerpoint/2010/main" val="2747507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2D23B-34F3-B870-98F1-2B1CFF38FC0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Arial" panose="020B0604020202020204" pitchFamily="34" charset="0"/>
                <a:cs typeface="Arial" panose="020B0604020202020204" pitchFamily="34" charset="0"/>
              </a:rPr>
              <a:t>Tracer Study Overview</a:t>
            </a:r>
          </a:p>
        </p:txBody>
      </p:sp>
      <p:sp>
        <p:nvSpPr>
          <p:cNvPr id="3" name="Content Placeholder 2">
            <a:extLst>
              <a:ext uri="{FF2B5EF4-FFF2-40B4-BE49-F238E27FC236}">
                <a16:creationId xmlns:a16="http://schemas.microsoft.com/office/drawing/2014/main" id="{37E9BD00-E59B-CB9F-A253-E21F6ABE286A}"/>
              </a:ext>
            </a:extLst>
          </p:cNvPr>
          <p:cNvSpPr>
            <a:spLocks noGrp="1"/>
          </p:cNvSpPr>
          <p:nvPr>
            <p:ph idx="1"/>
          </p:nvPr>
        </p:nvSpPr>
        <p:spPr>
          <a:xfrm>
            <a:off x="4810259" y="649480"/>
            <a:ext cx="6555347" cy="5546047"/>
          </a:xfrm>
        </p:spPr>
        <p:txBody>
          <a:bodyPr anchor="ctr">
            <a:normAutofit/>
          </a:bodyPr>
          <a:lstStyle/>
          <a:p>
            <a:r>
              <a:rPr lang="en-US" sz="2000">
                <a:latin typeface="Arial" panose="020B0604020202020204" pitchFamily="34" charset="0"/>
                <a:cs typeface="Arial" panose="020B0604020202020204" pitchFamily="34" charset="0"/>
              </a:rPr>
              <a:t>A tracer study was conducted on the City of Vallejo’s West Ozone Contactor (177,200 gallons).</a:t>
            </a:r>
          </a:p>
          <a:p>
            <a:r>
              <a:rPr lang="en-US" sz="2000">
                <a:latin typeface="Arial" panose="020B0604020202020204" pitchFamily="34" charset="0"/>
                <a:cs typeface="Arial" panose="020B0604020202020204" pitchFamily="34" charset="0"/>
              </a:rPr>
              <a:t>On May 22, 2024, one test flow at 4 MGD was conducted.  Samples were taken from the end of Cells 3 and 6.</a:t>
            </a:r>
          </a:p>
          <a:p>
            <a:r>
              <a:rPr lang="en-US" sz="2000">
                <a:latin typeface="Arial" panose="020B0604020202020204" pitchFamily="34" charset="0"/>
                <a:cs typeface="Arial" panose="020B0604020202020204" pitchFamily="34" charset="0"/>
              </a:rPr>
              <a:t>On May 29, 2024, two test flows (7 and 11 MGD) were conducted.  At the 7 MGD test flow, Cells 4 and 6 were sampled.  At the 11 MGD test flow, Cell 6 was sampled.</a:t>
            </a:r>
          </a:p>
          <a:p>
            <a:r>
              <a:rPr lang="en-US" sz="2000">
                <a:latin typeface="Arial" panose="020B0604020202020204" pitchFamily="34" charset="0"/>
                <a:cs typeface="Arial" panose="020B0604020202020204" pitchFamily="34" charset="0"/>
              </a:rPr>
              <a:t>The Slug-Dose test method was applied using fluoride as a non-reactive tracer.</a:t>
            </a:r>
          </a:p>
          <a:p>
            <a:r>
              <a:rPr lang="en-US" sz="2000">
                <a:latin typeface="Arial" panose="020B0604020202020204" pitchFamily="34" charset="0"/>
                <a:cs typeface="Arial" panose="020B0604020202020204" pitchFamily="34" charset="0"/>
              </a:rPr>
              <a:t>The t</a:t>
            </a:r>
            <a:r>
              <a:rPr lang="en-US" sz="2000" baseline="-25000">
                <a:latin typeface="Arial" panose="020B0604020202020204" pitchFamily="34" charset="0"/>
                <a:cs typeface="Arial" panose="020B0604020202020204" pitchFamily="34" charset="0"/>
              </a:rPr>
              <a:t>10</a:t>
            </a:r>
            <a:r>
              <a:rPr lang="en-US" sz="2000">
                <a:latin typeface="Arial" panose="020B0604020202020204" pitchFamily="34" charset="0"/>
                <a:cs typeface="Arial" panose="020B0604020202020204" pitchFamily="34" charset="0"/>
              </a:rPr>
              <a:t> value for each sample cell was based on the minimum tracer mass recovery or tracer mass added whichever was less.  </a:t>
            </a:r>
          </a:p>
          <a:p>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423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FE135E-8047-3F4A-1B29-34372782A16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6A136BD-FA73-F481-890A-DDBA10D0C966}"/>
              </a:ext>
              <a:ext uri="{C183D7F6-B498-43B3-948B-1728B52AA6E4}">
                <adec:decorative xmlns:adec="http://schemas.microsoft.com/office/drawing/2017/decorative" val="1"/>
              </a:ext>
            </a:extLst>
          </p:cNvPr>
          <p:cNvSpPr txBox="1"/>
          <p:nvPr/>
        </p:nvSpPr>
        <p:spPr>
          <a:xfrm>
            <a:off x="242047" y="107576"/>
            <a:ext cx="1813382" cy="369332"/>
          </a:xfrm>
          <a:prstGeom prst="rect">
            <a:avLst/>
          </a:prstGeom>
          <a:noFill/>
        </p:spPr>
        <p:txBody>
          <a:bodyPr wrap="none" rtlCol="0">
            <a:spAutoFit/>
          </a:bodyPr>
          <a:lstStyle/>
          <a:p>
            <a:r>
              <a:rPr lang="en-US" dirty="0">
                <a:solidFill>
                  <a:schemeClr val="bg1">
                    <a:lumMod val="95000"/>
                  </a:schemeClr>
                </a:solidFill>
              </a:rPr>
              <a:t>Graph 3, 11 MGD</a:t>
            </a:r>
          </a:p>
        </p:txBody>
      </p:sp>
      <p:sp>
        <p:nvSpPr>
          <p:cNvPr id="3" name="Title 2">
            <a:extLst>
              <a:ext uri="{FF2B5EF4-FFF2-40B4-BE49-F238E27FC236}">
                <a16:creationId xmlns:a16="http://schemas.microsoft.com/office/drawing/2014/main" id="{6B6AD20B-BB73-19C1-ABBC-181EC7388F19}"/>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15</a:t>
            </a:r>
          </a:p>
        </p:txBody>
      </p:sp>
    </p:spTree>
    <p:extLst>
      <p:ext uri="{BB962C8B-B14F-4D97-AF65-F5344CB8AC3E}">
        <p14:creationId xmlns:p14="http://schemas.microsoft.com/office/powerpoint/2010/main" val="3839140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Rectangle 820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4" name="Rectangle 820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Rectangle 820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8" name="Rectangle 820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0" name="Oval 820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b">
            <a:normAutofit/>
          </a:bodyPr>
          <a:lstStyle/>
          <a:p>
            <a:pPr algn="r">
              <a:defRPr/>
            </a:pPr>
            <a:r>
              <a:rPr lang="en-US" dirty="0">
                <a:solidFill>
                  <a:srgbClr val="FFFFFF"/>
                </a:solidFill>
                <a:latin typeface="Arial" panose="020B0604020202020204" pitchFamily="34" charset="0"/>
                <a:cs typeface="Arial" panose="020B0604020202020204" pitchFamily="34" charset="0"/>
              </a:rPr>
              <a:t>Purpose of a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Tracer Study</a:t>
            </a:r>
          </a:p>
        </p:txBody>
      </p:sp>
      <p:sp>
        <p:nvSpPr>
          <p:cNvPr id="8195" name="Content Placeholder 2"/>
          <p:cNvSpPr>
            <a:spLocks noGrp="1"/>
          </p:cNvSpPr>
          <p:nvPr>
            <p:ph idx="1"/>
          </p:nvPr>
        </p:nvSpPr>
        <p:spPr>
          <a:xfrm>
            <a:off x="6096000" y="649480"/>
            <a:ext cx="5269605" cy="5546047"/>
          </a:xfrm>
        </p:spPr>
        <p:txBody>
          <a:bodyPr anchor="ctr">
            <a:normAutofit/>
          </a:bodyPr>
          <a:lstStyle/>
          <a:p>
            <a:pPr eaLnBrk="1" hangingPunct="1"/>
            <a:r>
              <a:rPr lang="en-US" altLang="en-US" sz="2000" dirty="0">
                <a:latin typeface="Arial" panose="020B0604020202020204" pitchFamily="34" charset="0"/>
                <a:cs typeface="Arial" panose="020B0604020202020204" pitchFamily="34" charset="0"/>
              </a:rPr>
              <a:t>To determine the hydraulic efficiency or disinfectant exposure time of water through one or more reactors.</a:t>
            </a:r>
          </a:p>
          <a:p>
            <a:pPr eaLnBrk="1" hangingPunct="1"/>
            <a:r>
              <a:rPr lang="en-US" altLang="en-US" sz="2000" dirty="0">
                <a:latin typeface="Arial" panose="020B0604020202020204" pitchFamily="34" charset="0"/>
                <a:cs typeface="Arial" panose="020B0604020202020204" pitchFamily="34" charset="0"/>
              </a:rPr>
              <a:t>The addition of known quantities of a nonreactive chemical (tracer) is added in the form of a pulse (slug) or step-input. </a:t>
            </a:r>
          </a:p>
          <a:p>
            <a:pPr eaLnBrk="1" hangingPunct="1"/>
            <a:r>
              <a:rPr lang="en-US" altLang="en-US" sz="2000" dirty="0">
                <a:latin typeface="Arial" panose="020B0604020202020204" pitchFamily="34" charset="0"/>
                <a:cs typeface="Arial" panose="020B0604020202020204" pitchFamily="34" charset="0"/>
              </a:rPr>
              <a:t>The time of travel or disinfectant exposure time through the reactor is related to:</a:t>
            </a:r>
          </a:p>
          <a:p>
            <a:pPr lvl="1" eaLnBrk="1" hangingPunct="1"/>
            <a:r>
              <a:rPr lang="en-US" altLang="en-US" sz="2000" dirty="0">
                <a:latin typeface="Arial" panose="020B0604020202020204" pitchFamily="34" charset="0"/>
                <a:cs typeface="Arial" panose="020B0604020202020204" pitchFamily="34" charset="0"/>
              </a:rPr>
              <a:t>Flow rate</a:t>
            </a:r>
          </a:p>
          <a:p>
            <a:pPr lvl="1" eaLnBrk="1" hangingPunct="1"/>
            <a:r>
              <a:rPr lang="en-US" altLang="en-US" sz="2000" dirty="0">
                <a:latin typeface="Arial" panose="020B0604020202020204" pitchFamily="34" charset="0"/>
                <a:cs typeface="Arial" panose="020B0604020202020204" pitchFamily="34" charset="0"/>
              </a:rPr>
              <a:t>Reactor water volume</a:t>
            </a:r>
          </a:p>
          <a:p>
            <a:pPr lvl="1" eaLnBrk="1" hangingPunct="1"/>
            <a:r>
              <a:rPr lang="en-US" altLang="en-US" sz="2000" dirty="0">
                <a:latin typeface="Arial" panose="020B0604020202020204" pitchFamily="34" charset="0"/>
                <a:cs typeface="Arial" panose="020B0604020202020204" pitchFamily="34" charset="0"/>
              </a:rPr>
              <a:t>Water Depth</a:t>
            </a:r>
          </a:p>
          <a:p>
            <a:pPr lvl="1" eaLnBrk="1" hangingPunct="1"/>
            <a:r>
              <a:rPr lang="en-US" altLang="en-US" sz="2000" dirty="0">
                <a:latin typeface="Arial" panose="020B0604020202020204" pitchFamily="34" charset="0"/>
                <a:cs typeface="Arial" panose="020B0604020202020204" pitchFamily="34" charset="0"/>
              </a:rPr>
              <a:t>Reactor configuration</a:t>
            </a:r>
          </a:p>
          <a:p>
            <a:pPr eaLnBrk="1" hangingPunct="1"/>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lvl="1" eaLnBrk="1" hangingPunct="1"/>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170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8" name="Rectangle 1537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0" name="Rectangle 1537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2" name="Rectangle 1538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4" name="Rectangle 1538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86" name="Freeform: Shape 1538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388" name="Rectangle 1538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004" y="1468878"/>
            <a:ext cx="3594739" cy="2611238"/>
          </a:xfrm>
        </p:spPr>
        <p:txBody>
          <a:bodyPr anchor="b">
            <a:normAutofit/>
          </a:bodyPr>
          <a:lstStyle/>
          <a:p>
            <a:pPr algn="r">
              <a:defRPr/>
            </a:pPr>
            <a:r>
              <a:rPr lang="en-US" sz="3100" dirty="0">
                <a:solidFill>
                  <a:srgbClr val="FFFFFF"/>
                </a:solidFill>
                <a:latin typeface="Arial" panose="020B0604020202020204" pitchFamily="34" charset="0"/>
                <a:cs typeface="Arial" panose="020B0604020202020204" pitchFamily="34" charset="0"/>
              </a:rPr>
              <a:t>Disinfection Exposure Time of Fluid in Vessel for Determining Ct</a:t>
            </a:r>
            <a:r>
              <a:rPr lang="en-US" sz="3100" baseline="-25000" dirty="0">
                <a:solidFill>
                  <a:srgbClr val="FFFFFF"/>
                </a:solidFill>
                <a:latin typeface="Arial" panose="020B0604020202020204" pitchFamily="34" charset="0"/>
                <a:cs typeface="Arial" panose="020B0604020202020204" pitchFamily="34" charset="0"/>
              </a:rPr>
              <a:t>10</a:t>
            </a:r>
          </a:p>
        </p:txBody>
      </p:sp>
      <p:graphicFrame>
        <p:nvGraphicFramePr>
          <p:cNvPr id="15373" name="Content Placeholder 2" descr="Image of table of CT">
            <a:extLst>
              <a:ext uri="{FF2B5EF4-FFF2-40B4-BE49-F238E27FC236}">
                <a16:creationId xmlns:a16="http://schemas.microsoft.com/office/drawing/2014/main" id="{1E5D0E27-B8FF-4511-9CB7-771E28F32ABE}"/>
              </a:ext>
            </a:extLst>
          </p:cNvPr>
          <p:cNvGraphicFramePr>
            <a:graphicFrameLocks noGrp="1"/>
          </p:cNvGraphicFramePr>
          <p:nvPr>
            <p:ph idx="1"/>
            <p:extLst>
              <p:ext uri="{D42A27DB-BD31-4B8C-83A1-F6EECF244321}">
                <p14:modId xmlns:p14="http://schemas.microsoft.com/office/powerpoint/2010/main" val="391224117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7758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b">
            <a:normAutofit/>
          </a:bodyPr>
          <a:lstStyle/>
          <a:p>
            <a:pPr algn="r">
              <a:defRPr/>
            </a:pPr>
            <a:r>
              <a:rPr lang="en-US" b="1" dirty="0">
                <a:solidFill>
                  <a:srgbClr val="FFFFFF"/>
                </a:solidFill>
                <a:latin typeface="Arial" panose="020B0604020202020204" pitchFamily="34" charset="0"/>
                <a:cs typeface="Arial" panose="020B0604020202020204" pitchFamily="34" charset="0"/>
              </a:rPr>
              <a:t>Ct</a:t>
            </a:r>
            <a:r>
              <a:rPr lang="en-US" b="1" baseline="-25000" dirty="0">
                <a:solidFill>
                  <a:srgbClr val="FFFFFF"/>
                </a:solidFill>
                <a:latin typeface="Arial" panose="020B0604020202020204" pitchFamily="34" charset="0"/>
                <a:cs typeface="Arial" panose="020B0604020202020204" pitchFamily="34" charset="0"/>
              </a:rPr>
              <a:t>10</a:t>
            </a:r>
            <a:r>
              <a:rPr lang="en-US" b="1" dirty="0">
                <a:solidFill>
                  <a:srgbClr val="FFFFFF"/>
                </a:solidFill>
                <a:latin typeface="Arial" panose="020B0604020202020204" pitchFamily="34" charset="0"/>
                <a:cs typeface="Arial" panose="020B0604020202020204" pitchFamily="34" charset="0"/>
              </a:rPr>
              <a:t> Value</a:t>
            </a:r>
            <a:br>
              <a:rPr lang="en-US" dirty="0">
                <a:solidFill>
                  <a:srgbClr val="FFFFFF"/>
                </a:solidFill>
                <a:latin typeface="Arial" panose="020B0604020202020204" pitchFamily="34" charset="0"/>
                <a:cs typeface="Arial" panose="020B0604020202020204" pitchFamily="34" charset="0"/>
              </a:rPr>
            </a:br>
            <a:endParaRPr lang="en-US" dirty="0">
              <a:solidFill>
                <a:srgbClr val="FFFF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26620" y="649480"/>
            <a:ext cx="5438986" cy="5546047"/>
          </a:xfrm>
        </p:spPr>
        <p:txBody>
          <a:bodyPr rtlCol="0" anchor="ctr">
            <a:normAutofit/>
          </a:bodyPr>
          <a:lstStyle/>
          <a:p>
            <a:pPr marL="0" indent="0">
              <a:spcAft>
                <a:spcPts val="0"/>
              </a:spcAft>
              <a:buNone/>
              <a:defRPr/>
            </a:pPr>
            <a:r>
              <a:rPr lang="en-US" sz="2000" dirty="0">
                <a:latin typeface="Arial" panose="020B0604020202020204" pitchFamily="34" charset="0"/>
                <a:cs typeface="Arial" panose="020B0604020202020204" pitchFamily="34" charset="0"/>
              </a:rPr>
              <a:t>- Log inactivation is based on the </a:t>
            </a:r>
            <a:r>
              <a:rPr lang="en-US" sz="2000" b="1" u="sng" dirty="0">
                <a:latin typeface="Arial" panose="020B0604020202020204" pitchFamily="34" charset="0"/>
                <a:cs typeface="Arial" panose="020B0604020202020204" pitchFamily="34" charset="0"/>
              </a:rPr>
              <a:t>Delivered Dose</a:t>
            </a:r>
            <a:r>
              <a:rPr lang="en-US" sz="2000"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Ct</a:t>
            </a:r>
            <a:r>
              <a:rPr lang="en-US" sz="2000" b="1" i="1" baseline="-25000" dirty="0">
                <a:latin typeface="Arial" panose="020B0604020202020204" pitchFamily="34" charset="0"/>
                <a:cs typeface="Arial" panose="020B0604020202020204" pitchFamily="34" charset="0"/>
              </a:rPr>
              <a:t>10</a:t>
            </a:r>
            <a:r>
              <a:rPr lang="en-US" sz="2000" dirty="0">
                <a:latin typeface="Arial" panose="020B0604020202020204" pitchFamily="34" charset="0"/>
                <a:cs typeface="Arial" panose="020B0604020202020204" pitchFamily="34" charset="0"/>
              </a:rPr>
              <a:t>”</a:t>
            </a:r>
          </a:p>
          <a:p>
            <a:pPr marL="0" indent="0">
              <a:spcAft>
                <a:spcPts val="0"/>
              </a:spcAft>
              <a:buNone/>
              <a:defRPr/>
            </a:pPr>
            <a:endParaRPr lang="en-US" sz="2000" i="1" baseline="30000" dirty="0">
              <a:latin typeface="Arial" panose="020B0604020202020204" pitchFamily="34" charset="0"/>
              <a:cs typeface="Arial" panose="020B0604020202020204" pitchFamily="34" charset="0"/>
            </a:endParaRPr>
          </a:p>
          <a:p>
            <a:pPr marL="274637" lvl="1" indent="0">
              <a:spcAft>
                <a:spcPts val="0"/>
              </a:spcAft>
              <a:buNone/>
              <a:defRPr/>
            </a:pPr>
            <a:r>
              <a:rPr lang="en-US" sz="2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is the disinfectant residual (mg/L)</a:t>
            </a:r>
          </a:p>
          <a:p>
            <a:pPr marL="274637" lvl="1" indent="0">
              <a:spcAft>
                <a:spcPts val="0"/>
              </a:spcAft>
              <a:buNone/>
              <a:defRPr/>
            </a:pPr>
            <a:r>
              <a:rPr lang="en-US" sz="2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t</a:t>
            </a:r>
            <a:r>
              <a:rPr lang="en-US" sz="2000" b="1" baseline="-25000" dirty="0">
                <a:latin typeface="Arial" panose="020B0604020202020204" pitchFamily="34" charset="0"/>
                <a:cs typeface="Arial" panose="020B0604020202020204" pitchFamily="34" charset="0"/>
              </a:rPr>
              <a:t>10</a:t>
            </a:r>
            <a:r>
              <a:rPr lang="en-US" sz="2000" dirty="0">
                <a:latin typeface="Arial" panose="020B0604020202020204" pitchFamily="34" charset="0"/>
                <a:cs typeface="Arial" panose="020B0604020202020204" pitchFamily="34" charset="0"/>
              </a:rPr>
              <a:t>” is the exposure or contact time (minutes)</a:t>
            </a:r>
          </a:p>
          <a:p>
            <a:pPr marL="274637" lvl="1" indent="0">
              <a:spcAft>
                <a:spcPts val="0"/>
              </a:spcAft>
              <a:buNone/>
              <a:defRPr/>
            </a:pP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Multiply them:</a:t>
            </a:r>
          </a:p>
          <a:p>
            <a:pPr marL="287338" indent="0">
              <a:spcAft>
                <a:spcPts val="0"/>
              </a:spcAft>
              <a:buClr>
                <a:schemeClr val="accent2"/>
              </a:buClr>
              <a:buNone/>
              <a:defRPr/>
            </a:pPr>
            <a:r>
              <a:rPr lang="en-US" sz="2000" b="1" i="1" dirty="0">
                <a:latin typeface="Arial" panose="020B0604020202020204" pitchFamily="34" charset="0"/>
                <a:cs typeface="Arial" panose="020B0604020202020204" pitchFamily="34" charset="0"/>
              </a:rPr>
              <a:t>C</a:t>
            </a:r>
            <a:r>
              <a:rPr lang="en-US" sz="2000" b="1" dirty="0">
                <a:latin typeface="Arial" panose="020B0604020202020204" pitchFamily="34" charset="0"/>
                <a:cs typeface="Arial" panose="020B0604020202020204" pitchFamily="34" charset="0"/>
              </a:rPr>
              <a:t> • </a:t>
            </a:r>
            <a:r>
              <a:rPr lang="en-US" sz="2000" b="1" i="1" dirty="0">
                <a:latin typeface="Arial" panose="020B0604020202020204" pitchFamily="34" charset="0"/>
                <a:cs typeface="Arial" panose="020B0604020202020204" pitchFamily="34" charset="0"/>
              </a:rPr>
              <a:t>t</a:t>
            </a:r>
            <a:r>
              <a:rPr lang="en-US" sz="2000" b="1" i="1" baseline="-25000" dirty="0">
                <a:latin typeface="Arial" panose="020B0604020202020204" pitchFamily="34" charset="0"/>
                <a:cs typeface="Arial" panose="020B0604020202020204" pitchFamily="34" charset="0"/>
              </a:rPr>
              <a:t>10</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mg/L • min </a:t>
            </a:r>
            <a:r>
              <a:rPr lang="en-US" sz="2000" b="1" dirty="0">
                <a:latin typeface="Arial" panose="020B0604020202020204" pitchFamily="34" charset="0"/>
                <a:cs typeface="Arial" panose="020B0604020202020204" pitchFamily="34" charset="0"/>
              </a:rPr>
              <a:t>(delivered dose)</a:t>
            </a:r>
          </a:p>
          <a:p>
            <a:pPr marL="287338" indent="0">
              <a:spcAft>
                <a:spcPts val="0"/>
              </a:spcAft>
              <a:buClr>
                <a:schemeClr val="accent2"/>
              </a:buClr>
              <a:buNone/>
              <a:defRPr/>
            </a:pPr>
            <a:endParaRPr lang="en-US" sz="2000" dirty="0">
              <a:latin typeface="Arial" panose="020B0604020202020204" pitchFamily="34" charset="0"/>
              <a:cs typeface="Arial" panose="020B0604020202020204" pitchFamily="34" charset="0"/>
            </a:endParaRPr>
          </a:p>
          <a:p>
            <a:pPr marL="0" indent="0">
              <a:spcAft>
                <a:spcPts val="0"/>
              </a:spcAft>
              <a:buClr>
                <a:schemeClr val="accent2"/>
              </a:buClr>
              <a:buNone/>
              <a:defRPr/>
            </a:pPr>
            <a:r>
              <a:rPr lang="en-US" sz="2000" dirty="0">
                <a:latin typeface="Arial" panose="020B0604020202020204" pitchFamily="34" charset="0"/>
                <a:cs typeface="Arial" panose="020B0604020202020204" pitchFamily="34" charset="0"/>
              </a:rPr>
              <a:t>The calculated </a:t>
            </a:r>
            <a:r>
              <a:rPr lang="en-US" sz="2000" i="1" dirty="0">
                <a:latin typeface="Arial" panose="020B0604020202020204" pitchFamily="34" charset="0"/>
                <a:cs typeface="Arial" panose="020B0604020202020204" pitchFamily="34" charset="0"/>
              </a:rPr>
              <a:t>Ct</a:t>
            </a:r>
            <a:r>
              <a:rPr lang="en-US" sz="2000" i="1" baseline="-25000" dirty="0">
                <a:latin typeface="Arial" panose="020B0604020202020204" pitchFamily="34" charset="0"/>
                <a:cs typeface="Arial" panose="020B0604020202020204" pitchFamily="34" charset="0"/>
              </a:rPr>
              <a:t>10</a:t>
            </a:r>
            <a:r>
              <a:rPr lang="en-US" sz="2000" dirty="0">
                <a:latin typeface="Arial" panose="020B0604020202020204" pitchFamily="34" charset="0"/>
                <a:cs typeface="Arial" panose="020B0604020202020204" pitchFamily="34" charset="0"/>
              </a:rPr>
              <a:t> value is looked up in </a:t>
            </a:r>
            <a:r>
              <a:rPr lang="en-US" sz="2000" b="1" dirty="0">
                <a:latin typeface="Arial" panose="020B0604020202020204" pitchFamily="34" charset="0"/>
                <a:cs typeface="Arial" panose="020B0604020202020204" pitchFamily="34" charset="0"/>
              </a:rPr>
              <a:t>EPA </a:t>
            </a:r>
            <a:r>
              <a:rPr lang="en-US" sz="2000" b="1" i="1" dirty="0">
                <a:latin typeface="Arial" panose="020B0604020202020204" pitchFamily="34" charset="0"/>
                <a:cs typeface="Arial" panose="020B0604020202020204" pitchFamily="34" charset="0"/>
              </a:rPr>
              <a:t>Ct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tables to determine the log inactivation based on specific monitoring parameters (pH, disinfectant residual and/or temperature).</a:t>
            </a:r>
          </a:p>
        </p:txBody>
      </p:sp>
    </p:spTree>
    <p:extLst>
      <p:ext uri="{BB962C8B-B14F-4D97-AF65-F5344CB8AC3E}">
        <p14:creationId xmlns:p14="http://schemas.microsoft.com/office/powerpoint/2010/main" val="3161241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4" name="Rectangle 14343">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6" name="Rectangle 1434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8" name="Rectangle 14347">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0" name="Rectangle 14349">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52" name="Rectangle 14351">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4" name="Oval 14353">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7316" y="586855"/>
            <a:ext cx="4739180" cy="3387497"/>
          </a:xfrm>
        </p:spPr>
        <p:txBody>
          <a:bodyPr anchor="b">
            <a:normAutofit/>
          </a:bodyPr>
          <a:lstStyle/>
          <a:p>
            <a:pPr algn="r">
              <a:defRPr/>
            </a:pPr>
            <a:r>
              <a:rPr lang="en-US" sz="4000" dirty="0">
                <a:solidFill>
                  <a:srgbClr val="FFFFFF"/>
                </a:solidFill>
                <a:latin typeface="Arial" panose="020B0604020202020204" pitchFamily="34" charset="0"/>
                <a:cs typeface="Arial" panose="020B0604020202020204" pitchFamily="34" charset="0"/>
              </a:rPr>
              <a:t>Baffling Factor (BF)</a:t>
            </a:r>
            <a:br>
              <a:rPr lang="en-US" sz="4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CT &amp; </a:t>
            </a:r>
            <a:br>
              <a:rPr lang="en-US" sz="4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Log Inactivation</a:t>
            </a:r>
          </a:p>
        </p:txBody>
      </p:sp>
      <p:sp>
        <p:nvSpPr>
          <p:cNvPr id="14339" name="Content Placeholder 2"/>
          <p:cNvSpPr>
            <a:spLocks noGrp="1"/>
          </p:cNvSpPr>
          <p:nvPr>
            <p:ph idx="1"/>
          </p:nvPr>
        </p:nvSpPr>
        <p:spPr>
          <a:xfrm>
            <a:off x="5690681" y="252919"/>
            <a:ext cx="6420255" cy="6293795"/>
          </a:xfrm>
        </p:spPr>
        <p:txBody>
          <a:bodyPr anchor="ctr">
            <a:normAutofit/>
          </a:bodyPr>
          <a:lstStyle/>
          <a:p>
            <a:pPr eaLnBrk="1" hangingPunct="1">
              <a:buFont typeface="Arial" charset="0"/>
              <a:buChar char="•"/>
              <a:defRPr/>
            </a:pPr>
            <a:r>
              <a:rPr lang="en-US" sz="1400" dirty="0">
                <a:latin typeface="Arial" panose="020B0604020202020204" pitchFamily="34" charset="0"/>
                <a:cs typeface="Arial" panose="020B0604020202020204" pitchFamily="34" charset="0"/>
              </a:rPr>
              <a:t>Baffling factor or short-circuiting factor:</a:t>
            </a:r>
          </a:p>
          <a:p>
            <a:pPr lvl="1" eaLnBrk="1" hangingPunct="1">
              <a:buFont typeface="Arial" charset="0"/>
              <a:buChar char="•"/>
              <a:defRPr/>
            </a:pPr>
            <a:r>
              <a:rPr lang="en-US" sz="1400" dirty="0">
                <a:latin typeface="Arial" panose="020B0604020202020204" pitchFamily="34" charset="0"/>
                <a:cs typeface="Arial" panose="020B0604020202020204" pitchFamily="34" charset="0"/>
              </a:rPr>
              <a:t>Determined from tracer study or estimated</a:t>
            </a:r>
          </a:p>
          <a:p>
            <a:pPr lvl="1" eaLnBrk="1" hangingPunct="1">
              <a:buFont typeface="Arial" charset="0"/>
              <a:buChar char="•"/>
              <a:defRPr/>
            </a:pPr>
            <a:r>
              <a:rPr lang="en-US" sz="1400" b="1" dirty="0">
                <a:latin typeface="Arial" panose="020B0604020202020204" pitchFamily="34" charset="0"/>
                <a:cs typeface="Arial" panose="020B0604020202020204" pitchFamily="34" charset="0"/>
              </a:rPr>
              <a:t>BF</a:t>
            </a:r>
            <a:r>
              <a:rPr lang="en-US" sz="1400" dirty="0">
                <a:latin typeface="Arial" panose="020B0604020202020204" pitchFamily="34" charset="0"/>
                <a:cs typeface="Arial" panose="020B0604020202020204" pitchFamily="34" charset="0"/>
              </a:rPr>
              <a:t> = t</a:t>
            </a:r>
            <a:r>
              <a:rPr lang="en-US" sz="1400" baseline="-250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sym typeface="Symbol"/>
              </a:rPr>
              <a:t> HRT </a:t>
            </a:r>
            <a:r>
              <a:rPr lang="en-US" sz="1400" dirty="0">
                <a:latin typeface="Arial" panose="020B0604020202020204" pitchFamily="34" charset="0"/>
                <a:cs typeface="Arial" panose="020B0604020202020204" pitchFamily="34" charset="0"/>
                <a:sym typeface="Symbol"/>
              </a:rPr>
              <a:t>from tracer study</a:t>
            </a:r>
          </a:p>
          <a:p>
            <a:pPr lvl="1" eaLnBrk="1" hangingPunct="1">
              <a:buFont typeface="Arial" charset="0"/>
              <a:buChar char="•"/>
              <a:defRPr/>
            </a:pPr>
            <a:r>
              <a:rPr lang="en-US" sz="1400" dirty="0">
                <a:latin typeface="Arial" panose="020B0604020202020204" pitchFamily="34" charset="0"/>
                <a:cs typeface="Arial" panose="020B0604020202020204" pitchFamily="34" charset="0"/>
                <a:sym typeface="Symbol"/>
              </a:rPr>
              <a:t>HRT (hydraulic residence time) = reactor volume divided by reactor flow</a:t>
            </a:r>
            <a:endParaRPr lang="en-US" sz="1400" dirty="0">
              <a:latin typeface="Arial" panose="020B0604020202020204" pitchFamily="34" charset="0"/>
              <a:cs typeface="Arial" panose="020B0604020202020204" pitchFamily="34" charset="0"/>
            </a:endParaRPr>
          </a:p>
          <a:p>
            <a:pPr eaLnBrk="1" hangingPunct="1">
              <a:buFont typeface="Arial" charset="0"/>
              <a:buChar char="•"/>
              <a:defRPr/>
            </a:pPr>
            <a:r>
              <a:rPr lang="en-US" sz="1400" dirty="0">
                <a:latin typeface="Arial" panose="020B0604020202020204" pitchFamily="34" charset="0"/>
                <a:cs typeface="Arial" panose="020B0604020202020204" pitchFamily="34" charset="0"/>
              </a:rPr>
              <a:t>Once the BF is determined, then it is applied to the operations of the reactor for determining the disinfectant exposure time.  For ozone contactors, the BF is applied to each contact chamber where ozone monitoring is conducted.  The chamber where ozone is diffused is not included as part of CT calculations.  </a:t>
            </a:r>
          </a:p>
          <a:p>
            <a:pPr marL="0" indent="0">
              <a:buNone/>
              <a:defRPr/>
            </a:pPr>
            <a:r>
              <a:rPr lang="en-US" sz="1400" dirty="0">
                <a:latin typeface="Arial" panose="020B0604020202020204" pitchFamily="34" charset="0"/>
                <a:cs typeface="Arial" panose="020B0604020202020204" pitchFamily="34" charset="0"/>
              </a:rPr>
              <a:t>Example:  </a:t>
            </a:r>
          </a:p>
          <a:p>
            <a:pPr lvl="1" eaLnBrk="1" hangingPunct="1">
              <a:buFont typeface="Arial" charset="0"/>
              <a:buChar char="•"/>
              <a:defRPr/>
            </a:pPr>
            <a:r>
              <a:rPr lang="en-US" sz="1400" dirty="0">
                <a:latin typeface="Arial" panose="020B0604020202020204" pitchFamily="34" charset="0"/>
                <a:cs typeface="Arial" panose="020B0604020202020204" pitchFamily="34" charset="0"/>
              </a:rPr>
              <a:t>Each ozone reactor volume: 28,700 gallons</a:t>
            </a:r>
          </a:p>
          <a:p>
            <a:pPr lvl="1" eaLnBrk="1" hangingPunct="1">
              <a:buFont typeface="Arial" charset="0"/>
              <a:buChar char="•"/>
              <a:defRPr/>
            </a:pPr>
            <a:r>
              <a:rPr lang="en-US" sz="1400" dirty="0">
                <a:latin typeface="Arial" panose="020B0604020202020204" pitchFamily="34" charset="0"/>
                <a:cs typeface="Arial" panose="020B0604020202020204" pitchFamily="34" charset="0"/>
              </a:rPr>
              <a:t>Flow:  5,000 gpm (7.2 MGD)</a:t>
            </a:r>
          </a:p>
          <a:p>
            <a:pPr lvl="1" eaLnBrk="1" hangingPunct="1">
              <a:buFont typeface="Arial" charset="0"/>
              <a:buChar char="•"/>
              <a:defRPr/>
            </a:pPr>
            <a:r>
              <a:rPr lang="en-US" sz="1400" b="1" dirty="0">
                <a:latin typeface="Arial" panose="020B0604020202020204" pitchFamily="34" charset="0"/>
                <a:cs typeface="Arial" panose="020B0604020202020204" pitchFamily="34" charset="0"/>
              </a:rPr>
              <a:t>BF</a:t>
            </a:r>
            <a:r>
              <a:rPr lang="en-US" sz="1400" dirty="0">
                <a:latin typeface="Arial" panose="020B0604020202020204" pitchFamily="34" charset="0"/>
                <a:cs typeface="Arial" panose="020B0604020202020204" pitchFamily="34" charset="0"/>
              </a:rPr>
              <a:t>: 0.52, from tracer study</a:t>
            </a:r>
          </a:p>
          <a:p>
            <a:pPr lvl="1" eaLnBrk="1" hangingPunct="1">
              <a:buFont typeface="Arial" charset="0"/>
              <a:buChar char="•"/>
              <a:defRPr/>
            </a:pPr>
            <a:r>
              <a:rPr lang="en-US" sz="1400" dirty="0">
                <a:latin typeface="Arial" panose="020B0604020202020204" pitchFamily="34" charset="0"/>
                <a:cs typeface="Arial" panose="020B0604020202020204" pitchFamily="34" charset="0"/>
              </a:rPr>
              <a:t>Calculated contact or disinfection exposure time: </a:t>
            </a:r>
          </a:p>
          <a:p>
            <a:pPr lvl="2">
              <a:buFont typeface="Arial" charset="0"/>
              <a:buChar char="•"/>
              <a:defRPr/>
            </a:pPr>
            <a:r>
              <a:rPr lang="en-US" sz="1400" dirty="0">
                <a:latin typeface="Arial" panose="020B0604020202020204" pitchFamily="34" charset="0"/>
                <a:cs typeface="Arial" panose="020B0604020202020204" pitchFamily="34" charset="0"/>
              </a:rPr>
              <a:t>28,700 gal ÷ 5,000 gpm × 0.52 </a:t>
            </a:r>
          </a:p>
          <a:p>
            <a:pPr marL="914400" lvl="2" indent="0">
              <a:buNone/>
              <a:defRPr/>
            </a:pPr>
            <a:r>
              <a:rPr lang="en-US" sz="1400" dirty="0">
                <a:latin typeface="Arial" panose="020B0604020202020204" pitchFamily="34" charset="0"/>
                <a:cs typeface="Arial" panose="020B0604020202020204" pitchFamily="34" charset="0"/>
              </a:rPr>
              <a:t>= 2.98</a:t>
            </a:r>
            <a:r>
              <a:rPr lang="en-US" sz="1400" b="1" u="sng" dirty="0">
                <a:latin typeface="Arial" panose="020B0604020202020204" pitchFamily="34" charset="0"/>
                <a:cs typeface="Arial" panose="020B0604020202020204" pitchFamily="34" charset="0"/>
              </a:rPr>
              <a:t> minutes</a:t>
            </a:r>
            <a:r>
              <a:rPr lang="en-US" sz="1400" dirty="0">
                <a:latin typeface="Arial" panose="020B0604020202020204" pitchFamily="34" charset="0"/>
                <a:cs typeface="Arial" panose="020B0604020202020204" pitchFamily="34" charset="0"/>
              </a:rPr>
              <a:t> = </a:t>
            </a:r>
            <a:r>
              <a:rPr lang="en-US" sz="1400" b="1" dirty="0">
                <a:latin typeface="Arial" panose="020B0604020202020204" pitchFamily="34" charset="0"/>
                <a:cs typeface="Arial" panose="020B0604020202020204" pitchFamily="34" charset="0"/>
              </a:rPr>
              <a:t>t</a:t>
            </a:r>
            <a:r>
              <a:rPr lang="en-US" sz="1400" b="1" baseline="-25000" dirty="0">
                <a:latin typeface="Arial" panose="020B0604020202020204" pitchFamily="34" charset="0"/>
                <a:cs typeface="Arial" panose="020B0604020202020204" pitchFamily="34" charset="0"/>
              </a:rPr>
              <a:t>10</a:t>
            </a:r>
            <a:endParaRPr lang="en-US" sz="1400" b="1" u="sng" baseline="-25000" dirty="0">
              <a:latin typeface="Arial" panose="020B0604020202020204" pitchFamily="34" charset="0"/>
              <a:cs typeface="Arial" panose="020B0604020202020204" pitchFamily="34" charset="0"/>
            </a:endParaRPr>
          </a:p>
          <a:p>
            <a:pPr>
              <a:defRPr/>
            </a:pPr>
            <a:r>
              <a:rPr lang="en-US" sz="1400" dirty="0">
                <a:latin typeface="Arial" panose="020B0604020202020204" pitchFamily="34" charset="0"/>
                <a:cs typeface="Arial" panose="020B0604020202020204" pitchFamily="34" charset="0"/>
              </a:rPr>
              <a:t>CT calc: Cell 3, 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 0.3 mg/L; Cell 4, 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 0.15 mg/L</a:t>
            </a:r>
          </a:p>
          <a:p>
            <a:pPr>
              <a:defRPr/>
            </a:pPr>
            <a:r>
              <a:rPr lang="en-US" sz="1400" dirty="0">
                <a:latin typeface="Arial" panose="020B0604020202020204" pitchFamily="34" charset="0"/>
                <a:cs typeface="Arial" panose="020B0604020202020204" pitchFamily="34" charset="0"/>
              </a:rPr>
              <a:t>Sum CT: 0.3 mg/L * 2.98 min + 0.15 mg/L * 2.98 min = 1.34 mg/L * min</a:t>
            </a:r>
          </a:p>
          <a:p>
            <a:pPr>
              <a:defRPr/>
            </a:pPr>
            <a:r>
              <a:rPr lang="en-US" sz="1400" dirty="0">
                <a:latin typeface="Arial" panose="020B0604020202020204" pitchFamily="34" charset="0"/>
                <a:cs typeface="Arial" panose="020B0604020202020204" pitchFamily="34" charset="0"/>
              </a:rPr>
              <a:t>Log inactivation at temperature of 15</a:t>
            </a:r>
            <a:r>
              <a:rPr lang="en-US" sz="1400" baseline="30000" dirty="0">
                <a:latin typeface="Arial" panose="020B0604020202020204" pitchFamily="34" charset="0"/>
                <a:cs typeface="Arial" panose="020B0604020202020204" pitchFamily="34" charset="0"/>
              </a:rPr>
              <a:t>o</a:t>
            </a:r>
            <a:r>
              <a:rPr lang="en-US" sz="1400" dirty="0">
                <a:latin typeface="Arial" panose="020B0604020202020204" pitchFamily="34" charset="0"/>
                <a:cs typeface="Arial" panose="020B0604020202020204" pitchFamily="34" charset="0"/>
              </a:rPr>
              <a:t>C: </a:t>
            </a:r>
          </a:p>
          <a:p>
            <a:pPr marL="0" indent="0">
              <a:buNone/>
              <a:defRPr/>
            </a:pPr>
            <a:r>
              <a:rPr lang="en-US" sz="1400" dirty="0">
                <a:latin typeface="Arial" panose="020B0604020202020204" pitchFamily="34" charset="0"/>
                <a:cs typeface="Arial" panose="020B0604020202020204" pitchFamily="34" charset="0"/>
              </a:rPr>
              <a:t>4.1 Giardia cyst and &gt; 5 Log Virus.</a:t>
            </a:r>
          </a:p>
          <a:p>
            <a:pPr lvl="1" eaLnBrk="1" hangingPunct="1">
              <a:buFont typeface="Arial" charset="0"/>
              <a:buChar char="•"/>
              <a:defRPr/>
            </a:pPr>
            <a:endParaRPr lang="en-US" sz="1400" dirty="0">
              <a:latin typeface="Arial" panose="020B0604020202020204" pitchFamily="34" charset="0"/>
              <a:cs typeface="Arial" panose="020B0604020202020204" pitchFamily="34" charset="0"/>
            </a:endParaRPr>
          </a:p>
          <a:p>
            <a:pPr lvl="1" eaLnBrk="1" hangingPunct="1">
              <a:buFont typeface="Arial" charset="0"/>
              <a:buChar cha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7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E88A5E-38CC-4F67-AB97-0C095544366E}"/>
              </a:ext>
            </a:extLst>
          </p:cNvPr>
          <p:cNvSpPr>
            <a:spLocks noGrp="1"/>
          </p:cNvSpPr>
          <p:nvPr>
            <p:ph type="title"/>
          </p:nvPr>
        </p:nvSpPr>
        <p:spPr>
          <a:xfrm>
            <a:off x="826396" y="586855"/>
            <a:ext cx="4230100" cy="3387497"/>
          </a:xfrm>
        </p:spPr>
        <p:txBody>
          <a:bodyPr anchor="b">
            <a:normAutofit/>
          </a:bodyPr>
          <a:lstStyle/>
          <a:p>
            <a:pPr algn="r"/>
            <a:r>
              <a:rPr lang="en-US" dirty="0">
                <a:solidFill>
                  <a:srgbClr val="FFFFFF"/>
                </a:solidFill>
                <a:latin typeface="Arial" panose="020B0604020202020204" pitchFamily="34" charset="0"/>
                <a:cs typeface="Arial" panose="020B0604020202020204" pitchFamily="34" charset="0"/>
              </a:rPr>
              <a:t>Tracer Test Method</a:t>
            </a:r>
          </a:p>
        </p:txBody>
      </p:sp>
      <p:sp>
        <p:nvSpPr>
          <p:cNvPr id="3" name="Content Placeholder 2">
            <a:extLst>
              <a:ext uri="{FF2B5EF4-FFF2-40B4-BE49-F238E27FC236}">
                <a16:creationId xmlns:a16="http://schemas.microsoft.com/office/drawing/2014/main" id="{34A80D20-468F-4216-ACC5-F4B4D6637A96}"/>
              </a:ext>
            </a:extLst>
          </p:cNvPr>
          <p:cNvSpPr>
            <a:spLocks noGrp="1"/>
          </p:cNvSpPr>
          <p:nvPr>
            <p:ph idx="1"/>
          </p:nvPr>
        </p:nvSpPr>
        <p:spPr>
          <a:xfrm>
            <a:off x="5926619" y="649480"/>
            <a:ext cx="5837587" cy="5546047"/>
          </a:xfrm>
        </p:spPr>
        <p:txBody>
          <a:bodyPr anchor="ctr">
            <a:normAutofit/>
          </a:bodyPr>
          <a:lstStyle/>
          <a:p>
            <a:pPr marL="0" indent="0">
              <a:buNone/>
            </a:pPr>
            <a:r>
              <a:rPr lang="en-US" sz="2400" b="1" dirty="0">
                <a:latin typeface="Arial" panose="020B0604020202020204" pitchFamily="34" charset="0"/>
                <a:cs typeface="Arial" panose="020B0604020202020204" pitchFamily="34" charset="0"/>
              </a:rPr>
              <a:t>Slug-Dose or Pulse-Input Method</a:t>
            </a:r>
          </a:p>
          <a:p>
            <a:r>
              <a:rPr lang="en-US" altLang="en-US" sz="2400" dirty="0">
                <a:latin typeface="Arial" panose="020B0604020202020204" pitchFamily="34" charset="0"/>
                <a:cs typeface="Arial" panose="020B0604020202020204" pitchFamily="34" charset="0"/>
              </a:rPr>
              <a:t>Adding the entire amount of tracer at the beginning of test</a:t>
            </a:r>
            <a:r>
              <a:rPr lang="en-US" sz="2400" dirty="0">
                <a:latin typeface="Arial" panose="020B0604020202020204" pitchFamily="34" charset="0"/>
                <a:cs typeface="Arial" panose="020B0604020202020204" pitchFamily="34" charset="0"/>
              </a:rPr>
              <a:t>.  The reactor outlet tracer concentration is monitored up to 3 HRT to determine mass recovery and the time (t</a:t>
            </a:r>
            <a:r>
              <a:rPr lang="en-US" sz="2400" baseline="-25000" dirty="0">
                <a:latin typeface="Arial" panose="020B0604020202020204" pitchFamily="34" charset="0"/>
                <a:cs typeface="Arial" panose="020B0604020202020204" pitchFamily="34" charset="0"/>
              </a:rPr>
              <a:t>10</a:t>
            </a:r>
            <a:r>
              <a:rPr lang="en-US" sz="2400" dirty="0">
                <a:latin typeface="Arial" panose="020B0604020202020204" pitchFamily="34" charset="0"/>
                <a:cs typeface="Arial" panose="020B0604020202020204" pitchFamily="34" charset="0"/>
              </a:rPr>
              <a:t>) it takes for 10% of the tracer mass to exit the reactor.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242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1050">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Freeform: Shape 1052">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259853" y="456345"/>
            <a:ext cx="3418219" cy="3556097"/>
          </a:xfrm>
        </p:spPr>
        <p:txBody>
          <a:bodyPr vert="horz" lIns="91440" tIns="45720" rIns="91440" bIns="45720" rtlCol="0" anchor="b">
            <a:normAutofit/>
          </a:bodyPr>
          <a:lstStyle/>
          <a:p>
            <a:pPr algn="r"/>
            <a:r>
              <a:rPr lang="en-US" dirty="0">
                <a:solidFill>
                  <a:srgbClr val="FFFFFF"/>
                </a:solidFill>
                <a:latin typeface="Arial" panose="020B0604020202020204" pitchFamily="34" charset="0"/>
                <a:cs typeface="Arial" panose="020B0604020202020204" pitchFamily="34" charset="0"/>
              </a:rPr>
              <a:t>Method of Analysis and Equipment</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flipH="1">
            <a:off x="9506194" y="329182"/>
            <a:ext cx="637068" cy="21967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503024" y="348745"/>
            <a:ext cx="1429123" cy="20637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610911" y="366146"/>
            <a:ext cx="1887585" cy="23303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C183D7F6-B498-43B3-948B-1728B52AA6E4}">
                <adec:decorative xmlns:adec="http://schemas.microsoft.com/office/drawing/2017/decorative" val="1"/>
              </a:ext>
            </a:extLst>
          </p:cNvPr>
          <p:cNvPicPr>
            <a:picLocks noGrp="1" noChangeAspect="1" noChangeArrowheads="1"/>
          </p:cNvPicPr>
          <p:nvPr>
            <p:ph sz="half" idx="2"/>
          </p:nvPr>
        </p:nvPicPr>
        <p:blipFill>
          <a:blip r:embed="rId5" cstate="screen">
            <a:extLst>
              <a:ext uri="{28A0092B-C50C-407E-A947-70E740481C1C}">
                <a14:useLocalDpi xmlns:a14="http://schemas.microsoft.com/office/drawing/2010/main"/>
              </a:ext>
            </a:extLst>
          </a:blip>
          <a:stretch>
            <a:fillRect/>
          </a:stretch>
        </p:blipFill>
        <p:spPr bwMode="auto">
          <a:xfrm>
            <a:off x="6761185" y="807397"/>
            <a:ext cx="2608150" cy="19409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C183D7F6-B498-43B3-948B-1728B52AA6E4}">
                <adec:decorative xmlns:adec="http://schemas.microsoft.com/office/drawing/2017/decorative" val="1"/>
              </a:ext>
            </a:extLst>
          </p:cNvPr>
          <p:cNvSpPr>
            <a:spLocks noGrp="1"/>
          </p:cNvSpPr>
          <p:nvPr>
            <p:ph sz="half" idx="1"/>
          </p:nvPr>
        </p:nvSpPr>
        <p:spPr>
          <a:xfrm>
            <a:off x="4399116" y="3171217"/>
            <a:ext cx="6989894" cy="3357601"/>
          </a:xfrm>
        </p:spPr>
        <p:txBody>
          <a:bodyPr vert="horz" lIns="91440" tIns="45720" rIns="91440" bIns="45720" rtlCol="0" anchor="ctr">
            <a:noAutofit/>
          </a:bodyPr>
          <a:lstStyle/>
          <a:p>
            <a:r>
              <a:rPr lang="en-US" sz="1800" dirty="0" err="1">
                <a:latin typeface="Arial" panose="020B0604020202020204" pitchFamily="34" charset="0"/>
                <a:cs typeface="Arial" panose="020B0604020202020204" pitchFamily="34" charset="0"/>
              </a:rPr>
              <a:t>Intellical</a:t>
            </a:r>
            <a:r>
              <a:rPr lang="en-US" sz="1800" dirty="0">
                <a:latin typeface="Arial" panose="020B0604020202020204" pitchFamily="34" charset="0"/>
                <a:cs typeface="Arial" panose="020B0604020202020204" pitchFamily="34" charset="0"/>
              </a:rPr>
              <a:t>™ ISEF121 Fluoride (F</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Ion Selective Electrode (ISE)</a:t>
            </a:r>
          </a:p>
          <a:p>
            <a:r>
              <a:rPr lang="en-US" sz="1800" dirty="0">
                <a:latin typeface="Arial" panose="020B0604020202020204" pitchFamily="34" charset="0"/>
                <a:cs typeface="Arial" panose="020B0604020202020204" pitchFamily="34" charset="0"/>
              </a:rPr>
              <a:t>HQ40d Portable ISE Multi-Parameter Meter</a:t>
            </a:r>
          </a:p>
          <a:p>
            <a:r>
              <a:rPr lang="en-US" sz="1800" dirty="0">
                <a:latin typeface="Arial" panose="020B0604020202020204" pitchFamily="34" charset="0"/>
                <a:cs typeface="Arial" panose="020B0604020202020204" pitchFamily="34" charset="0"/>
              </a:rPr>
              <a:t>Fluoride Ionic Strength Adjustor (ISA)</a:t>
            </a:r>
          </a:p>
          <a:p>
            <a:r>
              <a:rPr lang="en-US" sz="1800" dirty="0">
                <a:latin typeface="Arial" panose="020B0604020202020204" pitchFamily="34" charset="0"/>
                <a:cs typeface="Arial" panose="020B0604020202020204" pitchFamily="34" charset="0"/>
              </a:rPr>
              <a:t>Fluoride Standards (0.2/2.0 &amp; 0.5/ 5.0 mg/L)</a:t>
            </a:r>
          </a:p>
          <a:p>
            <a:r>
              <a:rPr lang="en-US" sz="1800" dirty="0">
                <a:latin typeface="Arial" panose="020B0604020202020204" pitchFamily="34" charset="0"/>
                <a:cs typeface="Arial" panose="020B0604020202020204" pitchFamily="34" charset="0"/>
              </a:rPr>
              <a:t>25 mL graduated cylinder</a:t>
            </a:r>
          </a:p>
          <a:p>
            <a:r>
              <a:rPr lang="en-US" sz="1800" dirty="0" err="1">
                <a:latin typeface="Arial" panose="020B0604020202020204" pitchFamily="34" charset="0"/>
                <a:cs typeface="Arial" panose="020B0604020202020204" pitchFamily="34" charset="0"/>
              </a:rPr>
              <a:t>Finnpipette</a:t>
            </a:r>
            <a:r>
              <a:rPr lang="en-US" sz="1800" dirty="0">
                <a:latin typeface="Arial" panose="020B0604020202020204" pitchFamily="34" charset="0"/>
                <a:cs typeface="Arial" panose="020B0604020202020204" pitchFamily="34" charset="0"/>
              </a:rPr>
              <a:t> F2 variable volume pipette, capacity 0.5 - 5 mL</a:t>
            </a:r>
          </a:p>
          <a:p>
            <a:r>
              <a:rPr lang="en-US" sz="1800" dirty="0">
                <a:latin typeface="Arial" panose="020B0604020202020204" pitchFamily="34" charset="0"/>
                <a:cs typeface="Arial" panose="020B0604020202020204" pitchFamily="34" charset="0"/>
              </a:rPr>
              <a:t>Electrode stirrer stand</a:t>
            </a:r>
          </a:p>
          <a:p>
            <a:r>
              <a:rPr lang="en-US" sz="1800" dirty="0">
                <a:latin typeface="Arial" panose="020B0604020202020204" pitchFamily="34" charset="0"/>
                <a:cs typeface="Arial" panose="020B0604020202020204" pitchFamily="34" charset="0"/>
              </a:rPr>
              <a:t>50 mL beakers</a:t>
            </a:r>
          </a:p>
          <a:p>
            <a:r>
              <a:rPr lang="en-US" sz="1800" dirty="0">
                <a:latin typeface="Arial" panose="020B0604020202020204" pitchFamily="34" charset="0"/>
                <a:cs typeface="Arial" panose="020B0604020202020204" pitchFamily="34" charset="0"/>
              </a:rPr>
              <a:t>Stir Bar, Magnetic, Polygon</a:t>
            </a:r>
          </a:p>
        </p:txBody>
      </p:sp>
    </p:spTree>
    <p:extLst>
      <p:ext uri="{BB962C8B-B14F-4D97-AF65-F5344CB8AC3E}">
        <p14:creationId xmlns:p14="http://schemas.microsoft.com/office/powerpoint/2010/main" val="2839791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Rectangle 5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FD94C-25DF-4A9E-B027-4B4354AACFF2}"/>
              </a:ext>
            </a:extLst>
          </p:cNvPr>
          <p:cNvSpPr>
            <a:spLocks noGrp="1"/>
          </p:cNvSpPr>
          <p:nvPr>
            <p:ph type="title"/>
          </p:nvPr>
        </p:nvSpPr>
        <p:spPr>
          <a:xfrm>
            <a:off x="466722" y="586855"/>
            <a:ext cx="3201366" cy="3387497"/>
          </a:xfrm>
        </p:spPr>
        <p:txBody>
          <a:bodyPr anchor="b">
            <a:normAutofit/>
          </a:bodyPr>
          <a:lstStyle/>
          <a:p>
            <a:pPr algn="r"/>
            <a:r>
              <a:rPr lang="en-US" dirty="0">
                <a:solidFill>
                  <a:srgbClr val="FFFFFF"/>
                </a:solidFill>
                <a:latin typeface="Arial" panose="020B0604020202020204" pitchFamily="34" charset="0"/>
                <a:cs typeface="Arial" panose="020B0604020202020204" pitchFamily="34" charset="0"/>
              </a:rPr>
              <a:t>Contact</a:t>
            </a:r>
          </a:p>
        </p:txBody>
      </p:sp>
      <p:sp>
        <p:nvSpPr>
          <p:cNvPr id="3" name="Content Placeholder 2">
            <a:extLst>
              <a:ext uri="{FF2B5EF4-FFF2-40B4-BE49-F238E27FC236}">
                <a16:creationId xmlns:a16="http://schemas.microsoft.com/office/drawing/2014/main" id="{70EF070F-3363-4A14-8E35-B98F92951775}"/>
              </a:ext>
            </a:extLst>
          </p:cNvPr>
          <p:cNvSpPr>
            <a:spLocks noGrp="1"/>
          </p:cNvSpPr>
          <p:nvPr>
            <p:ph idx="1"/>
          </p:nvPr>
        </p:nvSpPr>
        <p:spPr>
          <a:xfrm>
            <a:off x="4221805" y="649480"/>
            <a:ext cx="4984948" cy="5787179"/>
          </a:xfrm>
        </p:spPr>
        <p:txBody>
          <a:bodyPr anchor="ctr">
            <a:normAutofit/>
          </a:bodyPr>
          <a:lstStyle/>
          <a:p>
            <a:r>
              <a:rPr lang="en-US" sz="2000" dirty="0">
                <a:latin typeface="Arial" panose="020B0604020202020204" pitchFamily="34" charset="0"/>
                <a:cs typeface="Arial" panose="020B0604020202020204" pitchFamily="34" charset="0"/>
              </a:rPr>
              <a:t>Guy Schott, P.E.</a:t>
            </a:r>
          </a:p>
          <a:p>
            <a:r>
              <a:rPr lang="en-US" sz="2000" dirty="0">
                <a:latin typeface="Arial" panose="020B0604020202020204" pitchFamily="34" charset="0"/>
                <a:cs typeface="Arial" panose="020B0604020202020204" pitchFamily="34" charset="0"/>
              </a:rPr>
              <a:t>State Water Resources Control Board</a:t>
            </a:r>
          </a:p>
          <a:p>
            <a:r>
              <a:rPr lang="en-US" sz="2000" dirty="0">
                <a:latin typeface="Arial" panose="020B0604020202020204" pitchFamily="34" charset="0"/>
                <a:cs typeface="Arial" panose="020B0604020202020204" pitchFamily="34" charset="0"/>
              </a:rPr>
              <a:t>Division of Drinking Water</a:t>
            </a:r>
          </a:p>
          <a:p>
            <a:r>
              <a:rPr lang="en-US" sz="2000" dirty="0">
                <a:latin typeface="Arial" panose="020B0604020202020204" pitchFamily="34" charset="0"/>
                <a:cs typeface="Arial" panose="020B0604020202020204" pitchFamily="34" charset="0"/>
              </a:rPr>
              <a:t>Santa Rosa, CA</a:t>
            </a:r>
          </a:p>
          <a:p>
            <a:r>
              <a:rPr lang="en-US" sz="2000" dirty="0">
                <a:latin typeface="Arial" panose="020B0604020202020204" pitchFamily="34" charset="0"/>
                <a:cs typeface="Arial" panose="020B0604020202020204" pitchFamily="34" charset="0"/>
                <a:hlinkClick r:id="rId2"/>
              </a:rPr>
              <a:t>Guy.Schott@waterboards.ca.gov</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707-576-2732</a:t>
            </a:r>
          </a:p>
          <a:p>
            <a:r>
              <a:rPr lang="en-US" sz="1400" dirty="0">
                <a:hlinkClick r:id="rId3"/>
              </a:rPr>
              <a:t>Drinking Water Field Operations Branch Districts - Mendocino | California State Water Resources Control Board</a:t>
            </a:r>
            <a:endParaRPr lang="en-US" sz="2000" dirty="0">
              <a:latin typeface="Arial" panose="020B0604020202020204" pitchFamily="34" charset="0"/>
              <a:cs typeface="Arial" panose="020B0604020202020204" pitchFamily="34" charset="0"/>
            </a:endParaRPr>
          </a:p>
        </p:txBody>
      </p:sp>
      <p:pic>
        <p:nvPicPr>
          <p:cNvPr id="7" name="Graphic 6" descr="Marker">
            <a:extLst>
              <a:ext uri="{FF2B5EF4-FFF2-40B4-BE49-F238E27FC236}">
                <a16:creationId xmlns:a16="http://schemas.microsoft.com/office/drawing/2014/main" id="{D88BE429-89F0-4210-8207-96F887594E3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109502" y="1627051"/>
            <a:ext cx="3615776" cy="3615776"/>
          </a:xfrm>
          <a:prstGeom prst="rect">
            <a:avLst/>
          </a:prstGeom>
        </p:spPr>
      </p:pic>
    </p:spTree>
    <p:extLst>
      <p:ext uri="{BB962C8B-B14F-4D97-AF65-F5344CB8AC3E}">
        <p14:creationId xmlns:p14="http://schemas.microsoft.com/office/powerpoint/2010/main" val="375238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59478B-D2BF-0C66-769C-A5E841D59A80}"/>
              </a:ext>
            </a:extLst>
          </p:cNvPr>
          <p:cNvSpPr>
            <a:spLocks noGrp="1"/>
          </p:cNvSpPr>
          <p:nvPr>
            <p:ph type="title"/>
          </p:nvPr>
        </p:nvSpPr>
        <p:spPr>
          <a:xfrm>
            <a:off x="1371597" y="348865"/>
            <a:ext cx="10044023" cy="877729"/>
          </a:xfrm>
        </p:spPr>
        <p:txBody>
          <a:bodyPr anchor="ctr">
            <a:noAutofit/>
          </a:bodyPr>
          <a:lstStyle/>
          <a:p>
            <a:r>
              <a:rPr lang="en-US" sz="3200" dirty="0">
                <a:solidFill>
                  <a:srgbClr val="FFFFFF"/>
                </a:solidFill>
                <a:latin typeface="Arial" panose="020B0604020202020204" pitchFamily="34" charset="0"/>
                <a:cs typeface="Arial" panose="020B0604020202020204" pitchFamily="34" charset="0"/>
              </a:rPr>
              <a:t>City of Vallejo – West Ozone Contactor</a:t>
            </a:r>
            <a:br>
              <a:rPr lang="en-US" sz="3200" dirty="0">
                <a:solidFill>
                  <a:srgbClr val="FFFFFF"/>
                </a:solidFill>
                <a:latin typeface="Arial" panose="020B0604020202020204" pitchFamily="34" charset="0"/>
                <a:cs typeface="Arial" panose="020B0604020202020204" pitchFamily="34" charset="0"/>
              </a:rPr>
            </a:br>
            <a:r>
              <a:rPr lang="en-US" sz="3200" dirty="0">
                <a:solidFill>
                  <a:srgbClr val="FFFFFF"/>
                </a:solidFill>
                <a:latin typeface="Arial" panose="020B0604020202020204" pitchFamily="34" charset="0"/>
                <a:cs typeface="Arial" panose="020B0604020202020204" pitchFamily="34" charset="0"/>
              </a:rPr>
              <a:t>Tracer Results</a:t>
            </a:r>
          </a:p>
        </p:txBody>
      </p:sp>
      <p:graphicFrame>
        <p:nvGraphicFramePr>
          <p:cNvPr id="4" name="Content Placeholder 3" descr="Table of results">
            <a:extLst>
              <a:ext uri="{FF2B5EF4-FFF2-40B4-BE49-F238E27FC236}">
                <a16:creationId xmlns:a16="http://schemas.microsoft.com/office/drawing/2014/main" id="{5D353A0E-1C3B-99DD-B48A-538EED1A0464}"/>
              </a:ext>
            </a:extLst>
          </p:cNvPr>
          <p:cNvGraphicFramePr>
            <a:graphicFrameLocks noGrp="1"/>
          </p:cNvGraphicFramePr>
          <p:nvPr>
            <p:ph idx="1"/>
            <p:extLst>
              <p:ext uri="{D42A27DB-BD31-4B8C-83A1-F6EECF244321}">
                <p14:modId xmlns:p14="http://schemas.microsoft.com/office/powerpoint/2010/main" val="1916149701"/>
              </p:ext>
            </p:extLst>
          </p:nvPr>
        </p:nvGraphicFramePr>
        <p:xfrm>
          <a:off x="322729" y="2358079"/>
          <a:ext cx="11456894" cy="3056348"/>
        </p:xfrm>
        <a:graphic>
          <a:graphicData uri="http://schemas.openxmlformats.org/drawingml/2006/table">
            <a:tbl>
              <a:tblPr firstRow="1" bandRow="1">
                <a:tableStyleId>{5C22544A-7EE6-4342-B048-85BDC9FD1C3A}</a:tableStyleId>
              </a:tblPr>
              <a:tblGrid>
                <a:gridCol w="1180035">
                  <a:extLst>
                    <a:ext uri="{9D8B030D-6E8A-4147-A177-3AD203B41FA5}">
                      <a16:colId xmlns:a16="http://schemas.microsoft.com/office/drawing/2014/main" val="3745641235"/>
                    </a:ext>
                  </a:extLst>
                </a:gridCol>
                <a:gridCol w="1248729">
                  <a:extLst>
                    <a:ext uri="{9D8B030D-6E8A-4147-A177-3AD203B41FA5}">
                      <a16:colId xmlns:a16="http://schemas.microsoft.com/office/drawing/2014/main" val="626779711"/>
                    </a:ext>
                  </a:extLst>
                </a:gridCol>
                <a:gridCol w="917921">
                  <a:extLst>
                    <a:ext uri="{9D8B030D-6E8A-4147-A177-3AD203B41FA5}">
                      <a16:colId xmlns:a16="http://schemas.microsoft.com/office/drawing/2014/main" val="523014415"/>
                    </a:ext>
                  </a:extLst>
                </a:gridCol>
                <a:gridCol w="1207150">
                  <a:extLst>
                    <a:ext uri="{9D8B030D-6E8A-4147-A177-3AD203B41FA5}">
                      <a16:colId xmlns:a16="http://schemas.microsoft.com/office/drawing/2014/main" val="725987774"/>
                    </a:ext>
                  </a:extLst>
                </a:gridCol>
                <a:gridCol w="823707">
                  <a:extLst>
                    <a:ext uri="{9D8B030D-6E8A-4147-A177-3AD203B41FA5}">
                      <a16:colId xmlns:a16="http://schemas.microsoft.com/office/drawing/2014/main" val="2095370027"/>
                    </a:ext>
                  </a:extLst>
                </a:gridCol>
                <a:gridCol w="1250029">
                  <a:extLst>
                    <a:ext uri="{9D8B030D-6E8A-4147-A177-3AD203B41FA5}">
                      <a16:colId xmlns:a16="http://schemas.microsoft.com/office/drawing/2014/main" val="598680084"/>
                    </a:ext>
                  </a:extLst>
                </a:gridCol>
                <a:gridCol w="1070485">
                  <a:extLst>
                    <a:ext uri="{9D8B030D-6E8A-4147-A177-3AD203B41FA5}">
                      <a16:colId xmlns:a16="http://schemas.microsoft.com/office/drawing/2014/main" val="4271697541"/>
                    </a:ext>
                  </a:extLst>
                </a:gridCol>
                <a:gridCol w="1207152">
                  <a:extLst>
                    <a:ext uri="{9D8B030D-6E8A-4147-A177-3AD203B41FA5}">
                      <a16:colId xmlns:a16="http://schemas.microsoft.com/office/drawing/2014/main" val="3152966501"/>
                    </a:ext>
                  </a:extLst>
                </a:gridCol>
                <a:gridCol w="1167382">
                  <a:extLst>
                    <a:ext uri="{9D8B030D-6E8A-4147-A177-3AD203B41FA5}">
                      <a16:colId xmlns:a16="http://schemas.microsoft.com/office/drawing/2014/main" val="771576497"/>
                    </a:ext>
                  </a:extLst>
                </a:gridCol>
                <a:gridCol w="1384304">
                  <a:extLst>
                    <a:ext uri="{9D8B030D-6E8A-4147-A177-3AD203B41FA5}">
                      <a16:colId xmlns:a16="http://schemas.microsoft.com/office/drawing/2014/main" val="278430869"/>
                    </a:ext>
                  </a:extLst>
                </a:gridCol>
              </a:tblGrid>
              <a:tr h="978378">
                <a:tc>
                  <a:txBody>
                    <a:bodyPr/>
                    <a:lstStyle/>
                    <a:p>
                      <a:pPr algn="ctr"/>
                      <a:r>
                        <a:rPr lang="en-US" sz="1800"/>
                        <a:t>Sample Cell #</a:t>
                      </a:r>
                    </a:p>
                  </a:txBody>
                  <a:tcPr marL="94474" marR="94474" marT="47238" marB="47238"/>
                </a:tc>
                <a:tc>
                  <a:txBody>
                    <a:bodyPr/>
                    <a:lstStyle/>
                    <a:p>
                      <a:pPr algn="ctr"/>
                      <a:r>
                        <a:rPr lang="en-US" sz="1800"/>
                        <a:t>Volume to Cell #</a:t>
                      </a:r>
                    </a:p>
                    <a:p>
                      <a:pPr algn="ctr"/>
                      <a:r>
                        <a:rPr lang="en-US" sz="1800"/>
                        <a:t>Gallons</a:t>
                      </a:r>
                    </a:p>
                  </a:txBody>
                  <a:tcPr marL="94474" marR="94474" marT="47238" marB="47238"/>
                </a:tc>
                <a:tc>
                  <a:txBody>
                    <a:bodyPr/>
                    <a:lstStyle/>
                    <a:p>
                      <a:pPr algn="ctr"/>
                      <a:r>
                        <a:rPr lang="en-US" sz="1800"/>
                        <a:t>Flow</a:t>
                      </a:r>
                    </a:p>
                    <a:p>
                      <a:pPr algn="ctr"/>
                      <a:r>
                        <a:rPr lang="en-US" sz="1800"/>
                        <a:t>MGD</a:t>
                      </a:r>
                    </a:p>
                  </a:txBody>
                  <a:tcPr marL="94474" marR="94474" marT="47238" marB="47238"/>
                </a:tc>
                <a:tc>
                  <a:txBody>
                    <a:bodyPr/>
                    <a:lstStyle/>
                    <a:p>
                      <a:pPr algn="ctr"/>
                      <a:r>
                        <a:rPr lang="en-US" sz="1800"/>
                        <a:t>Velocity</a:t>
                      </a:r>
                    </a:p>
                    <a:p>
                      <a:pPr algn="ctr"/>
                      <a:r>
                        <a:rPr lang="en-US" sz="1800"/>
                        <a:t>Ft/min</a:t>
                      </a:r>
                    </a:p>
                  </a:txBody>
                  <a:tcPr marL="94474" marR="94474" marT="47238" marB="47238"/>
                </a:tc>
                <a:tc>
                  <a:txBody>
                    <a:bodyPr/>
                    <a:lstStyle/>
                    <a:p>
                      <a:pPr algn="ctr"/>
                      <a:r>
                        <a:rPr lang="en-US" sz="1800"/>
                        <a:t>L:W</a:t>
                      </a:r>
                    </a:p>
                  </a:txBody>
                  <a:tcPr marL="94474" marR="94474" marT="47238" marB="47238"/>
                </a:tc>
                <a:tc>
                  <a:txBody>
                    <a:bodyPr/>
                    <a:lstStyle/>
                    <a:p>
                      <a:pPr algn="ctr"/>
                      <a:r>
                        <a:rPr lang="en-US" sz="1800"/>
                        <a:t>Log</a:t>
                      </a:r>
                    </a:p>
                    <a:p>
                      <a:pPr algn="ctr"/>
                      <a:r>
                        <a:rPr lang="en-US" sz="1800"/>
                        <a:t>(Vel x L:W)</a:t>
                      </a:r>
                    </a:p>
                  </a:txBody>
                  <a:tcPr marL="94474" marR="94474" marT="47238" marB="47238"/>
                </a:tc>
                <a:tc>
                  <a:txBody>
                    <a:bodyPr/>
                    <a:lstStyle/>
                    <a:p>
                      <a:pPr algn="ctr"/>
                      <a:r>
                        <a:rPr lang="en-US" sz="1800"/>
                        <a:t>HRT</a:t>
                      </a:r>
                    </a:p>
                    <a:p>
                      <a:pPr algn="ctr"/>
                      <a:r>
                        <a:rPr lang="en-US" sz="1800"/>
                        <a:t>minutes</a:t>
                      </a:r>
                    </a:p>
                  </a:txBody>
                  <a:tcPr marL="94474" marR="94474" marT="47238" marB="47238"/>
                </a:tc>
                <a:tc>
                  <a:txBody>
                    <a:bodyPr/>
                    <a:lstStyle/>
                    <a:p>
                      <a:pPr algn="ctr"/>
                      <a:r>
                        <a:rPr lang="en-US" sz="1800"/>
                        <a:t>t</a:t>
                      </a:r>
                      <a:r>
                        <a:rPr lang="en-US" sz="1800" baseline="-25000"/>
                        <a:t>10</a:t>
                      </a:r>
                    </a:p>
                    <a:p>
                      <a:pPr algn="ctr"/>
                      <a:r>
                        <a:rPr lang="en-US" sz="1800"/>
                        <a:t>minutes</a:t>
                      </a:r>
                    </a:p>
                  </a:txBody>
                  <a:tcPr marL="94474" marR="94474" marT="47238" marB="47238"/>
                </a:tc>
                <a:tc>
                  <a:txBody>
                    <a:bodyPr/>
                    <a:lstStyle/>
                    <a:p>
                      <a:pPr algn="ctr"/>
                      <a:r>
                        <a:rPr lang="en-US" sz="1800"/>
                        <a:t>BF</a:t>
                      </a:r>
                    </a:p>
                    <a:p>
                      <a:pPr algn="ctr"/>
                      <a:r>
                        <a:rPr lang="en-US" sz="1800"/>
                        <a:t>t</a:t>
                      </a:r>
                      <a:r>
                        <a:rPr lang="en-US" sz="1800" baseline="-25000"/>
                        <a:t>10</a:t>
                      </a:r>
                      <a:r>
                        <a:rPr lang="en-US" sz="1800"/>
                        <a:t>/HRT</a:t>
                      </a:r>
                    </a:p>
                  </a:txBody>
                  <a:tcPr marL="94474" marR="94474" marT="47238" marB="47238"/>
                </a:tc>
                <a:tc>
                  <a:txBody>
                    <a:bodyPr/>
                    <a:lstStyle/>
                    <a:p>
                      <a:pPr algn="ctr"/>
                      <a:r>
                        <a:rPr lang="en-US" sz="1800"/>
                        <a:t>Tracer % Mass Recovery</a:t>
                      </a:r>
                    </a:p>
                  </a:txBody>
                  <a:tcPr marL="94474" marR="94474" marT="47238" marB="47238"/>
                </a:tc>
                <a:extLst>
                  <a:ext uri="{0D108BD9-81ED-4DB2-BD59-A6C34878D82A}">
                    <a16:rowId xmlns:a16="http://schemas.microsoft.com/office/drawing/2014/main" val="1899810983"/>
                  </a:ext>
                </a:extLst>
              </a:tr>
              <a:tr h="415594">
                <a:tc>
                  <a:txBody>
                    <a:bodyPr/>
                    <a:lstStyle/>
                    <a:p>
                      <a:pPr algn="ctr"/>
                      <a:r>
                        <a:rPr lang="en-US" sz="1800"/>
                        <a:t>3</a:t>
                      </a:r>
                    </a:p>
                  </a:txBody>
                  <a:tcPr marL="94474" marR="94474" marT="47238" marB="47238"/>
                </a:tc>
                <a:tc>
                  <a:txBody>
                    <a:bodyPr/>
                    <a:lstStyle/>
                    <a:p>
                      <a:pPr algn="ctr"/>
                      <a:r>
                        <a:rPr lang="en-US" sz="1800"/>
                        <a:t>91,100</a:t>
                      </a:r>
                    </a:p>
                  </a:txBody>
                  <a:tcPr marL="94474" marR="94474" marT="47238" marB="47238"/>
                </a:tc>
                <a:tc>
                  <a:txBody>
                    <a:bodyPr/>
                    <a:lstStyle/>
                    <a:p>
                      <a:pPr algn="ctr"/>
                      <a:r>
                        <a:rPr lang="en-US" sz="1800"/>
                        <a:t>4.0</a:t>
                      </a:r>
                    </a:p>
                  </a:txBody>
                  <a:tcPr marL="94474" marR="94474" marT="47238" marB="47238"/>
                </a:tc>
                <a:tc>
                  <a:txBody>
                    <a:bodyPr/>
                    <a:lstStyle/>
                    <a:p>
                      <a:pPr algn="ctr"/>
                      <a:r>
                        <a:rPr lang="en-US" sz="1800"/>
                        <a:t>2.122</a:t>
                      </a:r>
                    </a:p>
                  </a:txBody>
                  <a:tcPr marL="94474" marR="94474" marT="47238" marB="47238"/>
                </a:tc>
                <a:tc>
                  <a:txBody>
                    <a:bodyPr/>
                    <a:lstStyle/>
                    <a:p>
                      <a:pPr algn="ctr"/>
                      <a:r>
                        <a:rPr lang="en-US" sz="1800"/>
                        <a:t>7.68</a:t>
                      </a:r>
                    </a:p>
                  </a:txBody>
                  <a:tcPr marL="94474" marR="94474" marT="47238" marB="47238"/>
                </a:tc>
                <a:tc>
                  <a:txBody>
                    <a:bodyPr/>
                    <a:lstStyle/>
                    <a:p>
                      <a:pPr algn="ctr"/>
                      <a:r>
                        <a:rPr lang="en-US" sz="1800"/>
                        <a:t>1.212</a:t>
                      </a:r>
                    </a:p>
                  </a:txBody>
                  <a:tcPr marL="94474" marR="94474" marT="47238" marB="47238"/>
                </a:tc>
                <a:tc>
                  <a:txBody>
                    <a:bodyPr/>
                    <a:lstStyle/>
                    <a:p>
                      <a:pPr algn="ctr"/>
                      <a:r>
                        <a:rPr lang="en-US" sz="1800"/>
                        <a:t>32.8</a:t>
                      </a:r>
                    </a:p>
                  </a:txBody>
                  <a:tcPr marL="94474" marR="94474" marT="47238" marB="47238"/>
                </a:tc>
                <a:tc>
                  <a:txBody>
                    <a:bodyPr/>
                    <a:lstStyle/>
                    <a:p>
                      <a:pPr algn="ctr"/>
                      <a:r>
                        <a:rPr lang="en-US" sz="1800"/>
                        <a:t>14.0</a:t>
                      </a:r>
                    </a:p>
                  </a:txBody>
                  <a:tcPr marL="94474" marR="94474" marT="47238" marB="47238"/>
                </a:tc>
                <a:tc>
                  <a:txBody>
                    <a:bodyPr/>
                    <a:lstStyle/>
                    <a:p>
                      <a:pPr algn="ctr"/>
                      <a:r>
                        <a:rPr lang="en-US" sz="1800"/>
                        <a:t>0.43</a:t>
                      </a:r>
                    </a:p>
                  </a:txBody>
                  <a:tcPr marL="94474" marR="94474" marT="47238" marB="47238"/>
                </a:tc>
                <a:tc>
                  <a:txBody>
                    <a:bodyPr/>
                    <a:lstStyle/>
                    <a:p>
                      <a:pPr algn="ctr"/>
                      <a:r>
                        <a:rPr lang="en-US" sz="1800"/>
                        <a:t>100.4</a:t>
                      </a:r>
                    </a:p>
                  </a:txBody>
                  <a:tcPr marL="94474" marR="94474" marT="47238" marB="47238"/>
                </a:tc>
                <a:extLst>
                  <a:ext uri="{0D108BD9-81ED-4DB2-BD59-A6C34878D82A}">
                    <a16:rowId xmlns:a16="http://schemas.microsoft.com/office/drawing/2014/main" val="51373293"/>
                  </a:ext>
                </a:extLst>
              </a:tr>
              <a:tr h="415594">
                <a:tc>
                  <a:txBody>
                    <a:bodyPr/>
                    <a:lstStyle/>
                    <a:p>
                      <a:pPr algn="ctr"/>
                      <a:r>
                        <a:rPr lang="en-US" sz="1800"/>
                        <a:t>4</a:t>
                      </a:r>
                    </a:p>
                  </a:txBody>
                  <a:tcPr marL="94474" marR="94474" marT="47238" marB="47238"/>
                </a:tc>
                <a:tc>
                  <a:txBody>
                    <a:bodyPr/>
                    <a:lstStyle/>
                    <a:p>
                      <a:pPr algn="ctr"/>
                      <a:r>
                        <a:rPr lang="en-US" sz="1800"/>
                        <a:t>119,800</a:t>
                      </a:r>
                    </a:p>
                  </a:txBody>
                  <a:tcPr marL="94474" marR="94474" marT="47238" marB="47238"/>
                </a:tc>
                <a:tc>
                  <a:txBody>
                    <a:bodyPr/>
                    <a:lstStyle/>
                    <a:p>
                      <a:pPr algn="ctr"/>
                      <a:r>
                        <a:rPr lang="en-US" sz="1800"/>
                        <a:t>7.0</a:t>
                      </a:r>
                    </a:p>
                  </a:txBody>
                  <a:tcPr marL="94474" marR="94474" marT="47238" marB="47238"/>
                </a:tc>
                <a:tc>
                  <a:txBody>
                    <a:bodyPr/>
                    <a:lstStyle/>
                    <a:p>
                      <a:pPr algn="ctr"/>
                      <a:r>
                        <a:rPr lang="en-US" sz="1800"/>
                        <a:t>3.713</a:t>
                      </a:r>
                    </a:p>
                  </a:txBody>
                  <a:tcPr marL="94474" marR="94474" marT="47238" marB="47238"/>
                </a:tc>
                <a:tc>
                  <a:txBody>
                    <a:bodyPr/>
                    <a:lstStyle/>
                    <a:p>
                      <a:pPr algn="ctr"/>
                      <a:r>
                        <a:rPr lang="en-US" sz="1800"/>
                        <a:t>10.08</a:t>
                      </a:r>
                    </a:p>
                  </a:txBody>
                  <a:tcPr marL="94474" marR="94474" marT="47238" marB="47238"/>
                </a:tc>
                <a:tc>
                  <a:txBody>
                    <a:bodyPr/>
                    <a:lstStyle/>
                    <a:p>
                      <a:pPr algn="ctr"/>
                      <a:r>
                        <a:rPr lang="en-US" sz="1800"/>
                        <a:t>1.573</a:t>
                      </a:r>
                    </a:p>
                  </a:txBody>
                  <a:tcPr marL="94474" marR="94474" marT="47238" marB="47238"/>
                </a:tc>
                <a:tc>
                  <a:txBody>
                    <a:bodyPr/>
                    <a:lstStyle/>
                    <a:p>
                      <a:pPr algn="ctr"/>
                      <a:r>
                        <a:rPr lang="en-US" sz="1800"/>
                        <a:t>24.9</a:t>
                      </a:r>
                    </a:p>
                  </a:txBody>
                  <a:tcPr marL="94474" marR="94474" marT="47238" marB="47238"/>
                </a:tc>
                <a:tc>
                  <a:txBody>
                    <a:bodyPr/>
                    <a:lstStyle/>
                    <a:p>
                      <a:pPr algn="ctr"/>
                      <a:r>
                        <a:rPr lang="en-US" sz="1800"/>
                        <a:t>10.0</a:t>
                      </a:r>
                    </a:p>
                  </a:txBody>
                  <a:tcPr marL="94474" marR="94474" marT="47238" marB="47238"/>
                </a:tc>
                <a:tc>
                  <a:txBody>
                    <a:bodyPr/>
                    <a:lstStyle/>
                    <a:p>
                      <a:pPr algn="ctr"/>
                      <a:r>
                        <a:rPr lang="en-US" sz="1800"/>
                        <a:t>0.40</a:t>
                      </a:r>
                    </a:p>
                  </a:txBody>
                  <a:tcPr marL="94474" marR="94474" marT="47238" marB="47238"/>
                </a:tc>
                <a:tc>
                  <a:txBody>
                    <a:bodyPr/>
                    <a:lstStyle/>
                    <a:p>
                      <a:pPr algn="ctr"/>
                      <a:r>
                        <a:rPr lang="en-US" sz="1800"/>
                        <a:t>104.6</a:t>
                      </a:r>
                    </a:p>
                  </a:txBody>
                  <a:tcPr marL="94474" marR="94474" marT="47238" marB="47238"/>
                </a:tc>
                <a:extLst>
                  <a:ext uri="{0D108BD9-81ED-4DB2-BD59-A6C34878D82A}">
                    <a16:rowId xmlns:a16="http://schemas.microsoft.com/office/drawing/2014/main" val="1915403957"/>
                  </a:ext>
                </a:extLst>
              </a:tr>
              <a:tr h="415594">
                <a:tc>
                  <a:txBody>
                    <a:bodyPr/>
                    <a:lstStyle/>
                    <a:p>
                      <a:pPr algn="ctr"/>
                      <a:r>
                        <a:rPr lang="en-US" sz="1800"/>
                        <a:t>6</a:t>
                      </a:r>
                    </a:p>
                  </a:txBody>
                  <a:tcPr marL="94474" marR="94474" marT="47238" marB="47238"/>
                </a:tc>
                <a:tc>
                  <a:txBody>
                    <a:bodyPr/>
                    <a:lstStyle/>
                    <a:p>
                      <a:pPr algn="ctr"/>
                      <a:r>
                        <a:rPr lang="en-US" sz="1800"/>
                        <a:t>177,200</a:t>
                      </a:r>
                    </a:p>
                  </a:txBody>
                  <a:tcPr marL="94474" marR="94474" marT="47238" marB="47238"/>
                </a:tc>
                <a:tc>
                  <a:txBody>
                    <a:bodyPr/>
                    <a:lstStyle/>
                    <a:p>
                      <a:pPr algn="ctr"/>
                      <a:r>
                        <a:rPr lang="en-US" sz="1800"/>
                        <a:t>4.0</a:t>
                      </a:r>
                    </a:p>
                  </a:txBody>
                  <a:tcPr marL="94474" marR="94474" marT="47238" marB="47238"/>
                </a:tc>
                <a:tc>
                  <a:txBody>
                    <a:bodyPr/>
                    <a:lstStyle/>
                    <a:p>
                      <a:pPr algn="ctr"/>
                      <a:r>
                        <a:rPr lang="en-US" sz="1800"/>
                        <a:t>2.122</a:t>
                      </a:r>
                    </a:p>
                  </a:txBody>
                  <a:tcPr marL="94474" marR="94474" marT="47238" marB="47238"/>
                </a:tc>
                <a:tc>
                  <a:txBody>
                    <a:bodyPr/>
                    <a:lstStyle/>
                    <a:p>
                      <a:pPr algn="ctr"/>
                      <a:r>
                        <a:rPr lang="en-US" sz="1800"/>
                        <a:t>14.84</a:t>
                      </a:r>
                    </a:p>
                  </a:txBody>
                  <a:tcPr marL="94474" marR="94474" marT="47238" marB="47238"/>
                </a:tc>
                <a:tc>
                  <a:txBody>
                    <a:bodyPr/>
                    <a:lstStyle/>
                    <a:p>
                      <a:pPr algn="ctr"/>
                      <a:r>
                        <a:rPr lang="en-US" sz="1800"/>
                        <a:t>1.498</a:t>
                      </a:r>
                    </a:p>
                  </a:txBody>
                  <a:tcPr marL="94474" marR="94474" marT="47238" marB="47238"/>
                </a:tc>
                <a:tc>
                  <a:txBody>
                    <a:bodyPr/>
                    <a:lstStyle/>
                    <a:p>
                      <a:pPr algn="ctr"/>
                      <a:r>
                        <a:rPr lang="en-US" sz="1800"/>
                        <a:t>63.8</a:t>
                      </a:r>
                    </a:p>
                  </a:txBody>
                  <a:tcPr marL="94474" marR="94474" marT="47238" marB="47238"/>
                </a:tc>
                <a:tc>
                  <a:txBody>
                    <a:bodyPr/>
                    <a:lstStyle/>
                    <a:p>
                      <a:pPr algn="ctr"/>
                      <a:r>
                        <a:rPr lang="en-US" sz="1800"/>
                        <a:t>33.2</a:t>
                      </a:r>
                    </a:p>
                  </a:txBody>
                  <a:tcPr marL="94474" marR="94474" marT="47238" marB="47238"/>
                </a:tc>
                <a:tc>
                  <a:txBody>
                    <a:bodyPr/>
                    <a:lstStyle/>
                    <a:p>
                      <a:pPr algn="ctr"/>
                      <a:r>
                        <a:rPr lang="en-US" sz="1800"/>
                        <a:t>0.52</a:t>
                      </a:r>
                    </a:p>
                  </a:txBody>
                  <a:tcPr marL="94474" marR="94474" marT="47238" marB="47238"/>
                </a:tc>
                <a:tc>
                  <a:txBody>
                    <a:bodyPr/>
                    <a:lstStyle/>
                    <a:p>
                      <a:pPr algn="ctr"/>
                      <a:r>
                        <a:rPr lang="en-US" sz="1800"/>
                        <a:t>96.6</a:t>
                      </a:r>
                    </a:p>
                  </a:txBody>
                  <a:tcPr marL="94474" marR="94474" marT="47238" marB="47238"/>
                </a:tc>
                <a:extLst>
                  <a:ext uri="{0D108BD9-81ED-4DB2-BD59-A6C34878D82A}">
                    <a16:rowId xmlns:a16="http://schemas.microsoft.com/office/drawing/2014/main" val="1855358391"/>
                  </a:ext>
                </a:extLst>
              </a:tr>
              <a:tr h="415594">
                <a:tc>
                  <a:txBody>
                    <a:bodyPr/>
                    <a:lstStyle/>
                    <a:p>
                      <a:pPr algn="ctr"/>
                      <a:r>
                        <a:rPr lang="en-US" sz="1800"/>
                        <a:t>6</a:t>
                      </a:r>
                    </a:p>
                  </a:txBody>
                  <a:tcPr marL="94474" marR="94474" marT="47238" marB="4723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177,200</a:t>
                      </a:r>
                    </a:p>
                  </a:txBody>
                  <a:tcPr marL="94474" marR="94474" marT="47238" marB="47238"/>
                </a:tc>
                <a:tc>
                  <a:txBody>
                    <a:bodyPr/>
                    <a:lstStyle/>
                    <a:p>
                      <a:pPr algn="ctr"/>
                      <a:r>
                        <a:rPr lang="en-US" sz="1800"/>
                        <a:t>7.0</a:t>
                      </a:r>
                    </a:p>
                  </a:txBody>
                  <a:tcPr marL="94474" marR="94474" marT="47238" marB="47238"/>
                </a:tc>
                <a:tc>
                  <a:txBody>
                    <a:bodyPr/>
                    <a:lstStyle/>
                    <a:p>
                      <a:pPr algn="ctr"/>
                      <a:r>
                        <a:rPr lang="en-US" sz="1800"/>
                        <a:t>3.713</a:t>
                      </a:r>
                    </a:p>
                  </a:txBody>
                  <a:tcPr marL="94474" marR="94474" marT="47238" marB="47238"/>
                </a:tc>
                <a:tc>
                  <a:txBody>
                    <a:bodyPr/>
                    <a:lstStyle/>
                    <a:p>
                      <a:pPr algn="ctr"/>
                      <a:r>
                        <a:rPr lang="en-US" sz="1800"/>
                        <a:t>14.84</a:t>
                      </a:r>
                    </a:p>
                  </a:txBody>
                  <a:tcPr marL="94474" marR="94474" marT="47238" marB="47238"/>
                </a:tc>
                <a:tc>
                  <a:txBody>
                    <a:bodyPr/>
                    <a:lstStyle/>
                    <a:p>
                      <a:pPr algn="ctr"/>
                      <a:r>
                        <a:rPr lang="en-US" sz="1800"/>
                        <a:t>1.741</a:t>
                      </a:r>
                    </a:p>
                  </a:txBody>
                  <a:tcPr marL="94474" marR="94474" marT="47238" marB="47238"/>
                </a:tc>
                <a:tc>
                  <a:txBody>
                    <a:bodyPr/>
                    <a:lstStyle/>
                    <a:p>
                      <a:pPr algn="ctr"/>
                      <a:r>
                        <a:rPr lang="en-US" sz="1800"/>
                        <a:t>36.8</a:t>
                      </a:r>
                    </a:p>
                  </a:txBody>
                  <a:tcPr marL="94474" marR="94474" marT="47238" marB="47238"/>
                </a:tc>
                <a:tc>
                  <a:txBody>
                    <a:bodyPr/>
                    <a:lstStyle/>
                    <a:p>
                      <a:pPr algn="ctr"/>
                      <a:r>
                        <a:rPr lang="en-US" sz="1800"/>
                        <a:t>19.0</a:t>
                      </a:r>
                    </a:p>
                  </a:txBody>
                  <a:tcPr marL="94474" marR="94474" marT="47238" marB="47238"/>
                </a:tc>
                <a:tc>
                  <a:txBody>
                    <a:bodyPr/>
                    <a:lstStyle/>
                    <a:p>
                      <a:pPr algn="ctr"/>
                      <a:r>
                        <a:rPr lang="en-US" sz="1800"/>
                        <a:t>0.52</a:t>
                      </a:r>
                    </a:p>
                  </a:txBody>
                  <a:tcPr marL="94474" marR="94474" marT="47238" marB="47238"/>
                </a:tc>
                <a:tc>
                  <a:txBody>
                    <a:bodyPr/>
                    <a:lstStyle/>
                    <a:p>
                      <a:pPr algn="ctr"/>
                      <a:r>
                        <a:rPr lang="en-US" sz="1800"/>
                        <a:t>100.4</a:t>
                      </a:r>
                    </a:p>
                  </a:txBody>
                  <a:tcPr marL="94474" marR="94474" marT="47238" marB="47238"/>
                </a:tc>
                <a:extLst>
                  <a:ext uri="{0D108BD9-81ED-4DB2-BD59-A6C34878D82A}">
                    <a16:rowId xmlns:a16="http://schemas.microsoft.com/office/drawing/2014/main" val="4046432604"/>
                  </a:ext>
                </a:extLst>
              </a:tr>
              <a:tr h="415594">
                <a:tc>
                  <a:txBody>
                    <a:bodyPr/>
                    <a:lstStyle/>
                    <a:p>
                      <a:pPr algn="ctr"/>
                      <a:r>
                        <a:rPr lang="en-US" sz="1800"/>
                        <a:t>6</a:t>
                      </a:r>
                    </a:p>
                  </a:txBody>
                  <a:tcPr marL="94474" marR="94474" marT="47238" marB="4723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177,200</a:t>
                      </a:r>
                    </a:p>
                  </a:txBody>
                  <a:tcPr marL="94474" marR="94474" marT="47238" marB="47238"/>
                </a:tc>
                <a:tc>
                  <a:txBody>
                    <a:bodyPr/>
                    <a:lstStyle/>
                    <a:p>
                      <a:pPr algn="ctr"/>
                      <a:r>
                        <a:rPr lang="en-US" sz="1800"/>
                        <a:t>11.0</a:t>
                      </a:r>
                    </a:p>
                  </a:txBody>
                  <a:tcPr marL="94474" marR="94474" marT="47238" marB="47238"/>
                </a:tc>
                <a:tc>
                  <a:txBody>
                    <a:bodyPr/>
                    <a:lstStyle/>
                    <a:p>
                      <a:pPr algn="ctr"/>
                      <a:r>
                        <a:rPr lang="en-US" sz="1800"/>
                        <a:t>5.835</a:t>
                      </a:r>
                    </a:p>
                  </a:txBody>
                  <a:tcPr marL="94474" marR="94474" marT="47238" marB="47238"/>
                </a:tc>
                <a:tc>
                  <a:txBody>
                    <a:bodyPr/>
                    <a:lstStyle/>
                    <a:p>
                      <a:pPr algn="ctr"/>
                      <a:r>
                        <a:rPr lang="en-US" sz="1800"/>
                        <a:t>14.84</a:t>
                      </a:r>
                    </a:p>
                  </a:txBody>
                  <a:tcPr marL="94474" marR="94474" marT="47238" marB="47238"/>
                </a:tc>
                <a:tc>
                  <a:txBody>
                    <a:bodyPr/>
                    <a:lstStyle/>
                    <a:p>
                      <a:pPr algn="ctr"/>
                      <a:r>
                        <a:rPr lang="en-US" sz="1800"/>
                        <a:t>1.937</a:t>
                      </a:r>
                    </a:p>
                  </a:txBody>
                  <a:tcPr marL="94474" marR="94474" marT="47238" marB="47238"/>
                </a:tc>
                <a:tc>
                  <a:txBody>
                    <a:bodyPr/>
                    <a:lstStyle/>
                    <a:p>
                      <a:pPr algn="ctr"/>
                      <a:r>
                        <a:rPr lang="en-US" sz="1800"/>
                        <a:t>23.2</a:t>
                      </a:r>
                    </a:p>
                  </a:txBody>
                  <a:tcPr marL="94474" marR="94474" marT="47238" marB="47238"/>
                </a:tc>
                <a:tc>
                  <a:txBody>
                    <a:bodyPr/>
                    <a:lstStyle/>
                    <a:p>
                      <a:pPr algn="ctr"/>
                      <a:r>
                        <a:rPr lang="en-US" sz="1800"/>
                        <a:t>12.0</a:t>
                      </a:r>
                    </a:p>
                  </a:txBody>
                  <a:tcPr marL="94474" marR="94474" marT="47238" marB="47238"/>
                </a:tc>
                <a:tc>
                  <a:txBody>
                    <a:bodyPr/>
                    <a:lstStyle/>
                    <a:p>
                      <a:pPr algn="ctr"/>
                      <a:r>
                        <a:rPr lang="en-US" sz="1800"/>
                        <a:t>0.52</a:t>
                      </a:r>
                    </a:p>
                  </a:txBody>
                  <a:tcPr marL="94474" marR="94474" marT="47238" marB="47238"/>
                </a:tc>
                <a:tc>
                  <a:txBody>
                    <a:bodyPr/>
                    <a:lstStyle/>
                    <a:p>
                      <a:pPr algn="ctr"/>
                      <a:r>
                        <a:rPr lang="en-US" sz="1800" dirty="0"/>
                        <a:t>98.8</a:t>
                      </a:r>
                    </a:p>
                  </a:txBody>
                  <a:tcPr marL="94474" marR="94474" marT="47238" marB="47238"/>
                </a:tc>
                <a:extLst>
                  <a:ext uri="{0D108BD9-81ED-4DB2-BD59-A6C34878D82A}">
                    <a16:rowId xmlns:a16="http://schemas.microsoft.com/office/drawing/2014/main" val="369394558"/>
                  </a:ext>
                </a:extLst>
              </a:tr>
            </a:tbl>
          </a:graphicData>
        </a:graphic>
      </p:graphicFrame>
    </p:spTree>
    <p:extLst>
      <p:ext uri="{BB962C8B-B14F-4D97-AF65-F5344CB8AC3E}">
        <p14:creationId xmlns:p14="http://schemas.microsoft.com/office/powerpoint/2010/main" val="47855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B00-0000030000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0510085"/>
              </p:ext>
            </p:extLst>
          </p:nvPr>
        </p:nvGraphicFramePr>
        <p:xfrm>
          <a:off x="1890712" y="355997"/>
          <a:ext cx="8410575" cy="614600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904784ED-1B54-0EFE-63AC-34DF61FBE72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L:W vs Velocity</a:t>
            </a:r>
          </a:p>
        </p:txBody>
      </p:sp>
    </p:spTree>
    <p:extLst>
      <p:ext uri="{BB962C8B-B14F-4D97-AF65-F5344CB8AC3E}">
        <p14:creationId xmlns:p14="http://schemas.microsoft.com/office/powerpoint/2010/main" val="366958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F9781D2-EC44-C9EC-7501-9D53979A1C10}"/>
              </a:ext>
              <a:ext uri="{C183D7F6-B498-43B3-948B-1728B52AA6E4}">
                <adec:decorative xmlns:adec="http://schemas.microsoft.com/office/drawing/2017/decorative" val="1"/>
              </a:ext>
            </a:extLst>
          </p:cNvPr>
          <p:cNvSpPr>
            <a:spLocks noGrp="1"/>
          </p:cNvSpPr>
          <p:nvPr>
            <p:ph type="title"/>
          </p:nvPr>
        </p:nvSpPr>
        <p:spPr>
          <a:xfrm>
            <a:off x="609600" y="533400"/>
            <a:ext cx="10972800" cy="990600"/>
          </a:xfrm>
        </p:spPr>
        <p:txBody>
          <a:bodyPr/>
          <a:lstStyle/>
          <a:p>
            <a:r>
              <a:rPr lang="en-US">
                <a:solidFill>
                  <a:schemeClr val="tx1"/>
                </a:solidFill>
                <a:latin typeface="Arial" panose="020B0604020202020204" pitchFamily="34" charset="0"/>
                <a:cs typeface="Arial" panose="020B0604020202020204" pitchFamily="34" charset="0"/>
              </a:rPr>
              <a:t>Fluoride Slug Injection Point – Post Settled</a:t>
            </a:r>
            <a:endParaRPr lang="en-US" dirty="0">
              <a:solidFill>
                <a:schemeClr val="tx1"/>
              </a:solidFill>
              <a:latin typeface="Arial" panose="020B0604020202020204" pitchFamily="34" charset="0"/>
              <a:cs typeface="Arial" panose="020B0604020202020204" pitchFamily="34" charset="0"/>
            </a:endParaRPr>
          </a:p>
        </p:txBody>
      </p:sp>
      <p:sp>
        <p:nvSpPr>
          <p:cNvPr id="18" name="Text Placeholder 2">
            <a:extLst>
              <a:ext uri="{FF2B5EF4-FFF2-40B4-BE49-F238E27FC236}">
                <a16:creationId xmlns:a16="http://schemas.microsoft.com/office/drawing/2014/main" id="{01964429-CCE6-1092-119C-EF2E489406A0}"/>
              </a:ext>
              <a:ext uri="{C183D7F6-B498-43B3-948B-1728B52AA6E4}">
                <adec:decorative xmlns:adec="http://schemas.microsoft.com/office/drawing/2017/decorative" val="1"/>
              </a:ext>
            </a:extLst>
          </p:cNvPr>
          <p:cNvSpPr>
            <a:spLocks noGrp="1"/>
          </p:cNvSpPr>
          <p:nvPr>
            <p:ph type="body" idx="1"/>
          </p:nvPr>
        </p:nvSpPr>
        <p:spPr>
          <a:xfrm>
            <a:off x="1264024" y="1676400"/>
            <a:ext cx="4034117" cy="639762"/>
          </a:xfrm>
        </p:spPr>
        <p:txBody>
          <a:bodyPr>
            <a:normAutofit fontScale="92500"/>
          </a:bodyPr>
          <a:lstStyle/>
          <a:p>
            <a:r>
              <a:rPr lang="en-US">
                <a:latin typeface="Arial" panose="020B0604020202020204" pitchFamily="34" charset="0"/>
                <a:cs typeface="Arial" panose="020B0604020202020204" pitchFamily="34" charset="0"/>
              </a:rPr>
              <a:t>48-in Diam. Ozone Inlet Pipe</a:t>
            </a:r>
            <a:endParaRPr lang="en-US" dirty="0">
              <a:latin typeface="Arial" panose="020B0604020202020204" pitchFamily="34" charset="0"/>
              <a:cs typeface="Arial" panose="020B0604020202020204" pitchFamily="34" charset="0"/>
            </a:endParaRPr>
          </a:p>
        </p:txBody>
      </p:sp>
      <p:sp>
        <p:nvSpPr>
          <p:cNvPr id="15" name="Text Placeholder 4">
            <a:extLst>
              <a:ext uri="{FF2B5EF4-FFF2-40B4-BE49-F238E27FC236}">
                <a16:creationId xmlns:a16="http://schemas.microsoft.com/office/drawing/2014/main" id="{F67B7D36-9088-FC4D-1018-B78E336883F2}"/>
              </a:ext>
              <a:ext uri="{C183D7F6-B498-43B3-948B-1728B52AA6E4}">
                <adec:decorative xmlns:adec="http://schemas.microsoft.com/office/drawing/2017/decorative" val="1"/>
              </a:ext>
            </a:extLst>
          </p:cNvPr>
          <p:cNvSpPr>
            <a:spLocks noGrp="1"/>
          </p:cNvSpPr>
          <p:nvPr>
            <p:ph type="body" sz="quarter" idx="3"/>
          </p:nvPr>
        </p:nvSpPr>
        <p:spPr>
          <a:xfrm>
            <a:off x="6339840" y="1676400"/>
            <a:ext cx="5242560" cy="639762"/>
          </a:xfrm>
        </p:spPr>
        <p:txBody>
          <a:bodyPr>
            <a:normAutofit fontScale="92500"/>
          </a:bodyPr>
          <a:lstStyle/>
          <a:p>
            <a:r>
              <a:rPr lang="en-US">
                <a:latin typeface="Arial" panose="020B0604020202020204" pitchFamily="34" charset="0"/>
                <a:cs typeface="Arial" panose="020B0604020202020204" pitchFamily="34" charset="0"/>
              </a:rPr>
              <a:t>Injection Quill for Fluoride</a:t>
            </a:r>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E015092-0BCA-1A77-841F-8274A41A235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4306" y="2931459"/>
            <a:ext cx="5604873" cy="2404225"/>
          </a:xfrm>
          <a:prstGeom prst="rect">
            <a:avLst/>
          </a:prstGeom>
        </p:spPr>
      </p:pic>
      <p:pic>
        <p:nvPicPr>
          <p:cNvPr id="10" name="Picture 9">
            <a:extLst>
              <a:ext uri="{FF2B5EF4-FFF2-40B4-BE49-F238E27FC236}">
                <a16:creationId xmlns:a16="http://schemas.microsoft.com/office/drawing/2014/main" id="{8BD3525F-D38B-9212-165E-C4CB3AEBA8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31679" y="2316162"/>
            <a:ext cx="3798401" cy="4446909"/>
          </a:xfrm>
          <a:prstGeom prst="rect">
            <a:avLst/>
          </a:prstGeom>
        </p:spPr>
      </p:pic>
      <p:sp>
        <p:nvSpPr>
          <p:cNvPr id="12" name="Oval 11">
            <a:extLst>
              <a:ext uri="{FF2B5EF4-FFF2-40B4-BE49-F238E27FC236}">
                <a16:creationId xmlns:a16="http://schemas.microsoft.com/office/drawing/2014/main" id="{4E1EA570-83BB-804E-A109-DA6795FEA889}"/>
              </a:ext>
              <a:ext uri="{C183D7F6-B498-43B3-948B-1728B52AA6E4}">
                <adec:decorative xmlns:adec="http://schemas.microsoft.com/office/drawing/2017/decorative" val="1"/>
              </a:ext>
            </a:extLst>
          </p:cNvPr>
          <p:cNvSpPr/>
          <p:nvPr/>
        </p:nvSpPr>
        <p:spPr>
          <a:xfrm>
            <a:off x="2563906" y="4473388"/>
            <a:ext cx="609600" cy="639762"/>
          </a:xfrm>
          <a:prstGeom prst="ellipse">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978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50D8A3C-933D-2BC4-50DB-FA6D53EEDF79}"/>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23903" y="723900"/>
            <a:ext cx="6858002" cy="5410198"/>
          </a:xfrm>
          <a:prstGeom prst="rect">
            <a:avLst/>
          </a:prstGeom>
        </p:spPr>
      </p:pic>
      <p:sp useBgFill="1">
        <p:nvSpPr>
          <p:cNvPr id="50" name="Rectangle 4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9B3276-8A0A-4314-BEC1-D5F1826BC44B}"/>
              </a:ext>
              <a:ext uri="{C183D7F6-B498-43B3-948B-1728B52AA6E4}">
                <adec:decorative xmlns:adec="http://schemas.microsoft.com/office/drawing/2017/decorative" val="1"/>
              </a:ext>
            </a:extLst>
          </p:cNvPr>
          <p:cNvSpPr>
            <a:spLocks noGrp="1"/>
          </p:cNvSpPr>
          <p:nvPr>
            <p:ph type="title"/>
          </p:nvPr>
        </p:nvSpPr>
        <p:spPr>
          <a:xfrm>
            <a:off x="6115317" y="405685"/>
            <a:ext cx="5464968" cy="1559301"/>
          </a:xfrm>
        </p:spPr>
        <p:txBody>
          <a:bodyPr vert="horz" lIns="91440" tIns="45720" rIns="91440" bIns="45720" rtlCol="0" anchor="ctr">
            <a:normAutofit/>
          </a:bodyPr>
          <a:lstStyle/>
          <a:p>
            <a:r>
              <a:rPr lang="en-US" sz="4000" dirty="0">
                <a:latin typeface="Arial" panose="020B0604020202020204" pitchFamily="34" charset="0"/>
                <a:cs typeface="Arial" panose="020B0604020202020204" pitchFamily="34" charset="0"/>
              </a:rPr>
              <a:t>Tracer Injection –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Slug Dose</a:t>
            </a:r>
          </a:p>
        </p:txBody>
      </p:sp>
      <p:sp>
        <p:nvSpPr>
          <p:cNvPr id="30" name="Content Placeholder 29">
            <a:extLst>
              <a:ext uri="{FF2B5EF4-FFF2-40B4-BE49-F238E27FC236}">
                <a16:creationId xmlns:a16="http://schemas.microsoft.com/office/drawing/2014/main" id="{CB6F88A1-33AB-48B2-A8C6-D3544D191509}"/>
              </a:ext>
              <a:ext uri="{C183D7F6-B498-43B3-948B-1728B52AA6E4}">
                <adec:decorative xmlns:adec="http://schemas.microsoft.com/office/drawing/2017/decorative" val="1"/>
              </a:ext>
            </a:extLst>
          </p:cNvPr>
          <p:cNvSpPr>
            <a:spLocks noGrp="1"/>
          </p:cNvSpPr>
          <p:nvPr>
            <p:ph sz="half" idx="2"/>
          </p:nvPr>
        </p:nvSpPr>
        <p:spPr>
          <a:xfrm>
            <a:off x="6115317" y="2743200"/>
            <a:ext cx="5247340" cy="3496878"/>
          </a:xfrm>
        </p:spPr>
        <p:txBody>
          <a:bodyPr vert="horz" lIns="91440" tIns="45720" rIns="91440" bIns="45720" rtlCol="0" anchor="ctr">
            <a:normAutofit/>
          </a:bodyPr>
          <a:lstStyle/>
          <a:p>
            <a:r>
              <a:rPr lang="en-US" sz="2000" dirty="0"/>
              <a:t>Before start of each tracer test, a solution of 3 gallons of water and 2,000 mL of Hydrofluosilicic acid (~467 grams F) was pumped into the ozone basin’s inlet line as shown in the photo.  It took approximately 30 seconds to pump in solution.</a:t>
            </a:r>
          </a:p>
        </p:txBody>
      </p:sp>
    </p:spTree>
    <p:extLst>
      <p:ext uri="{BB962C8B-B14F-4D97-AF65-F5344CB8AC3E}">
        <p14:creationId xmlns:p14="http://schemas.microsoft.com/office/powerpoint/2010/main" val="42318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144EA7-C384-4119-B4E5-01F72388D123}"/>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4000" kern="1200" dirty="0">
                <a:latin typeface="Arial" panose="020B0604020202020204" pitchFamily="34" charset="0"/>
                <a:cs typeface="Arial" panose="020B0604020202020204" pitchFamily="34" charset="0"/>
              </a:rPr>
              <a:t>Sample Stations</a:t>
            </a:r>
          </a:p>
        </p:txBody>
      </p:sp>
      <p:pic>
        <p:nvPicPr>
          <p:cNvPr id="4" name="Picture 3" descr="photo of people taking samples">
            <a:extLst>
              <a:ext uri="{FF2B5EF4-FFF2-40B4-BE49-F238E27FC236}">
                <a16:creationId xmlns:a16="http://schemas.microsoft.com/office/drawing/2014/main" id="{530240F4-37BD-52DF-778F-7E35ECF915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431"/>
            <a:ext cx="8115280" cy="6408311"/>
          </a:xfrm>
          <a:prstGeom prst="rect">
            <a:avLst/>
          </a:prstGeom>
        </p:spPr>
      </p:pic>
      <p:sp>
        <p:nvSpPr>
          <p:cNvPr id="26" name="Content Placeholder 25">
            <a:extLst>
              <a:ext uri="{FF2B5EF4-FFF2-40B4-BE49-F238E27FC236}">
                <a16:creationId xmlns:a16="http://schemas.microsoft.com/office/drawing/2014/main" id="{3860A565-49FD-4667-BDEB-DED187C598AC}"/>
              </a:ext>
            </a:extLst>
          </p:cNvPr>
          <p:cNvSpPr>
            <a:spLocks noGrp="1"/>
          </p:cNvSpPr>
          <p:nvPr>
            <p:ph idx="1"/>
          </p:nvPr>
        </p:nvSpPr>
        <p:spPr>
          <a:xfrm>
            <a:off x="8356060" y="2418408"/>
            <a:ext cx="3745149" cy="3540265"/>
          </a:xfrm>
        </p:spPr>
        <p:txBody>
          <a:bodyPr vert="horz" lIns="91440" tIns="45720" rIns="91440" bIns="45720" rtlCol="0">
            <a:normAutofit/>
          </a:bodyPr>
          <a:lstStyle/>
          <a:p>
            <a:pPr marL="0" indent="0">
              <a:spcBef>
                <a:spcPts val="0"/>
              </a:spcBef>
              <a:spcAft>
                <a:spcPts val="600"/>
              </a:spcAft>
              <a:buNone/>
            </a:pPr>
            <a:endParaRPr lang="en-US" sz="2000" kern="1200" dirty="0">
              <a:latin typeface="Arial" panose="020B0604020202020204" pitchFamily="34" charset="0"/>
              <a:cs typeface="Arial" panose="020B0604020202020204" pitchFamily="34" charset="0"/>
            </a:endParaRPr>
          </a:p>
          <a:p>
            <a:pPr marL="0" indent="0">
              <a:spcBef>
                <a:spcPts val="0"/>
              </a:spcBef>
              <a:spcAft>
                <a:spcPts val="600"/>
              </a:spcAft>
              <a:buNone/>
            </a:pPr>
            <a:r>
              <a:rPr lang="en-US" sz="2000" dirty="0">
                <a:latin typeface="Arial" panose="020B0604020202020204" pitchFamily="34" charset="0"/>
                <a:cs typeface="Arial" panose="020B0604020202020204" pitchFamily="34" charset="0"/>
              </a:rPr>
              <a:t>Cell 3 – 4 MGD (70 samples)</a:t>
            </a:r>
          </a:p>
          <a:p>
            <a:pPr marL="0" indent="0">
              <a:spcBef>
                <a:spcPts val="0"/>
              </a:spcBef>
              <a:spcAft>
                <a:spcPts val="600"/>
              </a:spcAft>
              <a:buNone/>
            </a:pPr>
            <a:r>
              <a:rPr lang="en-US" sz="2000" kern="1200" dirty="0">
                <a:latin typeface="Arial" panose="020B0604020202020204" pitchFamily="34" charset="0"/>
                <a:cs typeface="Arial" panose="020B0604020202020204" pitchFamily="34" charset="0"/>
              </a:rPr>
              <a:t>Cell 4 – 7 MGD (60 samples)</a:t>
            </a:r>
          </a:p>
          <a:p>
            <a:pPr marL="0" indent="0">
              <a:spcBef>
                <a:spcPts val="0"/>
              </a:spcBef>
              <a:spcAft>
                <a:spcPts val="600"/>
              </a:spcAft>
              <a:buNone/>
            </a:pPr>
            <a:r>
              <a:rPr lang="en-US" sz="2000" kern="1200" dirty="0">
                <a:latin typeface="Arial" panose="020B0604020202020204" pitchFamily="34" charset="0"/>
                <a:cs typeface="Arial" panose="020B0604020202020204" pitchFamily="34" charset="0"/>
              </a:rPr>
              <a:t>Cell 6 – 4 MGD (70 samples)</a:t>
            </a:r>
          </a:p>
          <a:p>
            <a:pPr marL="0" indent="0">
              <a:spcBef>
                <a:spcPts val="0"/>
              </a:spcBef>
              <a:spcAft>
                <a:spcPts val="600"/>
              </a:spcAft>
              <a:buNone/>
            </a:pPr>
            <a:r>
              <a:rPr lang="en-US" sz="2000" kern="1200" dirty="0">
                <a:latin typeface="Arial" panose="020B0604020202020204" pitchFamily="34" charset="0"/>
                <a:cs typeface="Arial" panose="020B0604020202020204" pitchFamily="34" charset="0"/>
              </a:rPr>
              <a:t>Cell 6 – 7 MGD (60 samples)</a:t>
            </a:r>
          </a:p>
          <a:p>
            <a:pPr marL="0" indent="0">
              <a:spcBef>
                <a:spcPts val="0"/>
              </a:spcBef>
              <a:spcAft>
                <a:spcPts val="600"/>
              </a:spcAft>
              <a:buNone/>
            </a:pPr>
            <a:r>
              <a:rPr lang="en-US" sz="2000" kern="1200" dirty="0">
                <a:latin typeface="Arial" panose="020B0604020202020204" pitchFamily="34" charset="0"/>
                <a:cs typeface="Arial" panose="020B0604020202020204" pitchFamily="34" charset="0"/>
              </a:rPr>
              <a:t>Cell 6 – 11 MGD (60 samples)</a:t>
            </a:r>
          </a:p>
        </p:txBody>
      </p:sp>
      <p:sp>
        <p:nvSpPr>
          <p:cNvPr id="72" name="Rectangle 7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81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0607-652A-992B-8E93-C51791BDFA6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Sample Stations and Bottles</a:t>
            </a:r>
          </a:p>
        </p:txBody>
      </p:sp>
      <p:pic>
        <p:nvPicPr>
          <p:cNvPr id="6" name="Content Placeholder 5" descr="Sample Stations">
            <a:extLst>
              <a:ext uri="{FF2B5EF4-FFF2-40B4-BE49-F238E27FC236}">
                <a16:creationId xmlns:a16="http://schemas.microsoft.com/office/drawing/2014/main" id="{3A59037A-EA0E-718A-6834-E5DAA1A8917F}"/>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735724" y="2443572"/>
            <a:ext cx="4943569" cy="3707676"/>
          </a:xfrm>
        </p:spPr>
      </p:pic>
      <p:pic>
        <p:nvPicPr>
          <p:cNvPr id="8" name="Content Placeholder 7" descr="Sample bottles">
            <a:extLst>
              <a:ext uri="{FF2B5EF4-FFF2-40B4-BE49-F238E27FC236}">
                <a16:creationId xmlns:a16="http://schemas.microsoft.com/office/drawing/2014/main" id="{B2136C1E-252C-1771-83A6-338ABB97EC2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6164590" y="2430020"/>
            <a:ext cx="4835151" cy="3626362"/>
          </a:xfrm>
        </p:spPr>
      </p:pic>
    </p:spTree>
    <p:extLst>
      <p:ext uri="{BB962C8B-B14F-4D97-AF65-F5344CB8AC3E}">
        <p14:creationId xmlns:p14="http://schemas.microsoft.com/office/powerpoint/2010/main" val="816545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1550</Words>
  <Application>Microsoft Office PowerPoint</Application>
  <PresentationFormat>Widescreen</PresentationFormat>
  <Paragraphs>246</Paragraphs>
  <Slides>37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City of Vallejo Public Works Waterman WTP CA4810007 Tracer Study –  Ozone Contactor West Basin May 22 &amp; 29, 2024</vt:lpstr>
      <vt:lpstr>Ozone Basin1</vt:lpstr>
      <vt:lpstr>Tracer Study Overview</vt:lpstr>
      <vt:lpstr>City of Vallejo – West Ozone Contactor Tracer Results</vt:lpstr>
      <vt:lpstr>L:W vs Velocity</vt:lpstr>
      <vt:lpstr>Fluoride Slug Injection Point – Post Settled</vt:lpstr>
      <vt:lpstr>Tracer Injection –  Slug Dose</vt:lpstr>
      <vt:lpstr>Sample Stations</vt:lpstr>
      <vt:lpstr>Sample Stations and Bottles</vt:lpstr>
      <vt:lpstr>Laboratory</vt:lpstr>
      <vt:lpstr>4 MGD Results for Cell 3</vt:lpstr>
      <vt:lpstr>1</vt:lpstr>
      <vt:lpstr>4</vt:lpstr>
      <vt:lpstr>2</vt:lpstr>
      <vt:lpstr>4 MGD Results for Cell 6</vt:lpstr>
      <vt:lpstr>3</vt:lpstr>
      <vt:lpstr>5</vt:lpstr>
      <vt:lpstr>6</vt:lpstr>
      <vt:lpstr>7 MGD Results for Cell 4</vt:lpstr>
      <vt:lpstr>7</vt:lpstr>
      <vt:lpstr>8</vt:lpstr>
      <vt:lpstr>9</vt:lpstr>
      <vt:lpstr>7 MGD Results for Cell 6</vt:lpstr>
      <vt:lpstr>10</vt:lpstr>
      <vt:lpstr>11</vt:lpstr>
      <vt:lpstr>12</vt:lpstr>
      <vt:lpstr>11 MGD Results for Cell 6</vt:lpstr>
      <vt:lpstr>13</vt:lpstr>
      <vt:lpstr>14</vt:lpstr>
      <vt:lpstr>15</vt:lpstr>
      <vt:lpstr>Purpose of a  Tracer Study</vt:lpstr>
      <vt:lpstr>Disinfection Exposure Time of Fluid in Vessel for Determining Ct10</vt:lpstr>
      <vt:lpstr>Ct10 Value </vt:lpstr>
      <vt:lpstr>Baffling Factor (BF) CT &amp;  Log Inactivation</vt:lpstr>
      <vt:lpstr>Tracer Test Method</vt:lpstr>
      <vt:lpstr>Method of Analysis and Equipment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Fairfield Public Works Waterman WTP CA4810003 Tracer Study –  Ozone Contactor Basin 1 July 23, 2021</dc:title>
  <dc:creator>Schott, Guy@Waterboards</dc:creator>
  <cp:lastModifiedBy>Schott, Guy@Waterboards</cp:lastModifiedBy>
  <cp:revision>43</cp:revision>
  <dcterms:created xsi:type="dcterms:W3CDTF">2021-10-15T23:55:44Z</dcterms:created>
  <dcterms:modified xsi:type="dcterms:W3CDTF">2024-06-19T17:34:23Z</dcterms:modified>
</cp:coreProperties>
</file>