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6" r:id="rId3"/>
    <p:sldId id="1170" r:id="rId4"/>
    <p:sldId id="1153" r:id="rId5"/>
    <p:sldId id="1176" r:id="rId6"/>
    <p:sldId id="1126" r:id="rId7"/>
    <p:sldId id="1130" r:id="rId8"/>
    <p:sldId id="1127" r:id="rId9"/>
    <p:sldId id="1177" r:id="rId10"/>
    <p:sldId id="858" r:id="rId11"/>
    <p:sldId id="868" r:id="rId12"/>
    <p:sldId id="869" r:id="rId13"/>
    <p:sldId id="1162" r:id="rId14"/>
    <p:sldId id="854" r:id="rId15"/>
    <p:sldId id="855" r:id="rId16"/>
    <p:sldId id="856" r:id="rId17"/>
    <p:sldId id="857" r:id="rId18"/>
    <p:sldId id="1171" r:id="rId19"/>
    <p:sldId id="860" r:id="rId20"/>
    <p:sldId id="861" r:id="rId21"/>
    <p:sldId id="862" r:id="rId22"/>
    <p:sldId id="1172" r:id="rId23"/>
    <p:sldId id="864" r:id="rId24"/>
    <p:sldId id="865" r:id="rId25"/>
    <p:sldId id="866" r:id="rId26"/>
    <p:sldId id="1173" r:id="rId27"/>
    <p:sldId id="871" r:id="rId28"/>
    <p:sldId id="872" r:id="rId29"/>
    <p:sldId id="873" r:id="rId30"/>
    <p:sldId id="874" r:id="rId31"/>
    <p:sldId id="1174" r:id="rId32"/>
    <p:sldId id="875" r:id="rId33"/>
    <p:sldId id="876" r:id="rId34"/>
    <p:sldId id="877" r:id="rId35"/>
    <p:sldId id="878" r:id="rId36"/>
    <p:sldId id="1175" r:id="rId37"/>
    <p:sldId id="881" r:id="rId38"/>
    <p:sldId id="882" r:id="rId39"/>
    <p:sldId id="883" r:id="rId40"/>
    <p:sldId id="884" r:id="rId41"/>
    <p:sldId id="1178" r:id="rId42"/>
    <p:sldId id="1155" r:id="rId43"/>
    <p:sldId id="1129" r:id="rId44"/>
    <p:sldId id="1148" r:id="rId45"/>
    <p:sldId id="1156" r:id="rId46"/>
    <p:sldId id="1159" r:id="rId47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32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Sonoma County CSA 41 - Freestone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CA4900549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Sonoma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6, 2019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5EFBF5AC-B2C8-4082-B7D9-59F2BB4D68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8" y="118720"/>
            <a:ext cx="11513704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Sonoma County CSA 41 – Freestone; Jar Test 5-12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02651"/>
              </p:ext>
            </p:extLst>
          </p:nvPr>
        </p:nvGraphicFramePr>
        <p:xfrm>
          <a:off x="492368" y="1402715"/>
          <a:ext cx="10901056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65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368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872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52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3" y="118720"/>
            <a:ext cx="11559347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Sonoma County CSA 41 – Freestone; Jar Test 13-20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min)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992064"/>
              </p:ext>
            </p:extLst>
          </p:nvPr>
        </p:nvGraphicFramePr>
        <p:xfrm>
          <a:off x="204186" y="1402715"/>
          <a:ext cx="11704352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0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73258780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99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466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Pre-NaOCl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98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4" y="118720"/>
            <a:ext cx="11434440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Sonoma County CSA 41 – Freestone; Jar Test 21-24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127892"/>
              </p:ext>
            </p:extLst>
          </p:nvPr>
        </p:nvGraphicFramePr>
        <p:xfrm>
          <a:off x="328474" y="1641865"/>
          <a:ext cx="11238685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93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31294">
                  <a:extLst>
                    <a:ext uri="{9D8B030D-6E8A-4147-A177-3AD203B41FA5}">
                      <a16:colId xmlns:a16="http://schemas.microsoft.com/office/drawing/2014/main" val="732587803"/>
                    </a:ext>
                  </a:extLst>
                </a:gridCol>
                <a:gridCol w="131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5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3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400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Pre-NaOCl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52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</a:p>
        </p:txBody>
      </p:sp>
    </p:spTree>
    <p:extLst>
      <p:ext uri="{BB962C8B-B14F-4D97-AF65-F5344CB8AC3E}">
        <p14:creationId xmlns:p14="http://schemas.microsoft.com/office/powerpoint/2010/main" val="87697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6961EFA-3DB9-47FF-8438-6C260F65D4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40BC6-D8EC-4CB7-8E40-E37BBA38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76B0C97-025F-498E-B59E-8E15D787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4066" y="106412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6.6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338107-5D1E-4AFC-A3F7-B359A867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4410" y="106412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DC4212-FC81-4544-8CAD-112738C6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7990" y="106412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6.7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0A5B86-43F8-42A6-A015-EB25B150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6583" y="106412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6.0 NTU</a:t>
            </a:r>
          </a:p>
        </p:txBody>
      </p:sp>
    </p:spTree>
    <p:extLst>
      <p:ext uri="{BB962C8B-B14F-4D97-AF65-F5344CB8AC3E}">
        <p14:creationId xmlns:p14="http://schemas.microsoft.com/office/powerpoint/2010/main" val="160411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A164B69-73E6-42E7-93A6-BB38F9F1F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17B64-A186-4959-B236-60A4C79C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25950"/>
            <a:ext cx="1153972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4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7E559FE-AE5C-46A8-BFF2-5F17373B5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1646-BD91-4FBD-992C-A53E8574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5" y="425950"/>
            <a:ext cx="1140561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80744F-631C-49CD-90A7-063410A05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6269" y="119056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6.6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69E8B0-85A2-4D58-B2FF-B52024E13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2207" y="119056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FBFCE-FB0E-4548-BE6F-419DFF3AC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3047" y="119056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6.7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8A79D0-E4DA-4B82-964B-56FD535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9635" y="119056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6.0 NTU</a:t>
            </a:r>
          </a:p>
        </p:txBody>
      </p:sp>
    </p:spTree>
    <p:extLst>
      <p:ext uri="{BB962C8B-B14F-4D97-AF65-F5344CB8AC3E}">
        <p14:creationId xmlns:p14="http://schemas.microsoft.com/office/powerpoint/2010/main" val="87837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0C1D06B2-050B-4CA9-83EA-5379FC287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3" b="230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3D1EF-0B69-4E4D-B90E-3BA45F2D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1-4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25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</a:p>
        </p:txBody>
      </p:sp>
    </p:spTree>
    <p:extLst>
      <p:ext uri="{BB962C8B-B14F-4D97-AF65-F5344CB8AC3E}">
        <p14:creationId xmlns:p14="http://schemas.microsoft.com/office/powerpoint/2010/main" val="364989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0A70DBE-9F3D-47CF-8B10-EFE478690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7B69C-69C3-4A64-B9DF-6593D408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9B82DC-82B2-4632-81F0-3522D6690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3051" y="116949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353E5-F150-48FC-828C-D692042CB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6489" y="116949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4EFA25-4815-4546-AEC0-C7A0F6692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9927" y="11694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F4CD67-A5BE-4E0A-8F25-5AD07931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3365" y="116949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6.2 NTU</a:t>
            </a:r>
          </a:p>
        </p:txBody>
      </p:sp>
    </p:spTree>
    <p:extLst>
      <p:ext uri="{BB962C8B-B14F-4D97-AF65-F5344CB8AC3E}">
        <p14:creationId xmlns:p14="http://schemas.microsoft.com/office/powerpoint/2010/main" val="291650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1957F01-D253-4753-A148-77B04DD0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 Water:</a:t>
            </a:r>
            <a:b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Wells/Spring Sources - Blended</a:t>
            </a:r>
          </a:p>
        </p:txBody>
      </p:sp>
      <p:pic>
        <p:nvPicPr>
          <p:cNvPr id="8" name="Picture 7" descr="Image of spring source">
            <a:extLst>
              <a:ext uri="{FF2B5EF4-FFF2-40B4-BE49-F238E27FC236}">
                <a16:creationId xmlns:a16="http://schemas.microsoft.com/office/drawing/2014/main" id="{250CAB2C-2F27-4016-9DFE-45B668C5F5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9" r="2" b="24619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4" name="Picture 3" descr="Image of well source">
            <a:extLst>
              <a:ext uri="{FF2B5EF4-FFF2-40B4-BE49-F238E27FC236}">
                <a16:creationId xmlns:a16="http://schemas.microsoft.com/office/drawing/2014/main" id="{02216C17-D78A-4EBB-8E4B-C4396A4E6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378" b="-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7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23DAE66-076B-4BA8-9EF4-1B47A84E6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66E71-046F-46C5-97D2-1869BDE6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1" y="425950"/>
            <a:ext cx="1152548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6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BCE85DE-B3BC-4E33-B849-A18A00F9D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1C17B-F31A-47A7-8C91-A08F426C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35A73E-94A9-4952-96B1-65A0B2D41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0675" y="138683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ED7A1F-83AA-4D63-9D2F-04BD37BBC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6317" y="138683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76654-2142-4540-98D0-6D4B46674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1959" y="138683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C78D4-7A73-4201-9837-2E0A6C4D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2854" y="138683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6.2 NTU</a:t>
            </a:r>
          </a:p>
        </p:txBody>
      </p:sp>
    </p:spTree>
    <p:extLst>
      <p:ext uri="{BB962C8B-B14F-4D97-AF65-F5344CB8AC3E}">
        <p14:creationId xmlns:p14="http://schemas.microsoft.com/office/powerpoint/2010/main" val="22842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</a:p>
        </p:txBody>
      </p:sp>
    </p:spTree>
    <p:extLst>
      <p:ext uri="{BB962C8B-B14F-4D97-AF65-F5344CB8AC3E}">
        <p14:creationId xmlns:p14="http://schemas.microsoft.com/office/powerpoint/2010/main" val="3088589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723BCD3-AA30-4815-AEEB-180B6D0411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B5E33-93CE-4689-8B96-4BFE9F85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3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07E516-EA20-4528-B407-C7B84FD6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5715" y="120056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E07E0-DB96-4867-AE47-F015B599C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7247" y="120056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F6FFC-6DF3-47A6-B2DD-C7446B779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1721" y="120056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50B1DF-EF1A-454F-A3E4-A7BBD5FC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2407" y="120056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</p:spTree>
    <p:extLst>
      <p:ext uri="{BB962C8B-B14F-4D97-AF65-F5344CB8AC3E}">
        <p14:creationId xmlns:p14="http://schemas.microsoft.com/office/powerpoint/2010/main" val="177233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5D89496-9652-4AED-A427-C046EC998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171D6-CA5E-40E8-9A80-17F210BF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3" y="425950"/>
            <a:ext cx="1142632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09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04AA157-B141-4380-BDE6-AAC6EE5F3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3EBE3-CE4D-4B3F-BBD2-0FF22967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5EAEF2-9EFB-49E9-85DF-E1E91DA67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5278" y="114107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A446A-9015-42CB-BB23-474BBC92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9354" y="114107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844C1-864E-491F-8EE7-4DD16CDAB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7069" y="11410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57766-F6A3-4B27-9885-2407C405E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56046" y="114107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6.7 NTU</a:t>
            </a:r>
          </a:p>
        </p:txBody>
      </p:sp>
    </p:spTree>
    <p:extLst>
      <p:ext uri="{BB962C8B-B14F-4D97-AF65-F5344CB8AC3E}">
        <p14:creationId xmlns:p14="http://schemas.microsoft.com/office/powerpoint/2010/main" val="183179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9810 w/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75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786D5B1-E692-4039-9A89-516E66170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41AFB-3D93-4050-8D1C-E2A20698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3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625F51-D5F8-4489-90DA-01050A238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2059" y="115955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06F4BD-4691-46D4-865B-C1954095F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0201" y="115955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908A8E-2A44-47AD-8A05-093F4719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7155" y="115955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E9BD1E-3B21-400B-92D2-74FC9FBAD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3432" y="115955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4.9 NTU</a:t>
            </a:r>
          </a:p>
        </p:txBody>
      </p:sp>
    </p:spTree>
    <p:extLst>
      <p:ext uri="{BB962C8B-B14F-4D97-AF65-F5344CB8AC3E}">
        <p14:creationId xmlns:p14="http://schemas.microsoft.com/office/powerpoint/2010/main" val="4184125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1CCA543-CCBA-4098-B6D5-230CCCCEA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6FF09-345E-4380-BE06-90DA1DB9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9" y="425950"/>
            <a:ext cx="1141531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86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27CE043-2DAF-4022-9805-A955D12AA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7CD30-B882-4A5D-82DB-13CA5247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65ED21-6D10-49CF-AEFC-9803D7138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7991" y="106717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E32C5C-D976-4620-A803-83F51841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4607" y="104425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57892-28FC-4A20-B417-916C385DD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1223" y="106717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E6C48-34A4-4004-89CD-660DD0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90380" y="99320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4.9 NTU</a:t>
            </a:r>
          </a:p>
        </p:txBody>
      </p:sp>
    </p:spTree>
    <p:extLst>
      <p:ext uri="{BB962C8B-B14F-4D97-AF65-F5344CB8AC3E}">
        <p14:creationId xmlns:p14="http://schemas.microsoft.com/office/powerpoint/2010/main" val="122031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8846-F594-42D3-9958-F3F49C0C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Sonoma County CSA 41 - Freestone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Characteristics, August 6, 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5E86-97BC-4D8C-9B4A-471D80AD19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Turbidity: 8.4 NTU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pH: 7.57</a:t>
            </a:r>
          </a:p>
          <a:p>
            <a:pPr lvl="0">
              <a:spcAft>
                <a:spcPts val="0"/>
              </a:spcAft>
            </a:pPr>
            <a:r>
              <a:rPr lang="en-US" sz="2400" u="sng" dirty="0"/>
              <a:t>Unfiltered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UVT: 87.2% 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UVA/cm: 0.059</a:t>
            </a:r>
          </a:p>
          <a:p>
            <a:pPr lvl="0">
              <a:spcAft>
                <a:spcPts val="0"/>
              </a:spcAft>
            </a:pPr>
            <a:r>
              <a:rPr lang="en-US" sz="2400" u="sng" dirty="0"/>
              <a:t>Filtered: 0.4 um absolute filter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UVT: 94.8% UVA: 0.023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Turbidity: 0.12 NTU</a:t>
            </a:r>
          </a:p>
        </p:txBody>
      </p:sp>
      <p:pic>
        <p:nvPicPr>
          <p:cNvPr id="7" name="Content Placeholder 6" descr="Image of spring source">
            <a:extLst>
              <a:ext uri="{FF2B5EF4-FFF2-40B4-BE49-F238E27FC236}">
                <a16:creationId xmlns:a16="http://schemas.microsoft.com/office/drawing/2014/main" id="{A40FB83B-52B7-48FF-BCF3-C03E218BDE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387" y="1825625"/>
            <a:ext cx="4187225" cy="4351338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5744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429B9E76-234C-43D0-917F-5B4EE90D4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FFE74-A44E-4ED8-A96B-A9805ED6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13-16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96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No Flash Mixing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9810 w/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0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CB1B6941-4BB9-44F2-804A-2D90065D7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304D9-1617-4376-9709-6197B2E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3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6B9067-E8FF-4C94-ABF8-2211081F3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4603" y="116576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82377A-B15E-49E3-8688-2673893B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0831" y="116576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0DD6B9-9EAB-4F6C-8EA8-5F25F4A89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4341" y="116576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8F53C2-776B-4CAE-998A-C1399D4EC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0569" y="116576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7.1 NTU</a:t>
            </a:r>
          </a:p>
        </p:txBody>
      </p:sp>
    </p:spTree>
    <p:extLst>
      <p:ext uri="{BB962C8B-B14F-4D97-AF65-F5344CB8AC3E}">
        <p14:creationId xmlns:p14="http://schemas.microsoft.com/office/powerpoint/2010/main" val="3089112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0826218-BE6F-4B7F-AF79-FE6F3CD71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BB8F2-5B99-4E26-8F44-E4B5CE75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425950"/>
            <a:ext cx="1140429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93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A61B8D8-23CB-4939-98EF-83B975FE22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6B729-DD9C-4C02-AD62-58C54D46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201C18-53F2-481A-84A7-A707111C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2513" y="134653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307B7E-1163-4AF6-9654-561A68CF3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6357" y="134653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F94BF-C950-49B3-A1EC-65330B27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8398" y="134653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BC9B8-F935-43B8-BAE9-BFCD28C1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30439" y="134653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7.1 NTU</a:t>
            </a:r>
          </a:p>
        </p:txBody>
      </p:sp>
    </p:spTree>
    <p:extLst>
      <p:ext uri="{BB962C8B-B14F-4D97-AF65-F5344CB8AC3E}">
        <p14:creationId xmlns:p14="http://schemas.microsoft.com/office/powerpoint/2010/main" val="417975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C17F1478-597F-495A-80B0-B9FF8BBC9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AC6C1-3B6F-408E-8D75-FA87EAAE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17-20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311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9810 w/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88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018487D-CCFC-4977-9C00-8E72992FC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B56A6-8CC7-4338-A031-A5C87F188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FF8751-63E7-45C9-B56B-44807A27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636" y="112743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3F8A6A-A76C-436A-83DC-95D5AC43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2212" y="112743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5.7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04CE3D-37CB-4EA0-89D9-3876EA127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2416" y="112743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5D3CD3-3F9D-498C-8C56-F1704E094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4000" y="112743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5.0 NTU</a:t>
            </a:r>
          </a:p>
        </p:txBody>
      </p:sp>
    </p:spTree>
    <p:extLst>
      <p:ext uri="{BB962C8B-B14F-4D97-AF65-F5344CB8AC3E}">
        <p14:creationId xmlns:p14="http://schemas.microsoft.com/office/powerpoint/2010/main" val="4251853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9FDEC99-5909-42FE-BEEE-DDEA89BCBC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23DEA-E85B-4B62-AF1C-D3C1A3EA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9" y="425950"/>
            <a:ext cx="1141531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27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41F0C03-D79D-40F4-88FA-D01A2B192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ADC7C-70B9-423A-BF07-C37F620F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504957-BE13-4BE1-B6E7-0F68CA83D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687" y="108336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72F7FE-917C-4C78-9EDA-36CDD46BB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3925" y="108336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A9065-53EA-4C0C-9397-85477E404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6136" y="108336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8BA1F9-0259-4EB8-8251-6B59CDEB9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4374" y="108336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5.0 NTU</a:t>
            </a:r>
          </a:p>
        </p:txBody>
      </p:sp>
    </p:spTree>
    <p:extLst>
      <p:ext uri="{BB962C8B-B14F-4D97-AF65-F5344CB8AC3E}">
        <p14:creationId xmlns:p14="http://schemas.microsoft.com/office/powerpoint/2010/main" val="135926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C1EB1C88-E1FA-4D52-9C44-11BC5514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8" b="242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E0B0F-A1E5-4B6A-877B-93FD231E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21-24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77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39"/>
            <a:ext cx="11094720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53127"/>
            <a:ext cx="11665259" cy="455420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097780" cy="404382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40 mg/L = 1 mg/L polyamines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5896" y="1993940"/>
            <a:ext cx="5426202" cy="429713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321616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Set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buNone/>
            </a:pPr>
            <a:r>
              <a:rPr lang="en-US" sz="2400" dirty="0"/>
              <a:t>35-45% ACH</a:t>
            </a:r>
          </a:p>
          <a:p>
            <a:pPr marL="0" lvl="0" indent="0">
              <a:buNone/>
            </a:pPr>
            <a:r>
              <a:rPr lang="en-US" sz="2400" dirty="0"/>
              <a:t>35-45% Water</a:t>
            </a:r>
          </a:p>
          <a:p>
            <a:pPr marL="0" lvl="0" indent="0">
              <a:buNone/>
            </a:pPr>
            <a:r>
              <a:rPr lang="en-US" sz="2400" dirty="0"/>
              <a:t>20% Proprietary</a:t>
            </a:r>
          </a:p>
          <a:p>
            <a:pPr marL="0" lvl="0" indent="0">
              <a:buNone/>
            </a:pPr>
            <a:r>
              <a:rPr lang="en-US" sz="2400" dirty="0"/>
              <a:t>SG = 1.25 –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1.25 - 1.34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53708"/>
            <a:ext cx="6809892" cy="596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650451"/>
            <a:ext cx="6697462" cy="584242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7.57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 7.5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7076:  &gt;270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68D75B8B-F6E0-4B89-B4C9-0D4B6D1CFF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35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8" y="118720"/>
            <a:ext cx="11513704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Sonoma County CSA 41 – Freestone; Jar Test 1-4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433676"/>
              </p:ext>
            </p:extLst>
          </p:nvPr>
        </p:nvGraphicFramePr>
        <p:xfrm>
          <a:off x="492368" y="1402715"/>
          <a:ext cx="10901056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65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368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872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0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2951</Words>
  <Application>Microsoft Office PowerPoint</Application>
  <PresentationFormat>Widescreen</PresentationFormat>
  <Paragraphs>652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Sonoma County CSA 41 - Freestone CA4900549 Sonoma County Jar Test</vt:lpstr>
      <vt:lpstr>Source Water: Wells/Spring Sources - Blended</vt:lpstr>
      <vt:lpstr>Sonoma County CSA 41 - Freestone Water Characteristics, August 6, 2019</vt:lpstr>
      <vt:lpstr>UVT/UVA</vt:lpstr>
      <vt:lpstr>Applied Coagulants for Jar Testing</vt:lpstr>
      <vt:lpstr>Applied Coagulants for Jar Testing Set 1</vt:lpstr>
      <vt:lpstr>Laboratory Charge Analyzer</vt:lpstr>
      <vt:lpstr>Coagulant Information</vt:lpstr>
      <vt:lpstr>Sonoma County CSA 41 – Freestone; Jar Test 1-4 Results Flash Mix 200 RPM (60 sec); Floc Mix 30 RPM (5 min)</vt:lpstr>
      <vt:lpstr>Sonoma County CSA 41 – Freestone; Jar Test 5-12 Results Flash Mix 200 RPM (60 sec); Floc Mix 30 RPM (5 min)</vt:lpstr>
      <vt:lpstr>Sonoma County CSA 41 – Freestone; Jar Test 13-20 Results Flash Mix 200 RPM (60 sec); Floc Mix 30 RPM (5 min)</vt:lpstr>
      <vt:lpstr>Sonoma County CSA 41 – Freestone; Jar Test 21-24 Results Flash Mix 200 RPM (60 sec); Floc Mix 30 RPM (5 min)</vt:lpstr>
      <vt:lpstr>Jars 1-4 Test Flash Mix 60 Sec (200 RPM) Floc Mix 5 min (30 RPM)   Applied Coagulant 9810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</vt:lpstr>
      <vt:lpstr>Visual of Filterability of Jars 1-4</vt:lpstr>
      <vt:lpstr>Jars 5-8 Test Flash Mix 60 Sec (200 RPM) Floc Mix 5 min (30 RPM)   Applied Coagulant 9890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</vt:lpstr>
      <vt:lpstr>Jars 9-12 Test Flash Mix 60 Sec (200 RPM) Floc Mix 5 min (30 RPM)   Applied Coagulant 9890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</vt:lpstr>
      <vt:lpstr>Jars 13-16 Test Flash Mix 60 Sec (200 RPM) Floc Mix 5 min (30 RPM)   Applied Coagulant 9810 w/NaOCl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</vt:lpstr>
      <vt:lpstr>Visual of Filterability of Jars 13-16</vt:lpstr>
      <vt:lpstr>Jars 17-20 Test No Flash Mixing Floc Mix 5 min (30 RPM)   Applied Coagulant 9810 w/NaOCl</vt:lpstr>
      <vt:lpstr>Jars 17-20:  End of 5-minute flocculation (30 RPM) duration. </vt:lpstr>
      <vt:lpstr>Jars 17-20: After 5 min of settling, 25 mL is syringed for filterability and %UVT/UVA. </vt:lpstr>
      <vt:lpstr>Jars 17-20: After 25-minutes of settling, settled water turbidity is taken</vt:lpstr>
      <vt:lpstr>Visual of Filterability of Jars 17-20</vt:lpstr>
      <vt:lpstr>Jars 21-24 Test Flash Mix 60 Sec (200 RPM) Floc Mix 5 min (30 RPM)   Applied Coagulant 9810 w/NaOCl</vt:lpstr>
      <vt:lpstr>Jars 21-24:  End of 5-minute flocculation (30 RPM) duration. </vt:lpstr>
      <vt:lpstr>Jars 21-24: After 5 min of settling, 25 mL is syringed for filterability and %UVT/UVA. </vt:lpstr>
      <vt:lpstr>Jars 21-24: After 25-minutes of settling, settled water turbidity is taken</vt:lpstr>
      <vt:lpstr>Visual of Filterability of Jars 21-24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Sonoma County CSA 41 - Freestone CA4900549 Sonoma County Jar Test</dc:title>
  <dc:creator>Schott, Guy@Waterboards</dc:creator>
  <cp:lastModifiedBy>Schott, Guy@Waterboards</cp:lastModifiedBy>
  <cp:revision>5</cp:revision>
  <dcterms:created xsi:type="dcterms:W3CDTF">2020-05-04T23:54:14Z</dcterms:created>
  <dcterms:modified xsi:type="dcterms:W3CDTF">2024-08-20T22:10:13Z</dcterms:modified>
</cp:coreProperties>
</file>