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98" r:id="rId3"/>
    <p:sldId id="381" r:id="rId4"/>
    <p:sldId id="383" r:id="rId5"/>
    <p:sldId id="384" r:id="rId6"/>
    <p:sldId id="385" r:id="rId7"/>
    <p:sldId id="378" r:id="rId8"/>
    <p:sldId id="391" r:id="rId9"/>
    <p:sldId id="392" r:id="rId10"/>
    <p:sldId id="393" r:id="rId11"/>
    <p:sldId id="395" r:id="rId12"/>
    <p:sldId id="374" r:id="rId13"/>
    <p:sldId id="399" r:id="rId14"/>
    <p:sldId id="400" r:id="rId15"/>
    <p:sldId id="401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A7D4D-9E3A-4C5F-9720-4DBB8E63F6AD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FBEED-AB95-40E9-9A45-9AEA22D6D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9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BEED-AB95-40E9-9A45-9AEA22D6D3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0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C702-E117-42F2-9788-912B6D9A404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8AA06-7783-4539-9D95-A61627C21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40" y="320040"/>
            <a:ext cx="7499233" cy="430529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220" y="4945372"/>
            <a:ext cx="2980180" cy="1592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US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Gualala Community Services District</a:t>
            </a:r>
            <a:br>
              <a:rPr lang="en-US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Wastewater Treatment Plant</a:t>
            </a:r>
            <a:br>
              <a:rPr lang="en-US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Sonoma County, CA</a:t>
            </a:r>
            <a:br>
              <a:rPr lang="en-US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 Contact Time (</a:t>
            </a:r>
            <a:r>
              <a:rPr lang="en-US" sz="1300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300" kern="1200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</a:t>
            </a:r>
            <a:r>
              <a:rPr lang="en-US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US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u="sng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Tracer Study #4</a:t>
            </a:r>
            <a:br>
              <a:rPr lang="en-US" sz="1300" u="sng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28, 2021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4982" y="5010912"/>
            <a:ext cx="5232654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Resources Control Board,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Guy.schott@waterboards.ca.gov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707-576-2732</a:t>
            </a:r>
          </a:p>
        </p:txBody>
      </p:sp>
    </p:spTree>
    <p:extLst>
      <p:ext uri="{BB962C8B-B14F-4D97-AF65-F5344CB8AC3E}">
        <p14:creationId xmlns:p14="http://schemas.microsoft.com/office/powerpoint/2010/main" val="46463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09600"/>
            <a:ext cx="8128000" cy="6096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77838" y="199562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Manhole “C” Entry to Pipeline</a:t>
            </a:r>
          </a:p>
        </p:txBody>
      </p:sp>
      <p:sp>
        <p:nvSpPr>
          <p:cNvPr id="4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1800" y="3886200"/>
            <a:ext cx="760144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Manhole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“C”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541E91-64EF-4A06-97CA-03F37EBE6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Pipeline Entry</a:t>
            </a:r>
          </a:p>
        </p:txBody>
      </p:sp>
    </p:spTree>
    <p:extLst>
      <p:ext uri="{BB962C8B-B14F-4D97-AF65-F5344CB8AC3E}">
        <p14:creationId xmlns:p14="http://schemas.microsoft.com/office/powerpoint/2010/main" val="201736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33400"/>
            <a:ext cx="8305800" cy="622935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56" y="4264983"/>
            <a:ext cx="3536771" cy="247701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4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9200" y="4724400"/>
            <a:ext cx="915187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Sample Tap</a:t>
            </a:r>
          </a:p>
        </p:txBody>
      </p: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72000" y="2514600"/>
            <a:ext cx="760144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Manhole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“B”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2286000" y="1828800"/>
            <a:ext cx="33542" cy="2436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86000" y="1828800"/>
            <a:ext cx="228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72000" y="1828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77838" y="152400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Manhole “B” Pipeline Exit - Sample Station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A507C4-1AB6-4125-B223-75906776B0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Manhole B and sample tap</a:t>
            </a:r>
          </a:p>
        </p:txBody>
      </p:sp>
    </p:spTree>
    <p:extLst>
      <p:ext uri="{BB962C8B-B14F-4D97-AF65-F5344CB8AC3E}">
        <p14:creationId xmlns:p14="http://schemas.microsoft.com/office/powerpoint/2010/main" val="264901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1A576A-245F-43CE-A8BB-AB0C1AFCB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68" y="76201"/>
            <a:ext cx="8264832" cy="671290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9DDB339-DE13-405E-B467-11D42688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Data Table</a:t>
            </a:r>
          </a:p>
        </p:txBody>
      </p:sp>
    </p:spTree>
    <p:extLst>
      <p:ext uri="{BB962C8B-B14F-4D97-AF65-F5344CB8AC3E}">
        <p14:creationId xmlns:p14="http://schemas.microsoft.com/office/powerpoint/2010/main" val="43509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02DFE9-6C27-498F-BB63-04BA162CC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1081286"/>
            <a:ext cx="8178799" cy="469542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BF944D-6C86-4A4D-95EB-64E6ACAC7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90535" y="2095108"/>
            <a:ext cx="0" cy="2895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F0E312-2841-49D8-BDEC-BB0AD74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600" y="5879068"/>
            <a:ext cx="432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Modal Contact Time: 240 min; HRT: 240 min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B62813-7074-4E49-AB45-0EF6370E32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Slug dose curve</a:t>
            </a:r>
          </a:p>
        </p:txBody>
      </p:sp>
    </p:spTree>
    <p:extLst>
      <p:ext uri="{BB962C8B-B14F-4D97-AF65-F5344CB8AC3E}">
        <p14:creationId xmlns:p14="http://schemas.microsoft.com/office/powerpoint/2010/main" val="222654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B2A8B2-F34A-4810-B2FA-3D6C7FDA6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990850"/>
            <a:ext cx="8178799" cy="48762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C6C28D-5CC5-4A41-8EB3-305A104A2F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 curve</a:t>
            </a:r>
          </a:p>
        </p:txBody>
      </p:sp>
    </p:spTree>
    <p:extLst>
      <p:ext uri="{BB962C8B-B14F-4D97-AF65-F5344CB8AC3E}">
        <p14:creationId xmlns:p14="http://schemas.microsoft.com/office/powerpoint/2010/main" val="14951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7F1A-2FE5-453F-8CA7-AE49ED16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Overall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63615-A8A0-46DA-9F3A-6966299D2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403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1. Test Date: May 15, 2017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pipeline mixing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Modal Baffling Factor: 0.24</a:t>
            </a:r>
          </a:p>
          <a:p>
            <a:pPr>
              <a:spcBef>
                <a:spcPts val="0"/>
              </a:spcBef>
            </a:pPr>
            <a:r>
              <a:rPr lang="en-US" dirty="0"/>
              <a:t>2. Test Date: July 20, 2017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pipeline mixing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Modal Baffling Factor: 0.18</a:t>
            </a:r>
          </a:p>
          <a:p>
            <a:pPr>
              <a:spcBef>
                <a:spcPts val="0"/>
              </a:spcBef>
            </a:pPr>
            <a:r>
              <a:rPr lang="en-US" dirty="0"/>
              <a:t>3. Test Date: August 9, 2017</a:t>
            </a:r>
          </a:p>
          <a:p>
            <a:pPr lvl="1">
              <a:spcBef>
                <a:spcPts val="0"/>
              </a:spcBef>
            </a:pPr>
            <a:r>
              <a:rPr lang="en-US" dirty="0"/>
              <a:t>Added pipeline mixing in Manhole C/pipeline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Modal Baffling Factor: 0.62</a:t>
            </a:r>
          </a:p>
          <a:p>
            <a:pPr>
              <a:spcBef>
                <a:spcPts val="0"/>
              </a:spcBef>
            </a:pPr>
            <a:r>
              <a:rPr lang="en-US" dirty="0"/>
              <a:t>4. Test Date: October 28, 2021</a:t>
            </a:r>
          </a:p>
          <a:p>
            <a:pPr lvl="1">
              <a:spcBef>
                <a:spcPts val="0"/>
              </a:spcBef>
            </a:pPr>
            <a:r>
              <a:rPr lang="en-US" dirty="0"/>
              <a:t>Added second pipeline mixing in Manhole B/pipeline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Modal Baffling Factor: 1.0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3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CB68F-FC7B-4C2C-88CD-5322C770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Chlorine Contact - Pipeline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5D38C-1F4A-4FE8-BCE1-26F3E0B59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0" y="4648200"/>
            <a:ext cx="56388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Pipeline volume:  21,500 gallons (4-ft Dia. x 229-feet length)</a:t>
            </a:r>
          </a:p>
          <a:p>
            <a:r>
              <a:rPr lang="en-US" sz="1600" dirty="0"/>
              <a:t>Manhole “C”  + pre-piping volume: ~910 gallons</a:t>
            </a:r>
          </a:p>
          <a:p>
            <a:r>
              <a:rPr lang="en-US" sz="1600" dirty="0"/>
              <a:t>Manhole “B” volume: ~ 390 gallons</a:t>
            </a:r>
          </a:p>
          <a:p>
            <a:r>
              <a:rPr lang="en-US" sz="1600" dirty="0"/>
              <a:t>Total Contact Volume: 22,800 gallons</a:t>
            </a:r>
          </a:p>
          <a:p>
            <a:r>
              <a:rPr lang="en-US" sz="1600" dirty="0"/>
              <a:t>Pipeline L:D ratio: 57</a:t>
            </a:r>
          </a:p>
          <a:p>
            <a:r>
              <a:rPr lang="en-US" sz="1600" dirty="0"/>
              <a:t>Average treated water flows (Sea Ranch and Gualala): 95 gpm</a:t>
            </a:r>
          </a:p>
          <a:p>
            <a:r>
              <a:rPr lang="en-US" sz="1600" dirty="0"/>
              <a:t>2 x Orifice Pipelines: 1.5” PVC, 80-ft, 1/8” holes spaced 18 inches</a:t>
            </a:r>
          </a:p>
        </p:txBody>
      </p:sp>
      <p:pic>
        <p:nvPicPr>
          <p:cNvPr id="4" name="Picture 3" descr="Image of pipeline">
            <a:extLst>
              <a:ext uri="{FF2B5EF4-FFF2-40B4-BE49-F238E27FC236}">
                <a16:creationId xmlns:a16="http://schemas.microsoft.com/office/drawing/2014/main" id="{516C57FB-5C0D-4BD7-B6A9-229597B047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19723" r="15833" b="34862"/>
          <a:stretch/>
        </p:blipFill>
        <p:spPr>
          <a:xfrm>
            <a:off x="417399" y="1578160"/>
            <a:ext cx="8405926" cy="28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201"/>
            <a:ext cx="7886700" cy="471637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305800" cy="486236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Date: October 28, 2021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by: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Gualala Community Services District &amp;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Division of Drinking Water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Tracer Test Method:  Slug-Dose using Fluoride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Volume (manholes and pipeline: 22,800 gallons (operating volume)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Average flow to Modal Contact Time: 95 gpm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HRT:  240 minutes (4.0 hours)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modal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 240 minutes (to peak fluoride concentration @ 95 gpm)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 Baffling Factor (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/HRT):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Minimum chlorine residual to meet CT of 450 mg/L*min as 95 gpm: 1.9 mg/L Cl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27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Tracer Study – Overview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On October 28, 2021, a fourth tracer study was conducted at the Gualala CSD WWTP.  This test was to evaluate the modal contact time for the underground 4-ft diameter concrete pipeline (229-ft) for a second orifice pipeline jetting system installed into Manhole B and pipeline.  Each Manhole pipeline now has an 80-foot long, 1.5-in diameter PVC pipe with 1/8 orifices spaced 18-inches to promote mixing within the 21,500- gallon underground concrete pipeline. 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The added jetting mixing system improved overall pipe mixing resulting in a modal contact time equal to the hydraulic residence time (HRT).    </a:t>
            </a:r>
          </a:p>
        </p:txBody>
      </p:sp>
    </p:spTree>
    <p:extLst>
      <p:ext uri="{BB962C8B-B14F-4D97-AF65-F5344CB8AC3E}">
        <p14:creationId xmlns:p14="http://schemas.microsoft.com/office/powerpoint/2010/main" val="256275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Tracer Study – Overview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Method: Slug-Dose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Injection Point of Tracer: Poured into filter overflow weir connected to 8-inch line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 Point: Pipeline outlet (Manhole “B”)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Analysis: Ion Selective Fluoride Probe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Sampler:  Gualala CSD Operators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Analyses by: Guy Schott, Division of Drinking Water</a:t>
            </a:r>
          </a:p>
        </p:txBody>
      </p:sp>
    </p:spTree>
    <p:extLst>
      <p:ext uri="{BB962C8B-B14F-4D97-AF65-F5344CB8AC3E}">
        <p14:creationId xmlns:p14="http://schemas.microsoft.com/office/powerpoint/2010/main" val="173649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Tracer Material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572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Material: Hydrofluorosillicic Acid (H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Bulk Density: 10.3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/gal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Product Strength: 24% as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Molecular Weight: 144.09 g/mole (H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Concentration: 79.11% (144 g/mole)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Added: ~750 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mixed w/1.25 gal of water in bucket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(F) Tracer Added: 174 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 of Injection: Slug-Dose (poured, &lt; 20 sec)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(F) mass recovered: 168.5 g (97%)</a:t>
            </a:r>
          </a:p>
        </p:txBody>
      </p:sp>
    </p:spTree>
    <p:extLst>
      <p:ext uri="{BB962C8B-B14F-4D97-AF65-F5344CB8AC3E}">
        <p14:creationId xmlns:p14="http://schemas.microsoft.com/office/powerpoint/2010/main" val="230760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52425"/>
            <a:ext cx="8188325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70081" y="841899"/>
            <a:ext cx="639919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Added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Tracer</a:t>
            </a:r>
          </a:p>
        </p:txBody>
      </p:sp>
      <p:cxnSp>
        <p:nvCxnSpPr>
          <p:cNvPr id="4" name="Straight Arrow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81400" y="1303564"/>
            <a:ext cx="152400" cy="449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33800" y="17526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33800" y="1981200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31029" y="1545863"/>
            <a:ext cx="77457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Tracer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Sampling</a:t>
            </a:r>
          </a:p>
        </p:txBody>
      </p:sp>
      <p:cxnSp>
        <p:nvCxnSpPr>
          <p:cNvPr id="15" name="Straight Arrow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0" y="1878737"/>
            <a:ext cx="44462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Pipeline Contactor (21,500 gallons)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CC45AB-E72C-44AE-8EB9-F6444EEAF3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Pipeline </a:t>
            </a:r>
            <a:br>
              <a:rPr lang="en-US" dirty="0"/>
            </a:br>
            <a:r>
              <a:rPr lang="en-US" dirty="0"/>
              <a:t>contactor</a:t>
            </a:r>
          </a:p>
        </p:txBody>
      </p:sp>
    </p:spTree>
    <p:extLst>
      <p:ext uri="{BB962C8B-B14F-4D97-AF65-F5344CB8AC3E}">
        <p14:creationId xmlns:p14="http://schemas.microsoft.com/office/powerpoint/2010/main" val="420333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91" y="435475"/>
            <a:ext cx="8197409" cy="614805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extBox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5755" y="2281535"/>
            <a:ext cx="67518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Adding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Tracer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Tracer Slug-Dose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829C68-51E7-4CB4-8CA1-CD68615C94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Tracer Slug Dose</a:t>
            </a:r>
          </a:p>
        </p:txBody>
      </p:sp>
    </p:spTree>
    <p:extLst>
      <p:ext uri="{BB962C8B-B14F-4D97-AF65-F5344CB8AC3E}">
        <p14:creationId xmlns:p14="http://schemas.microsoft.com/office/powerpoint/2010/main" val="409242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0" y="457200"/>
            <a:ext cx="4686300" cy="62484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extBox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1800" y="2448461"/>
            <a:ext cx="20574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After tracer is poured into effluent filter trough, the mixed water flows into an 8-in line to Manhole “C”.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Hydraulic Tracer Mixing</a:t>
            </a:r>
          </a:p>
        </p:txBody>
      </p:sp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62450" y="3110180"/>
            <a:ext cx="742950" cy="166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953000" y="3276600"/>
            <a:ext cx="1524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096FCC15-F1D6-4C1F-ABEE-7CFA5F820A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Hydraulic Mixing</a:t>
            </a:r>
          </a:p>
        </p:txBody>
      </p:sp>
    </p:spTree>
    <p:extLst>
      <p:ext uri="{BB962C8B-B14F-4D97-AF65-F5344CB8AC3E}">
        <p14:creationId xmlns:p14="http://schemas.microsoft.com/office/powerpoint/2010/main" val="313207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680</Words>
  <Application>Microsoft Office PowerPoint</Application>
  <PresentationFormat>On-screen Show (4:3)</PresentationFormat>
  <Paragraphs>86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Office Theme</vt:lpstr>
      <vt:lpstr>Gualala Community Services District Wastewater Treatment Plant Sonoma County, CA Modal Contact Time (tmodal)   Tracer Study #4 October 28, 2021</vt:lpstr>
      <vt:lpstr>Chlorine Contact - Pipeline</vt:lpstr>
      <vt:lpstr>Results</vt:lpstr>
      <vt:lpstr>Tracer Study – Overview 1</vt:lpstr>
      <vt:lpstr>Tracer Study – Overview 2</vt:lpstr>
      <vt:lpstr>Tracer Material Overview</vt:lpstr>
      <vt:lpstr>Pipeline  contactor</vt:lpstr>
      <vt:lpstr>Tracer Slug Dose</vt:lpstr>
      <vt:lpstr>Hydraulic Mixing</vt:lpstr>
      <vt:lpstr>Pipeline Entry</vt:lpstr>
      <vt:lpstr>Manhole B and sample tap</vt:lpstr>
      <vt:lpstr>Data Table</vt:lpstr>
      <vt:lpstr>Slug dose curve</vt:lpstr>
      <vt:lpstr>F curve</vt:lpstr>
      <vt:lpstr>Overall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Gualala Community Services District Wastewater Treatment Plant Sonoma County, CA Modal Contact Time (tmodal)   Tracer Study #4 October 28, 2021</dc:title>
  <dc:creator>Schott, Guy@Waterboards</dc:creator>
  <cp:lastModifiedBy>Schott, Guy@Waterboards</cp:lastModifiedBy>
  <cp:revision>1</cp:revision>
  <dcterms:created xsi:type="dcterms:W3CDTF">2021-11-06T20:33:45Z</dcterms:created>
  <dcterms:modified xsi:type="dcterms:W3CDTF">2022-02-26T01:32:29Z</dcterms:modified>
</cp:coreProperties>
</file>